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79" r:id="rId2"/>
    <p:sldId id="273" r:id="rId3"/>
    <p:sldId id="293" r:id="rId4"/>
    <p:sldId id="294" r:id="rId5"/>
    <p:sldId id="295" r:id="rId6"/>
    <p:sldId id="296" r:id="rId7"/>
    <p:sldId id="297" r:id="rId8"/>
    <p:sldId id="298" r:id="rId9"/>
    <p:sldId id="256" r:id="rId10"/>
    <p:sldId id="269" r:id="rId11"/>
    <p:sldId id="261" r:id="rId12"/>
    <p:sldId id="264" r:id="rId13"/>
    <p:sldId id="266" r:id="rId14"/>
    <p:sldId id="277" r:id="rId15"/>
    <p:sldId id="272" r:id="rId16"/>
    <p:sldId id="265" r:id="rId17"/>
    <p:sldId id="268" r:id="rId18"/>
    <p:sldId id="276" r:id="rId19"/>
    <p:sldId id="281" r:id="rId20"/>
    <p:sldId id="275" r:id="rId21"/>
    <p:sldId id="274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9" r:id="rId34"/>
    <p:sldId id="300" r:id="rId35"/>
    <p:sldId id="301" r:id="rId36"/>
    <p:sldId id="302" r:id="rId3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9" autoAdjust="0"/>
    <p:restoredTop sz="94576" autoAdjust="0"/>
  </p:normalViewPr>
  <p:slideViewPr>
    <p:cSldViewPr>
      <p:cViewPr varScale="1">
        <p:scale>
          <a:sx n="82" d="100"/>
          <a:sy n="82" d="100"/>
        </p:scale>
        <p:origin x="121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D2799-45E6-407E-BAEC-8970ABD19A2B}" type="datetimeFigureOut">
              <a:rPr lang="cs-CZ" smtClean="0"/>
              <a:t>15.04.2019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B2EE01-9E8B-4F68-A690-FFAE85428D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44857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2211D-3E67-46AF-9ED6-C9A8C21B4D4D}" type="datetimeFigureOut">
              <a:rPr lang="cs-CZ" smtClean="0"/>
              <a:t>15.04.2019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1FCB-3904-492E-9987-CC64D37226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56057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Paul </a:t>
            </a:r>
            <a:r>
              <a:rPr lang="cs-CZ" dirty="0" err="1"/>
              <a:t>Davies</a:t>
            </a:r>
            <a:r>
              <a:rPr lang="cs-CZ" dirty="0"/>
              <a:t>. Poslední tři minuty. 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Úvahy o konečném osudu vesmíru, Archa, 1994.</a:t>
            </a:r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1FCB-3904-492E-9987-CC64D37226B5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6978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http://hp.ujf.cas.cz/~wagner/popclan/vakuum/vakuum.html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1FCB-3904-492E-9987-CC64D37226B5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7280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E7EE-C237-4525-A889-28E4B2ED0EC2}" type="datetime1">
              <a:rPr lang="cs-CZ" smtClean="0"/>
              <a:t>15.04.2019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0100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0369F-8C2D-4D23-B0DB-2EF9D0811E38}" type="datetime1">
              <a:rPr lang="cs-CZ" smtClean="0"/>
              <a:t>15.04.2019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2689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E35E7-6FDA-464A-8D87-86D962EAE444}" type="datetime1">
              <a:rPr lang="cs-CZ" smtClean="0"/>
              <a:t>15.04.2019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5775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93037-7145-474F-ABA9-C83159FD1E04}" type="datetime1">
              <a:rPr lang="cs-CZ" smtClean="0"/>
              <a:t>15.04.2019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7935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5ED27-BE78-44D9-BA42-303602F2128E}" type="datetime1">
              <a:rPr lang="cs-CZ" smtClean="0"/>
              <a:t>15.04.2019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3141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A3347-095F-432E-9557-4A50015C9004}" type="datetime1">
              <a:rPr lang="cs-CZ" smtClean="0"/>
              <a:t>15.04.2019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5427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7ECE6-146F-4396-8155-880DE1A806F8}" type="datetime1">
              <a:rPr lang="cs-CZ" smtClean="0"/>
              <a:t>15.04.2019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1452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27C3-74F5-4E9B-9F8C-7F5016A22F45}" type="datetime1">
              <a:rPr lang="cs-CZ" smtClean="0"/>
              <a:t>15.04.2019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7005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BC621-8AD8-4B50-A486-CD7D04C2DA49}" type="datetime1">
              <a:rPr lang="cs-CZ" smtClean="0"/>
              <a:t>15.04.2019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0824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329D-1B0A-45EB-AD8D-CBF22838A0D6}" type="datetime1">
              <a:rPr lang="cs-CZ" smtClean="0"/>
              <a:t>15.04.2019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3804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5CDBE-E52E-4D30-9EE2-743912C6E70E}" type="datetime1">
              <a:rPr lang="cs-CZ" smtClean="0"/>
              <a:t>15.04.2019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7198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A7BC7-E6F5-461E-9290-B6D4C21E41F7}" type="datetime1">
              <a:rPr lang="cs-CZ" smtClean="0"/>
              <a:t>15.04.2019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EDE3A-104A-4E1F-BBC3-BAC13BB2BA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8148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hil.muni.cz/~jokr/fak/031d.html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www.phil.muni.cz/~jokr/fak/031a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hil.muni.cz/~jokr/fak/031c.html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phil.muni.cz/~jokr/fak/031b.html" TargetMode="Externa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8000" b="1" dirty="0"/>
              <a:t>Konce světa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216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Konce vesmíru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Tepelná smrt podle termodynamiky 19. století</a:t>
            </a:r>
          </a:p>
          <a:p>
            <a:r>
              <a:rPr lang="cs-CZ" dirty="0"/>
              <a:t>„Tepelná“ smrt podle kvantové fyziky</a:t>
            </a:r>
          </a:p>
          <a:p>
            <a:r>
              <a:rPr lang="cs-CZ" dirty="0"/>
              <a:t>Odkládání konce ve standardním (relativistickém) modelu</a:t>
            </a:r>
          </a:p>
          <a:p>
            <a:r>
              <a:rPr lang="cs-CZ" dirty="0"/>
              <a:t>Big </a:t>
            </a:r>
            <a:r>
              <a:rPr lang="cs-CZ" dirty="0" err="1"/>
              <a:t>Rip</a:t>
            </a:r>
            <a:r>
              <a:rPr lang="cs-CZ" dirty="0"/>
              <a:t> – smrt podle inflačního modelu</a:t>
            </a:r>
          </a:p>
          <a:p>
            <a:r>
              <a:rPr lang="cs-CZ" dirty="0"/>
              <a:t>Vakuová smrt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009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Relativistická kosmologie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8" name="Volný tvar 27"/>
          <p:cNvSpPr/>
          <p:nvPr/>
        </p:nvSpPr>
        <p:spPr>
          <a:xfrm>
            <a:off x="1267097" y="3789041"/>
            <a:ext cx="2152775" cy="1945554"/>
          </a:xfrm>
          <a:custGeom>
            <a:avLst/>
            <a:gdLst>
              <a:gd name="connsiteX0" fmla="*/ 0 w 1750423"/>
              <a:gd name="connsiteY0" fmla="*/ 1267097 h 1267097"/>
              <a:gd name="connsiteX1" fmla="*/ 365760 w 1750423"/>
              <a:gd name="connsiteY1" fmla="*/ 809897 h 1267097"/>
              <a:gd name="connsiteX2" fmla="*/ 666206 w 1750423"/>
              <a:gd name="connsiteY2" fmla="*/ 496389 h 1267097"/>
              <a:gd name="connsiteX3" fmla="*/ 1031966 w 1750423"/>
              <a:gd name="connsiteY3" fmla="*/ 222069 h 1267097"/>
              <a:gd name="connsiteX4" fmla="*/ 1384663 w 1750423"/>
              <a:gd name="connsiteY4" fmla="*/ 78377 h 1267097"/>
              <a:gd name="connsiteX5" fmla="*/ 1750423 w 1750423"/>
              <a:gd name="connsiteY5" fmla="*/ 0 h 1267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0423" h="1267097">
                <a:moveTo>
                  <a:pt x="0" y="1267097"/>
                </a:moveTo>
                <a:cubicBezTo>
                  <a:pt x="127363" y="1102722"/>
                  <a:pt x="254726" y="938348"/>
                  <a:pt x="365760" y="809897"/>
                </a:cubicBezTo>
                <a:cubicBezTo>
                  <a:pt x="476794" y="681446"/>
                  <a:pt x="555172" y="594360"/>
                  <a:pt x="666206" y="496389"/>
                </a:cubicBezTo>
                <a:cubicBezTo>
                  <a:pt x="777240" y="398418"/>
                  <a:pt x="912223" y="291738"/>
                  <a:pt x="1031966" y="222069"/>
                </a:cubicBezTo>
                <a:cubicBezTo>
                  <a:pt x="1151709" y="152400"/>
                  <a:pt x="1264920" y="115388"/>
                  <a:pt x="1384663" y="78377"/>
                </a:cubicBezTo>
                <a:cubicBezTo>
                  <a:pt x="1504406" y="41365"/>
                  <a:pt x="1650275" y="28303"/>
                  <a:pt x="1750423" y="0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Volný tvar 30"/>
          <p:cNvSpPr/>
          <p:nvPr/>
        </p:nvSpPr>
        <p:spPr>
          <a:xfrm>
            <a:off x="3419871" y="3789042"/>
            <a:ext cx="2837237" cy="1945553"/>
          </a:xfrm>
          <a:custGeom>
            <a:avLst/>
            <a:gdLst>
              <a:gd name="connsiteX0" fmla="*/ 0 w 1854926"/>
              <a:gd name="connsiteY0" fmla="*/ 9412 h 1250383"/>
              <a:gd name="connsiteX1" fmla="*/ 561703 w 1854926"/>
              <a:gd name="connsiteY1" fmla="*/ 22475 h 1250383"/>
              <a:gd name="connsiteX2" fmla="*/ 927463 w 1854926"/>
              <a:gd name="connsiteY2" fmla="*/ 205355 h 1250383"/>
              <a:gd name="connsiteX3" fmla="*/ 1410789 w 1854926"/>
              <a:gd name="connsiteY3" fmla="*/ 714806 h 1250383"/>
              <a:gd name="connsiteX4" fmla="*/ 1854926 w 1854926"/>
              <a:gd name="connsiteY4" fmla="*/ 1250383 h 125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4926" h="1250383">
                <a:moveTo>
                  <a:pt x="0" y="9412"/>
                </a:moveTo>
                <a:cubicBezTo>
                  <a:pt x="203563" y="-385"/>
                  <a:pt x="407126" y="-10182"/>
                  <a:pt x="561703" y="22475"/>
                </a:cubicBezTo>
                <a:cubicBezTo>
                  <a:pt x="716280" y="55132"/>
                  <a:pt x="785949" y="89967"/>
                  <a:pt x="927463" y="205355"/>
                </a:cubicBezTo>
                <a:cubicBezTo>
                  <a:pt x="1068977" y="320744"/>
                  <a:pt x="1256212" y="540635"/>
                  <a:pt x="1410789" y="714806"/>
                </a:cubicBezTo>
                <a:cubicBezTo>
                  <a:pt x="1565366" y="888977"/>
                  <a:pt x="1776549" y="1165475"/>
                  <a:pt x="1854926" y="1250383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6" name="Přímá spojnice se šipkou 35"/>
          <p:cNvCxnSpPr>
            <a:stCxn id="28" idx="0"/>
          </p:cNvCxnSpPr>
          <p:nvPr/>
        </p:nvCxnSpPr>
        <p:spPr>
          <a:xfrm>
            <a:off x="1267097" y="5734595"/>
            <a:ext cx="719333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Přímá spojnice se šipkou 37"/>
          <p:cNvCxnSpPr>
            <a:stCxn id="28" idx="0"/>
          </p:cNvCxnSpPr>
          <p:nvPr/>
        </p:nvCxnSpPr>
        <p:spPr>
          <a:xfrm flipV="1">
            <a:off x="1267097" y="2204864"/>
            <a:ext cx="0" cy="35297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ovéPole 38"/>
          <p:cNvSpPr txBox="1"/>
          <p:nvPr/>
        </p:nvSpPr>
        <p:spPr>
          <a:xfrm>
            <a:off x="1267097" y="2426985"/>
            <a:ext cx="360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R</a:t>
            </a:r>
          </a:p>
        </p:txBody>
      </p:sp>
      <p:sp>
        <p:nvSpPr>
          <p:cNvPr id="40" name="TextovéPole 39"/>
          <p:cNvSpPr txBox="1"/>
          <p:nvPr/>
        </p:nvSpPr>
        <p:spPr>
          <a:xfrm>
            <a:off x="7357493" y="5043233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t</a:t>
            </a:r>
          </a:p>
        </p:txBody>
      </p:sp>
      <p:sp>
        <p:nvSpPr>
          <p:cNvPr id="7" name="Volný tvar 6"/>
          <p:cNvSpPr/>
          <p:nvPr/>
        </p:nvSpPr>
        <p:spPr>
          <a:xfrm>
            <a:off x="3437263" y="2478795"/>
            <a:ext cx="5221995" cy="1311007"/>
          </a:xfrm>
          <a:custGeom>
            <a:avLst/>
            <a:gdLst>
              <a:gd name="connsiteX0" fmla="*/ 0 w 5221995"/>
              <a:gd name="connsiteY0" fmla="*/ 1311007 h 1311007"/>
              <a:gd name="connsiteX1" fmla="*/ 1762698 w 5221995"/>
              <a:gd name="connsiteY1" fmla="*/ 826265 h 1311007"/>
              <a:gd name="connsiteX2" fmla="*/ 3723701 w 5221995"/>
              <a:gd name="connsiteY2" fmla="*/ 352540 h 1311007"/>
              <a:gd name="connsiteX3" fmla="*/ 5221995 w 5221995"/>
              <a:gd name="connsiteY3" fmla="*/ 0 h 131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1995" h="1311007">
                <a:moveTo>
                  <a:pt x="0" y="1311007"/>
                </a:moveTo>
                <a:lnTo>
                  <a:pt x="1762698" y="826265"/>
                </a:lnTo>
                <a:cubicBezTo>
                  <a:pt x="2383315" y="666520"/>
                  <a:pt x="3723701" y="352540"/>
                  <a:pt x="3723701" y="352540"/>
                </a:cubicBezTo>
                <a:lnTo>
                  <a:pt x="522199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3437263" y="3318614"/>
            <a:ext cx="5012674" cy="471188"/>
          </a:xfrm>
          <a:custGeom>
            <a:avLst/>
            <a:gdLst>
              <a:gd name="connsiteX0" fmla="*/ 0 w 5012674"/>
              <a:gd name="connsiteY0" fmla="*/ 471188 h 471188"/>
              <a:gd name="connsiteX1" fmla="*/ 1454226 w 5012674"/>
              <a:gd name="connsiteY1" fmla="*/ 217800 h 471188"/>
              <a:gd name="connsiteX2" fmla="*/ 2588964 w 5012674"/>
              <a:gd name="connsiteY2" fmla="*/ 96615 h 471188"/>
              <a:gd name="connsiteX3" fmla="*/ 4164376 w 5012674"/>
              <a:gd name="connsiteY3" fmla="*/ 8480 h 471188"/>
              <a:gd name="connsiteX4" fmla="*/ 5012674 w 5012674"/>
              <a:gd name="connsiteY4" fmla="*/ 8480 h 47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2674" h="471188">
                <a:moveTo>
                  <a:pt x="0" y="471188"/>
                </a:moveTo>
                <a:cubicBezTo>
                  <a:pt x="511366" y="375708"/>
                  <a:pt x="1022732" y="280229"/>
                  <a:pt x="1454226" y="217800"/>
                </a:cubicBezTo>
                <a:cubicBezTo>
                  <a:pt x="1885720" y="155371"/>
                  <a:pt x="2137272" y="131502"/>
                  <a:pt x="2588964" y="96615"/>
                </a:cubicBezTo>
                <a:cubicBezTo>
                  <a:pt x="3040656" y="61728"/>
                  <a:pt x="3760424" y="23169"/>
                  <a:pt x="4164376" y="8480"/>
                </a:cubicBezTo>
                <a:cubicBezTo>
                  <a:pt x="4568328" y="-6209"/>
                  <a:pt x="4790501" y="1135"/>
                  <a:pt x="5012674" y="848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808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Cyklický vesmír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cxnSp>
        <p:nvCxnSpPr>
          <p:cNvPr id="4" name="Přímá spojnice se šipkou 3"/>
          <p:cNvCxnSpPr/>
          <p:nvPr/>
        </p:nvCxnSpPr>
        <p:spPr>
          <a:xfrm>
            <a:off x="1267097" y="5734595"/>
            <a:ext cx="719333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Přímá spojnice se šipkou 4"/>
          <p:cNvCxnSpPr/>
          <p:nvPr/>
        </p:nvCxnSpPr>
        <p:spPr>
          <a:xfrm flipV="1">
            <a:off x="1267097" y="2204864"/>
            <a:ext cx="0" cy="35297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1267097" y="2426985"/>
            <a:ext cx="360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R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357493" y="5043233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t</a:t>
            </a:r>
          </a:p>
        </p:txBody>
      </p:sp>
      <p:sp>
        <p:nvSpPr>
          <p:cNvPr id="11" name="Volný tvar 10"/>
          <p:cNvSpPr/>
          <p:nvPr/>
        </p:nvSpPr>
        <p:spPr>
          <a:xfrm>
            <a:off x="1280160" y="4808073"/>
            <a:ext cx="2299063" cy="926521"/>
          </a:xfrm>
          <a:custGeom>
            <a:avLst/>
            <a:gdLst>
              <a:gd name="connsiteX0" fmla="*/ 0 w 2299063"/>
              <a:gd name="connsiteY0" fmla="*/ 926521 h 926521"/>
              <a:gd name="connsiteX1" fmla="*/ 222069 w 2299063"/>
              <a:gd name="connsiteY1" fmla="*/ 613013 h 926521"/>
              <a:gd name="connsiteX2" fmla="*/ 561703 w 2299063"/>
              <a:gd name="connsiteY2" fmla="*/ 260316 h 926521"/>
              <a:gd name="connsiteX3" fmla="*/ 888274 w 2299063"/>
              <a:gd name="connsiteY3" fmla="*/ 51310 h 926521"/>
              <a:gd name="connsiteX4" fmla="*/ 1306286 w 2299063"/>
              <a:gd name="connsiteY4" fmla="*/ 25184 h 926521"/>
              <a:gd name="connsiteX5" fmla="*/ 1789611 w 2299063"/>
              <a:gd name="connsiteY5" fmla="*/ 364818 h 926521"/>
              <a:gd name="connsiteX6" fmla="*/ 2076994 w 2299063"/>
              <a:gd name="connsiteY6" fmla="*/ 678327 h 926521"/>
              <a:gd name="connsiteX7" fmla="*/ 2299063 w 2299063"/>
              <a:gd name="connsiteY7" fmla="*/ 913458 h 92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99063" h="926521">
                <a:moveTo>
                  <a:pt x="0" y="926521"/>
                </a:moveTo>
                <a:cubicBezTo>
                  <a:pt x="64226" y="825284"/>
                  <a:pt x="128452" y="724047"/>
                  <a:pt x="222069" y="613013"/>
                </a:cubicBezTo>
                <a:cubicBezTo>
                  <a:pt x="315686" y="501979"/>
                  <a:pt x="450669" y="353933"/>
                  <a:pt x="561703" y="260316"/>
                </a:cubicBezTo>
                <a:cubicBezTo>
                  <a:pt x="672737" y="166699"/>
                  <a:pt x="764177" y="90499"/>
                  <a:pt x="888274" y="51310"/>
                </a:cubicBezTo>
                <a:cubicBezTo>
                  <a:pt x="1012371" y="12121"/>
                  <a:pt x="1156063" y="-27067"/>
                  <a:pt x="1306286" y="25184"/>
                </a:cubicBezTo>
                <a:cubicBezTo>
                  <a:pt x="1456509" y="77435"/>
                  <a:pt x="1661160" y="255961"/>
                  <a:pt x="1789611" y="364818"/>
                </a:cubicBezTo>
                <a:cubicBezTo>
                  <a:pt x="1918062" y="473675"/>
                  <a:pt x="1992085" y="586887"/>
                  <a:pt x="2076994" y="678327"/>
                </a:cubicBezTo>
                <a:cubicBezTo>
                  <a:pt x="2161903" y="769767"/>
                  <a:pt x="2290354" y="917812"/>
                  <a:pt x="2299063" y="91345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3595085" y="4808072"/>
            <a:ext cx="2299063" cy="926521"/>
          </a:xfrm>
          <a:custGeom>
            <a:avLst/>
            <a:gdLst>
              <a:gd name="connsiteX0" fmla="*/ 0 w 2299063"/>
              <a:gd name="connsiteY0" fmla="*/ 926521 h 926521"/>
              <a:gd name="connsiteX1" fmla="*/ 222069 w 2299063"/>
              <a:gd name="connsiteY1" fmla="*/ 613013 h 926521"/>
              <a:gd name="connsiteX2" fmla="*/ 561703 w 2299063"/>
              <a:gd name="connsiteY2" fmla="*/ 260316 h 926521"/>
              <a:gd name="connsiteX3" fmla="*/ 888274 w 2299063"/>
              <a:gd name="connsiteY3" fmla="*/ 51310 h 926521"/>
              <a:gd name="connsiteX4" fmla="*/ 1306286 w 2299063"/>
              <a:gd name="connsiteY4" fmla="*/ 25184 h 926521"/>
              <a:gd name="connsiteX5" fmla="*/ 1789611 w 2299063"/>
              <a:gd name="connsiteY5" fmla="*/ 364818 h 926521"/>
              <a:gd name="connsiteX6" fmla="*/ 2076994 w 2299063"/>
              <a:gd name="connsiteY6" fmla="*/ 678327 h 926521"/>
              <a:gd name="connsiteX7" fmla="*/ 2299063 w 2299063"/>
              <a:gd name="connsiteY7" fmla="*/ 913458 h 92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99063" h="926521">
                <a:moveTo>
                  <a:pt x="0" y="926521"/>
                </a:moveTo>
                <a:cubicBezTo>
                  <a:pt x="64226" y="825284"/>
                  <a:pt x="128452" y="724047"/>
                  <a:pt x="222069" y="613013"/>
                </a:cubicBezTo>
                <a:cubicBezTo>
                  <a:pt x="315686" y="501979"/>
                  <a:pt x="450669" y="353933"/>
                  <a:pt x="561703" y="260316"/>
                </a:cubicBezTo>
                <a:cubicBezTo>
                  <a:pt x="672737" y="166699"/>
                  <a:pt x="764177" y="90499"/>
                  <a:pt x="888274" y="51310"/>
                </a:cubicBezTo>
                <a:cubicBezTo>
                  <a:pt x="1012371" y="12121"/>
                  <a:pt x="1156063" y="-27067"/>
                  <a:pt x="1306286" y="25184"/>
                </a:cubicBezTo>
                <a:cubicBezTo>
                  <a:pt x="1456509" y="77435"/>
                  <a:pt x="1661160" y="255961"/>
                  <a:pt x="1789611" y="364818"/>
                </a:cubicBezTo>
                <a:cubicBezTo>
                  <a:pt x="1918062" y="473675"/>
                  <a:pt x="1992085" y="586887"/>
                  <a:pt x="2076994" y="678327"/>
                </a:cubicBezTo>
                <a:cubicBezTo>
                  <a:pt x="2161903" y="769767"/>
                  <a:pt x="2290354" y="917812"/>
                  <a:pt x="2299063" y="91345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 12"/>
          <p:cNvSpPr/>
          <p:nvPr/>
        </p:nvSpPr>
        <p:spPr>
          <a:xfrm>
            <a:off x="5902465" y="4808071"/>
            <a:ext cx="2299063" cy="926521"/>
          </a:xfrm>
          <a:custGeom>
            <a:avLst/>
            <a:gdLst>
              <a:gd name="connsiteX0" fmla="*/ 0 w 2299063"/>
              <a:gd name="connsiteY0" fmla="*/ 926521 h 926521"/>
              <a:gd name="connsiteX1" fmla="*/ 222069 w 2299063"/>
              <a:gd name="connsiteY1" fmla="*/ 613013 h 926521"/>
              <a:gd name="connsiteX2" fmla="*/ 561703 w 2299063"/>
              <a:gd name="connsiteY2" fmla="*/ 260316 h 926521"/>
              <a:gd name="connsiteX3" fmla="*/ 888274 w 2299063"/>
              <a:gd name="connsiteY3" fmla="*/ 51310 h 926521"/>
              <a:gd name="connsiteX4" fmla="*/ 1306286 w 2299063"/>
              <a:gd name="connsiteY4" fmla="*/ 25184 h 926521"/>
              <a:gd name="connsiteX5" fmla="*/ 1789611 w 2299063"/>
              <a:gd name="connsiteY5" fmla="*/ 364818 h 926521"/>
              <a:gd name="connsiteX6" fmla="*/ 2076994 w 2299063"/>
              <a:gd name="connsiteY6" fmla="*/ 678327 h 926521"/>
              <a:gd name="connsiteX7" fmla="*/ 2299063 w 2299063"/>
              <a:gd name="connsiteY7" fmla="*/ 913458 h 92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99063" h="926521">
                <a:moveTo>
                  <a:pt x="0" y="926521"/>
                </a:moveTo>
                <a:cubicBezTo>
                  <a:pt x="64226" y="825284"/>
                  <a:pt x="128452" y="724047"/>
                  <a:pt x="222069" y="613013"/>
                </a:cubicBezTo>
                <a:cubicBezTo>
                  <a:pt x="315686" y="501979"/>
                  <a:pt x="450669" y="353933"/>
                  <a:pt x="561703" y="260316"/>
                </a:cubicBezTo>
                <a:cubicBezTo>
                  <a:pt x="672737" y="166699"/>
                  <a:pt x="764177" y="90499"/>
                  <a:pt x="888274" y="51310"/>
                </a:cubicBezTo>
                <a:cubicBezTo>
                  <a:pt x="1012371" y="12121"/>
                  <a:pt x="1156063" y="-27067"/>
                  <a:pt x="1306286" y="25184"/>
                </a:cubicBezTo>
                <a:cubicBezTo>
                  <a:pt x="1456509" y="77435"/>
                  <a:pt x="1661160" y="255961"/>
                  <a:pt x="1789611" y="364818"/>
                </a:cubicBezTo>
                <a:cubicBezTo>
                  <a:pt x="1918062" y="473675"/>
                  <a:pt x="1992085" y="586887"/>
                  <a:pt x="2076994" y="678327"/>
                </a:cubicBezTo>
                <a:cubicBezTo>
                  <a:pt x="2161903" y="769767"/>
                  <a:pt x="2290354" y="917812"/>
                  <a:pt x="2299063" y="91345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757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Cyklický vesmír + termodynamika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0546"/>
            <a:ext cx="8424936" cy="4976765"/>
          </a:xfrm>
        </p:spPr>
        <p:txBody>
          <a:bodyPr/>
          <a:lstStyle/>
          <a:p>
            <a:endParaRPr lang="cs-CZ" dirty="0"/>
          </a:p>
        </p:txBody>
      </p:sp>
      <p:cxnSp>
        <p:nvCxnSpPr>
          <p:cNvPr id="4" name="Přímá spojnice se šipkou 3"/>
          <p:cNvCxnSpPr/>
          <p:nvPr/>
        </p:nvCxnSpPr>
        <p:spPr>
          <a:xfrm>
            <a:off x="1267097" y="5734595"/>
            <a:ext cx="719333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Přímá spojnice se šipkou 4"/>
          <p:cNvCxnSpPr/>
          <p:nvPr/>
        </p:nvCxnSpPr>
        <p:spPr>
          <a:xfrm flipV="1">
            <a:off x="1267097" y="2204864"/>
            <a:ext cx="0" cy="35297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1267097" y="2426985"/>
            <a:ext cx="360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R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357493" y="5043233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t</a:t>
            </a:r>
          </a:p>
        </p:txBody>
      </p:sp>
      <p:sp>
        <p:nvSpPr>
          <p:cNvPr id="11" name="Volný tvar 10"/>
          <p:cNvSpPr/>
          <p:nvPr/>
        </p:nvSpPr>
        <p:spPr>
          <a:xfrm>
            <a:off x="1280161" y="5271333"/>
            <a:ext cx="1059592" cy="463261"/>
          </a:xfrm>
          <a:custGeom>
            <a:avLst/>
            <a:gdLst>
              <a:gd name="connsiteX0" fmla="*/ 0 w 2299063"/>
              <a:gd name="connsiteY0" fmla="*/ 926521 h 926521"/>
              <a:gd name="connsiteX1" fmla="*/ 222069 w 2299063"/>
              <a:gd name="connsiteY1" fmla="*/ 613013 h 926521"/>
              <a:gd name="connsiteX2" fmla="*/ 561703 w 2299063"/>
              <a:gd name="connsiteY2" fmla="*/ 260316 h 926521"/>
              <a:gd name="connsiteX3" fmla="*/ 888274 w 2299063"/>
              <a:gd name="connsiteY3" fmla="*/ 51310 h 926521"/>
              <a:gd name="connsiteX4" fmla="*/ 1306286 w 2299063"/>
              <a:gd name="connsiteY4" fmla="*/ 25184 h 926521"/>
              <a:gd name="connsiteX5" fmla="*/ 1789611 w 2299063"/>
              <a:gd name="connsiteY5" fmla="*/ 364818 h 926521"/>
              <a:gd name="connsiteX6" fmla="*/ 2076994 w 2299063"/>
              <a:gd name="connsiteY6" fmla="*/ 678327 h 926521"/>
              <a:gd name="connsiteX7" fmla="*/ 2299063 w 2299063"/>
              <a:gd name="connsiteY7" fmla="*/ 913458 h 92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99063" h="926521">
                <a:moveTo>
                  <a:pt x="0" y="926521"/>
                </a:moveTo>
                <a:cubicBezTo>
                  <a:pt x="64226" y="825284"/>
                  <a:pt x="128452" y="724047"/>
                  <a:pt x="222069" y="613013"/>
                </a:cubicBezTo>
                <a:cubicBezTo>
                  <a:pt x="315686" y="501979"/>
                  <a:pt x="450669" y="353933"/>
                  <a:pt x="561703" y="260316"/>
                </a:cubicBezTo>
                <a:cubicBezTo>
                  <a:pt x="672737" y="166699"/>
                  <a:pt x="764177" y="90499"/>
                  <a:pt x="888274" y="51310"/>
                </a:cubicBezTo>
                <a:cubicBezTo>
                  <a:pt x="1012371" y="12121"/>
                  <a:pt x="1156063" y="-27067"/>
                  <a:pt x="1306286" y="25184"/>
                </a:cubicBezTo>
                <a:cubicBezTo>
                  <a:pt x="1456509" y="77435"/>
                  <a:pt x="1661160" y="255961"/>
                  <a:pt x="1789611" y="364818"/>
                </a:cubicBezTo>
                <a:cubicBezTo>
                  <a:pt x="1918062" y="473675"/>
                  <a:pt x="1992085" y="586887"/>
                  <a:pt x="2076994" y="678327"/>
                </a:cubicBezTo>
                <a:cubicBezTo>
                  <a:pt x="2161903" y="769767"/>
                  <a:pt x="2290354" y="917812"/>
                  <a:pt x="2299063" y="91345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 12"/>
          <p:cNvSpPr/>
          <p:nvPr/>
        </p:nvSpPr>
        <p:spPr>
          <a:xfrm>
            <a:off x="3995936" y="4799413"/>
            <a:ext cx="2299063" cy="926521"/>
          </a:xfrm>
          <a:custGeom>
            <a:avLst/>
            <a:gdLst>
              <a:gd name="connsiteX0" fmla="*/ 0 w 2299063"/>
              <a:gd name="connsiteY0" fmla="*/ 926521 h 926521"/>
              <a:gd name="connsiteX1" fmla="*/ 222069 w 2299063"/>
              <a:gd name="connsiteY1" fmla="*/ 613013 h 926521"/>
              <a:gd name="connsiteX2" fmla="*/ 561703 w 2299063"/>
              <a:gd name="connsiteY2" fmla="*/ 260316 h 926521"/>
              <a:gd name="connsiteX3" fmla="*/ 888274 w 2299063"/>
              <a:gd name="connsiteY3" fmla="*/ 51310 h 926521"/>
              <a:gd name="connsiteX4" fmla="*/ 1306286 w 2299063"/>
              <a:gd name="connsiteY4" fmla="*/ 25184 h 926521"/>
              <a:gd name="connsiteX5" fmla="*/ 1789611 w 2299063"/>
              <a:gd name="connsiteY5" fmla="*/ 364818 h 926521"/>
              <a:gd name="connsiteX6" fmla="*/ 2076994 w 2299063"/>
              <a:gd name="connsiteY6" fmla="*/ 678327 h 926521"/>
              <a:gd name="connsiteX7" fmla="*/ 2299063 w 2299063"/>
              <a:gd name="connsiteY7" fmla="*/ 913458 h 92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99063" h="926521">
                <a:moveTo>
                  <a:pt x="0" y="926521"/>
                </a:moveTo>
                <a:cubicBezTo>
                  <a:pt x="64226" y="825284"/>
                  <a:pt x="128452" y="724047"/>
                  <a:pt x="222069" y="613013"/>
                </a:cubicBezTo>
                <a:cubicBezTo>
                  <a:pt x="315686" y="501979"/>
                  <a:pt x="450669" y="353933"/>
                  <a:pt x="561703" y="260316"/>
                </a:cubicBezTo>
                <a:cubicBezTo>
                  <a:pt x="672737" y="166699"/>
                  <a:pt x="764177" y="90499"/>
                  <a:pt x="888274" y="51310"/>
                </a:cubicBezTo>
                <a:cubicBezTo>
                  <a:pt x="1012371" y="12121"/>
                  <a:pt x="1156063" y="-27067"/>
                  <a:pt x="1306286" y="25184"/>
                </a:cubicBezTo>
                <a:cubicBezTo>
                  <a:pt x="1456509" y="77435"/>
                  <a:pt x="1661160" y="255961"/>
                  <a:pt x="1789611" y="364818"/>
                </a:cubicBezTo>
                <a:cubicBezTo>
                  <a:pt x="1918062" y="473675"/>
                  <a:pt x="1992085" y="586887"/>
                  <a:pt x="2076994" y="678327"/>
                </a:cubicBezTo>
                <a:cubicBezTo>
                  <a:pt x="2161903" y="769767"/>
                  <a:pt x="2290354" y="917812"/>
                  <a:pt x="2299063" y="91345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2339752" y="5157192"/>
            <a:ext cx="1674438" cy="568743"/>
          </a:xfrm>
          <a:custGeom>
            <a:avLst/>
            <a:gdLst>
              <a:gd name="connsiteX0" fmla="*/ 0 w 2299063"/>
              <a:gd name="connsiteY0" fmla="*/ 926521 h 926521"/>
              <a:gd name="connsiteX1" fmla="*/ 222069 w 2299063"/>
              <a:gd name="connsiteY1" fmla="*/ 613013 h 926521"/>
              <a:gd name="connsiteX2" fmla="*/ 561703 w 2299063"/>
              <a:gd name="connsiteY2" fmla="*/ 260316 h 926521"/>
              <a:gd name="connsiteX3" fmla="*/ 888274 w 2299063"/>
              <a:gd name="connsiteY3" fmla="*/ 51310 h 926521"/>
              <a:gd name="connsiteX4" fmla="*/ 1306286 w 2299063"/>
              <a:gd name="connsiteY4" fmla="*/ 25184 h 926521"/>
              <a:gd name="connsiteX5" fmla="*/ 1789611 w 2299063"/>
              <a:gd name="connsiteY5" fmla="*/ 364818 h 926521"/>
              <a:gd name="connsiteX6" fmla="*/ 2076994 w 2299063"/>
              <a:gd name="connsiteY6" fmla="*/ 678327 h 926521"/>
              <a:gd name="connsiteX7" fmla="*/ 2299063 w 2299063"/>
              <a:gd name="connsiteY7" fmla="*/ 913458 h 92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99063" h="926521">
                <a:moveTo>
                  <a:pt x="0" y="926521"/>
                </a:moveTo>
                <a:cubicBezTo>
                  <a:pt x="64226" y="825284"/>
                  <a:pt x="128452" y="724047"/>
                  <a:pt x="222069" y="613013"/>
                </a:cubicBezTo>
                <a:cubicBezTo>
                  <a:pt x="315686" y="501979"/>
                  <a:pt x="450669" y="353933"/>
                  <a:pt x="561703" y="260316"/>
                </a:cubicBezTo>
                <a:cubicBezTo>
                  <a:pt x="672737" y="166699"/>
                  <a:pt x="764177" y="90499"/>
                  <a:pt x="888274" y="51310"/>
                </a:cubicBezTo>
                <a:cubicBezTo>
                  <a:pt x="1012371" y="12121"/>
                  <a:pt x="1156063" y="-27067"/>
                  <a:pt x="1306286" y="25184"/>
                </a:cubicBezTo>
                <a:cubicBezTo>
                  <a:pt x="1456509" y="77435"/>
                  <a:pt x="1661160" y="255961"/>
                  <a:pt x="1789611" y="364818"/>
                </a:cubicBezTo>
                <a:cubicBezTo>
                  <a:pt x="1918062" y="473675"/>
                  <a:pt x="1992085" y="586887"/>
                  <a:pt x="2076994" y="678327"/>
                </a:cubicBezTo>
                <a:cubicBezTo>
                  <a:pt x="2161903" y="769767"/>
                  <a:pt x="2290354" y="917812"/>
                  <a:pt x="2299063" y="91345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6322423" y="4221088"/>
            <a:ext cx="3362145" cy="1504845"/>
          </a:xfrm>
          <a:custGeom>
            <a:avLst/>
            <a:gdLst>
              <a:gd name="connsiteX0" fmla="*/ 0 w 2299063"/>
              <a:gd name="connsiteY0" fmla="*/ 926521 h 926521"/>
              <a:gd name="connsiteX1" fmla="*/ 222069 w 2299063"/>
              <a:gd name="connsiteY1" fmla="*/ 613013 h 926521"/>
              <a:gd name="connsiteX2" fmla="*/ 561703 w 2299063"/>
              <a:gd name="connsiteY2" fmla="*/ 260316 h 926521"/>
              <a:gd name="connsiteX3" fmla="*/ 888274 w 2299063"/>
              <a:gd name="connsiteY3" fmla="*/ 51310 h 926521"/>
              <a:gd name="connsiteX4" fmla="*/ 1306286 w 2299063"/>
              <a:gd name="connsiteY4" fmla="*/ 25184 h 926521"/>
              <a:gd name="connsiteX5" fmla="*/ 1789611 w 2299063"/>
              <a:gd name="connsiteY5" fmla="*/ 364818 h 926521"/>
              <a:gd name="connsiteX6" fmla="*/ 2076994 w 2299063"/>
              <a:gd name="connsiteY6" fmla="*/ 678327 h 926521"/>
              <a:gd name="connsiteX7" fmla="*/ 2299063 w 2299063"/>
              <a:gd name="connsiteY7" fmla="*/ 913458 h 92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99063" h="926521">
                <a:moveTo>
                  <a:pt x="0" y="926521"/>
                </a:moveTo>
                <a:cubicBezTo>
                  <a:pt x="64226" y="825284"/>
                  <a:pt x="128452" y="724047"/>
                  <a:pt x="222069" y="613013"/>
                </a:cubicBezTo>
                <a:cubicBezTo>
                  <a:pt x="315686" y="501979"/>
                  <a:pt x="450669" y="353933"/>
                  <a:pt x="561703" y="260316"/>
                </a:cubicBezTo>
                <a:cubicBezTo>
                  <a:pt x="672737" y="166699"/>
                  <a:pt x="764177" y="90499"/>
                  <a:pt x="888274" y="51310"/>
                </a:cubicBezTo>
                <a:cubicBezTo>
                  <a:pt x="1012371" y="12121"/>
                  <a:pt x="1156063" y="-27067"/>
                  <a:pt x="1306286" y="25184"/>
                </a:cubicBezTo>
                <a:cubicBezTo>
                  <a:pt x="1456509" y="77435"/>
                  <a:pt x="1661160" y="255961"/>
                  <a:pt x="1789611" y="364818"/>
                </a:cubicBezTo>
                <a:cubicBezTo>
                  <a:pt x="1918062" y="473675"/>
                  <a:pt x="1992085" y="586887"/>
                  <a:pt x="2076994" y="678327"/>
                </a:cubicBezTo>
                <a:cubicBezTo>
                  <a:pt x="2161903" y="769767"/>
                  <a:pt x="2290354" y="917812"/>
                  <a:pt x="2299063" y="91345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927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Cyklický vesmír + termodynamika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0546"/>
            <a:ext cx="8424936" cy="4976765"/>
          </a:xfrm>
        </p:spPr>
        <p:txBody>
          <a:bodyPr/>
          <a:lstStyle/>
          <a:p>
            <a:endParaRPr lang="cs-CZ" dirty="0"/>
          </a:p>
        </p:txBody>
      </p:sp>
      <p:cxnSp>
        <p:nvCxnSpPr>
          <p:cNvPr id="4" name="Přímá spojnice se šipkou 3"/>
          <p:cNvCxnSpPr/>
          <p:nvPr/>
        </p:nvCxnSpPr>
        <p:spPr>
          <a:xfrm>
            <a:off x="1267097" y="5734595"/>
            <a:ext cx="719333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Přímá spojnice se šipkou 4"/>
          <p:cNvCxnSpPr/>
          <p:nvPr/>
        </p:nvCxnSpPr>
        <p:spPr>
          <a:xfrm flipV="1">
            <a:off x="1267097" y="2204864"/>
            <a:ext cx="0" cy="35297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1267097" y="2426985"/>
            <a:ext cx="360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R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357493" y="5043233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t</a:t>
            </a:r>
          </a:p>
        </p:txBody>
      </p:sp>
      <p:sp>
        <p:nvSpPr>
          <p:cNvPr id="11" name="Volný tvar 10"/>
          <p:cNvSpPr/>
          <p:nvPr/>
        </p:nvSpPr>
        <p:spPr>
          <a:xfrm>
            <a:off x="2165997" y="5489973"/>
            <a:ext cx="576065" cy="235960"/>
          </a:xfrm>
          <a:custGeom>
            <a:avLst/>
            <a:gdLst>
              <a:gd name="connsiteX0" fmla="*/ 0 w 2299063"/>
              <a:gd name="connsiteY0" fmla="*/ 926521 h 926521"/>
              <a:gd name="connsiteX1" fmla="*/ 222069 w 2299063"/>
              <a:gd name="connsiteY1" fmla="*/ 613013 h 926521"/>
              <a:gd name="connsiteX2" fmla="*/ 561703 w 2299063"/>
              <a:gd name="connsiteY2" fmla="*/ 260316 h 926521"/>
              <a:gd name="connsiteX3" fmla="*/ 888274 w 2299063"/>
              <a:gd name="connsiteY3" fmla="*/ 51310 h 926521"/>
              <a:gd name="connsiteX4" fmla="*/ 1306286 w 2299063"/>
              <a:gd name="connsiteY4" fmla="*/ 25184 h 926521"/>
              <a:gd name="connsiteX5" fmla="*/ 1789611 w 2299063"/>
              <a:gd name="connsiteY5" fmla="*/ 364818 h 926521"/>
              <a:gd name="connsiteX6" fmla="*/ 2076994 w 2299063"/>
              <a:gd name="connsiteY6" fmla="*/ 678327 h 926521"/>
              <a:gd name="connsiteX7" fmla="*/ 2299063 w 2299063"/>
              <a:gd name="connsiteY7" fmla="*/ 913458 h 92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99063" h="926521">
                <a:moveTo>
                  <a:pt x="0" y="926521"/>
                </a:moveTo>
                <a:cubicBezTo>
                  <a:pt x="64226" y="825284"/>
                  <a:pt x="128452" y="724047"/>
                  <a:pt x="222069" y="613013"/>
                </a:cubicBezTo>
                <a:cubicBezTo>
                  <a:pt x="315686" y="501979"/>
                  <a:pt x="450669" y="353933"/>
                  <a:pt x="561703" y="260316"/>
                </a:cubicBezTo>
                <a:cubicBezTo>
                  <a:pt x="672737" y="166699"/>
                  <a:pt x="764177" y="90499"/>
                  <a:pt x="888274" y="51310"/>
                </a:cubicBezTo>
                <a:cubicBezTo>
                  <a:pt x="1012371" y="12121"/>
                  <a:pt x="1156063" y="-27067"/>
                  <a:pt x="1306286" y="25184"/>
                </a:cubicBezTo>
                <a:cubicBezTo>
                  <a:pt x="1456509" y="77435"/>
                  <a:pt x="1661160" y="255961"/>
                  <a:pt x="1789611" y="364818"/>
                </a:cubicBezTo>
                <a:cubicBezTo>
                  <a:pt x="1918062" y="473675"/>
                  <a:pt x="1992085" y="586887"/>
                  <a:pt x="2076994" y="678327"/>
                </a:cubicBezTo>
                <a:cubicBezTo>
                  <a:pt x="2161903" y="769767"/>
                  <a:pt x="2290354" y="917812"/>
                  <a:pt x="2299063" y="91345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 12"/>
          <p:cNvSpPr/>
          <p:nvPr/>
        </p:nvSpPr>
        <p:spPr>
          <a:xfrm>
            <a:off x="3995936" y="4799413"/>
            <a:ext cx="2299063" cy="926521"/>
          </a:xfrm>
          <a:custGeom>
            <a:avLst/>
            <a:gdLst>
              <a:gd name="connsiteX0" fmla="*/ 0 w 2299063"/>
              <a:gd name="connsiteY0" fmla="*/ 926521 h 926521"/>
              <a:gd name="connsiteX1" fmla="*/ 222069 w 2299063"/>
              <a:gd name="connsiteY1" fmla="*/ 613013 h 926521"/>
              <a:gd name="connsiteX2" fmla="*/ 561703 w 2299063"/>
              <a:gd name="connsiteY2" fmla="*/ 260316 h 926521"/>
              <a:gd name="connsiteX3" fmla="*/ 888274 w 2299063"/>
              <a:gd name="connsiteY3" fmla="*/ 51310 h 926521"/>
              <a:gd name="connsiteX4" fmla="*/ 1306286 w 2299063"/>
              <a:gd name="connsiteY4" fmla="*/ 25184 h 926521"/>
              <a:gd name="connsiteX5" fmla="*/ 1789611 w 2299063"/>
              <a:gd name="connsiteY5" fmla="*/ 364818 h 926521"/>
              <a:gd name="connsiteX6" fmla="*/ 2076994 w 2299063"/>
              <a:gd name="connsiteY6" fmla="*/ 678327 h 926521"/>
              <a:gd name="connsiteX7" fmla="*/ 2299063 w 2299063"/>
              <a:gd name="connsiteY7" fmla="*/ 913458 h 92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99063" h="926521">
                <a:moveTo>
                  <a:pt x="0" y="926521"/>
                </a:moveTo>
                <a:cubicBezTo>
                  <a:pt x="64226" y="825284"/>
                  <a:pt x="128452" y="724047"/>
                  <a:pt x="222069" y="613013"/>
                </a:cubicBezTo>
                <a:cubicBezTo>
                  <a:pt x="315686" y="501979"/>
                  <a:pt x="450669" y="353933"/>
                  <a:pt x="561703" y="260316"/>
                </a:cubicBezTo>
                <a:cubicBezTo>
                  <a:pt x="672737" y="166699"/>
                  <a:pt x="764177" y="90499"/>
                  <a:pt x="888274" y="51310"/>
                </a:cubicBezTo>
                <a:cubicBezTo>
                  <a:pt x="1012371" y="12121"/>
                  <a:pt x="1156063" y="-27067"/>
                  <a:pt x="1306286" y="25184"/>
                </a:cubicBezTo>
                <a:cubicBezTo>
                  <a:pt x="1456509" y="77435"/>
                  <a:pt x="1661160" y="255961"/>
                  <a:pt x="1789611" y="364818"/>
                </a:cubicBezTo>
                <a:cubicBezTo>
                  <a:pt x="1918062" y="473675"/>
                  <a:pt x="1992085" y="586887"/>
                  <a:pt x="2076994" y="678327"/>
                </a:cubicBezTo>
                <a:cubicBezTo>
                  <a:pt x="2161903" y="769767"/>
                  <a:pt x="2290354" y="917812"/>
                  <a:pt x="2299063" y="91345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2771800" y="5271333"/>
            <a:ext cx="1242390" cy="454602"/>
          </a:xfrm>
          <a:custGeom>
            <a:avLst/>
            <a:gdLst>
              <a:gd name="connsiteX0" fmla="*/ 0 w 2299063"/>
              <a:gd name="connsiteY0" fmla="*/ 926521 h 926521"/>
              <a:gd name="connsiteX1" fmla="*/ 222069 w 2299063"/>
              <a:gd name="connsiteY1" fmla="*/ 613013 h 926521"/>
              <a:gd name="connsiteX2" fmla="*/ 561703 w 2299063"/>
              <a:gd name="connsiteY2" fmla="*/ 260316 h 926521"/>
              <a:gd name="connsiteX3" fmla="*/ 888274 w 2299063"/>
              <a:gd name="connsiteY3" fmla="*/ 51310 h 926521"/>
              <a:gd name="connsiteX4" fmla="*/ 1306286 w 2299063"/>
              <a:gd name="connsiteY4" fmla="*/ 25184 h 926521"/>
              <a:gd name="connsiteX5" fmla="*/ 1789611 w 2299063"/>
              <a:gd name="connsiteY5" fmla="*/ 364818 h 926521"/>
              <a:gd name="connsiteX6" fmla="*/ 2076994 w 2299063"/>
              <a:gd name="connsiteY6" fmla="*/ 678327 h 926521"/>
              <a:gd name="connsiteX7" fmla="*/ 2299063 w 2299063"/>
              <a:gd name="connsiteY7" fmla="*/ 913458 h 92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99063" h="926521">
                <a:moveTo>
                  <a:pt x="0" y="926521"/>
                </a:moveTo>
                <a:cubicBezTo>
                  <a:pt x="64226" y="825284"/>
                  <a:pt x="128452" y="724047"/>
                  <a:pt x="222069" y="613013"/>
                </a:cubicBezTo>
                <a:cubicBezTo>
                  <a:pt x="315686" y="501979"/>
                  <a:pt x="450669" y="353933"/>
                  <a:pt x="561703" y="260316"/>
                </a:cubicBezTo>
                <a:cubicBezTo>
                  <a:pt x="672737" y="166699"/>
                  <a:pt x="764177" y="90499"/>
                  <a:pt x="888274" y="51310"/>
                </a:cubicBezTo>
                <a:cubicBezTo>
                  <a:pt x="1012371" y="12121"/>
                  <a:pt x="1156063" y="-27067"/>
                  <a:pt x="1306286" y="25184"/>
                </a:cubicBezTo>
                <a:cubicBezTo>
                  <a:pt x="1456509" y="77435"/>
                  <a:pt x="1661160" y="255961"/>
                  <a:pt x="1789611" y="364818"/>
                </a:cubicBezTo>
                <a:cubicBezTo>
                  <a:pt x="1918062" y="473675"/>
                  <a:pt x="1992085" y="586887"/>
                  <a:pt x="2076994" y="678327"/>
                </a:cubicBezTo>
                <a:cubicBezTo>
                  <a:pt x="2161903" y="769767"/>
                  <a:pt x="2290354" y="917812"/>
                  <a:pt x="2299063" y="91345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6322423" y="4221088"/>
            <a:ext cx="3362145" cy="1504845"/>
          </a:xfrm>
          <a:custGeom>
            <a:avLst/>
            <a:gdLst>
              <a:gd name="connsiteX0" fmla="*/ 0 w 2299063"/>
              <a:gd name="connsiteY0" fmla="*/ 926521 h 926521"/>
              <a:gd name="connsiteX1" fmla="*/ 222069 w 2299063"/>
              <a:gd name="connsiteY1" fmla="*/ 613013 h 926521"/>
              <a:gd name="connsiteX2" fmla="*/ 561703 w 2299063"/>
              <a:gd name="connsiteY2" fmla="*/ 260316 h 926521"/>
              <a:gd name="connsiteX3" fmla="*/ 888274 w 2299063"/>
              <a:gd name="connsiteY3" fmla="*/ 51310 h 926521"/>
              <a:gd name="connsiteX4" fmla="*/ 1306286 w 2299063"/>
              <a:gd name="connsiteY4" fmla="*/ 25184 h 926521"/>
              <a:gd name="connsiteX5" fmla="*/ 1789611 w 2299063"/>
              <a:gd name="connsiteY5" fmla="*/ 364818 h 926521"/>
              <a:gd name="connsiteX6" fmla="*/ 2076994 w 2299063"/>
              <a:gd name="connsiteY6" fmla="*/ 678327 h 926521"/>
              <a:gd name="connsiteX7" fmla="*/ 2299063 w 2299063"/>
              <a:gd name="connsiteY7" fmla="*/ 913458 h 92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99063" h="926521">
                <a:moveTo>
                  <a:pt x="0" y="926521"/>
                </a:moveTo>
                <a:cubicBezTo>
                  <a:pt x="64226" y="825284"/>
                  <a:pt x="128452" y="724047"/>
                  <a:pt x="222069" y="613013"/>
                </a:cubicBezTo>
                <a:cubicBezTo>
                  <a:pt x="315686" y="501979"/>
                  <a:pt x="450669" y="353933"/>
                  <a:pt x="561703" y="260316"/>
                </a:cubicBezTo>
                <a:cubicBezTo>
                  <a:pt x="672737" y="166699"/>
                  <a:pt x="764177" y="90499"/>
                  <a:pt x="888274" y="51310"/>
                </a:cubicBezTo>
                <a:cubicBezTo>
                  <a:pt x="1012371" y="12121"/>
                  <a:pt x="1156063" y="-27067"/>
                  <a:pt x="1306286" y="25184"/>
                </a:cubicBezTo>
                <a:cubicBezTo>
                  <a:pt x="1456509" y="77435"/>
                  <a:pt x="1661160" y="255961"/>
                  <a:pt x="1789611" y="364818"/>
                </a:cubicBezTo>
                <a:cubicBezTo>
                  <a:pt x="1918062" y="473675"/>
                  <a:pt x="1992085" y="586887"/>
                  <a:pt x="2076994" y="678327"/>
                </a:cubicBezTo>
                <a:cubicBezTo>
                  <a:pt x="2161903" y="769767"/>
                  <a:pt x="2290354" y="917812"/>
                  <a:pt x="2299063" y="91345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1763688" y="5607953"/>
            <a:ext cx="439515" cy="117980"/>
          </a:xfrm>
          <a:custGeom>
            <a:avLst/>
            <a:gdLst>
              <a:gd name="connsiteX0" fmla="*/ 0 w 2299063"/>
              <a:gd name="connsiteY0" fmla="*/ 926521 h 926521"/>
              <a:gd name="connsiteX1" fmla="*/ 222069 w 2299063"/>
              <a:gd name="connsiteY1" fmla="*/ 613013 h 926521"/>
              <a:gd name="connsiteX2" fmla="*/ 561703 w 2299063"/>
              <a:gd name="connsiteY2" fmla="*/ 260316 h 926521"/>
              <a:gd name="connsiteX3" fmla="*/ 888274 w 2299063"/>
              <a:gd name="connsiteY3" fmla="*/ 51310 h 926521"/>
              <a:gd name="connsiteX4" fmla="*/ 1306286 w 2299063"/>
              <a:gd name="connsiteY4" fmla="*/ 25184 h 926521"/>
              <a:gd name="connsiteX5" fmla="*/ 1789611 w 2299063"/>
              <a:gd name="connsiteY5" fmla="*/ 364818 h 926521"/>
              <a:gd name="connsiteX6" fmla="*/ 2076994 w 2299063"/>
              <a:gd name="connsiteY6" fmla="*/ 678327 h 926521"/>
              <a:gd name="connsiteX7" fmla="*/ 2299063 w 2299063"/>
              <a:gd name="connsiteY7" fmla="*/ 913458 h 92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99063" h="926521">
                <a:moveTo>
                  <a:pt x="0" y="926521"/>
                </a:moveTo>
                <a:cubicBezTo>
                  <a:pt x="64226" y="825284"/>
                  <a:pt x="128452" y="724047"/>
                  <a:pt x="222069" y="613013"/>
                </a:cubicBezTo>
                <a:cubicBezTo>
                  <a:pt x="315686" y="501979"/>
                  <a:pt x="450669" y="353933"/>
                  <a:pt x="561703" y="260316"/>
                </a:cubicBezTo>
                <a:cubicBezTo>
                  <a:pt x="672737" y="166699"/>
                  <a:pt x="764177" y="90499"/>
                  <a:pt x="888274" y="51310"/>
                </a:cubicBezTo>
                <a:cubicBezTo>
                  <a:pt x="1012371" y="12121"/>
                  <a:pt x="1156063" y="-27067"/>
                  <a:pt x="1306286" y="25184"/>
                </a:cubicBezTo>
                <a:cubicBezTo>
                  <a:pt x="1456509" y="77435"/>
                  <a:pt x="1661160" y="255961"/>
                  <a:pt x="1789611" y="364818"/>
                </a:cubicBezTo>
                <a:cubicBezTo>
                  <a:pt x="1918062" y="473675"/>
                  <a:pt x="1992085" y="586887"/>
                  <a:pt x="2076994" y="678327"/>
                </a:cubicBezTo>
                <a:cubicBezTo>
                  <a:pt x="2161903" y="769767"/>
                  <a:pt x="2290354" y="917812"/>
                  <a:pt x="2299063" y="91345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olný tvar 15"/>
          <p:cNvSpPr/>
          <p:nvPr/>
        </p:nvSpPr>
        <p:spPr>
          <a:xfrm>
            <a:off x="1339703" y="5666943"/>
            <a:ext cx="423985" cy="53794"/>
          </a:xfrm>
          <a:custGeom>
            <a:avLst/>
            <a:gdLst>
              <a:gd name="connsiteX0" fmla="*/ 0 w 2299063"/>
              <a:gd name="connsiteY0" fmla="*/ 926521 h 926521"/>
              <a:gd name="connsiteX1" fmla="*/ 222069 w 2299063"/>
              <a:gd name="connsiteY1" fmla="*/ 613013 h 926521"/>
              <a:gd name="connsiteX2" fmla="*/ 561703 w 2299063"/>
              <a:gd name="connsiteY2" fmla="*/ 260316 h 926521"/>
              <a:gd name="connsiteX3" fmla="*/ 888274 w 2299063"/>
              <a:gd name="connsiteY3" fmla="*/ 51310 h 926521"/>
              <a:gd name="connsiteX4" fmla="*/ 1306286 w 2299063"/>
              <a:gd name="connsiteY4" fmla="*/ 25184 h 926521"/>
              <a:gd name="connsiteX5" fmla="*/ 1789611 w 2299063"/>
              <a:gd name="connsiteY5" fmla="*/ 364818 h 926521"/>
              <a:gd name="connsiteX6" fmla="*/ 2076994 w 2299063"/>
              <a:gd name="connsiteY6" fmla="*/ 678327 h 926521"/>
              <a:gd name="connsiteX7" fmla="*/ 2299063 w 2299063"/>
              <a:gd name="connsiteY7" fmla="*/ 913458 h 92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99063" h="926521">
                <a:moveTo>
                  <a:pt x="0" y="926521"/>
                </a:moveTo>
                <a:cubicBezTo>
                  <a:pt x="64226" y="825284"/>
                  <a:pt x="128452" y="724047"/>
                  <a:pt x="222069" y="613013"/>
                </a:cubicBezTo>
                <a:cubicBezTo>
                  <a:pt x="315686" y="501979"/>
                  <a:pt x="450669" y="353933"/>
                  <a:pt x="561703" y="260316"/>
                </a:cubicBezTo>
                <a:cubicBezTo>
                  <a:pt x="672737" y="166699"/>
                  <a:pt x="764177" y="90499"/>
                  <a:pt x="888274" y="51310"/>
                </a:cubicBezTo>
                <a:cubicBezTo>
                  <a:pt x="1012371" y="12121"/>
                  <a:pt x="1156063" y="-27067"/>
                  <a:pt x="1306286" y="25184"/>
                </a:cubicBezTo>
                <a:cubicBezTo>
                  <a:pt x="1456509" y="77435"/>
                  <a:pt x="1661160" y="255961"/>
                  <a:pt x="1789611" y="364818"/>
                </a:cubicBezTo>
                <a:cubicBezTo>
                  <a:pt x="1918062" y="473675"/>
                  <a:pt x="1992085" y="586887"/>
                  <a:pt x="2076994" y="678327"/>
                </a:cubicBezTo>
                <a:cubicBezTo>
                  <a:pt x="2161903" y="769767"/>
                  <a:pt x="2290354" y="917812"/>
                  <a:pt x="2299063" y="91345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121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2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Big </a:t>
            </a:r>
            <a:r>
              <a:rPr lang="cs-CZ" b="1" dirty="0" err="1"/>
              <a:t>Rip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Otázka tempa rozpínání vesmíru</a:t>
            </a:r>
          </a:p>
          <a:p>
            <a:r>
              <a:rPr lang="cs-CZ" dirty="0"/>
              <a:t>Kosmologický člen – statický vesmír</a:t>
            </a:r>
          </a:p>
          <a:p>
            <a:r>
              <a:rPr lang="cs-CZ" dirty="0"/>
              <a:t>Standardní model – zpomalování</a:t>
            </a:r>
          </a:p>
          <a:p>
            <a:r>
              <a:rPr lang="cs-CZ" dirty="0"/>
              <a:t>Inflační modely – konstantní zrychlení</a:t>
            </a:r>
          </a:p>
          <a:p>
            <a:pPr marL="457200" lvl="1" indent="0">
              <a:buNone/>
            </a:pPr>
            <a:r>
              <a:rPr lang="cs-CZ" dirty="0"/>
              <a:t>(rozpínaní pouze velkých struktur)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Temná hmota, energie – růst zrychlení?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010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Život na pomalo</a:t>
            </a:r>
            <a:r>
              <a:rPr lang="cs-CZ" b="1" baseline="30000" dirty="0"/>
              <a:t>1)</a:t>
            </a: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209" y="2195970"/>
            <a:ext cx="2016601" cy="796587"/>
          </a:xfrm>
        </p:spPr>
      </p:pic>
      <p:sp>
        <p:nvSpPr>
          <p:cNvPr id="4" name="Volný tvar 3"/>
          <p:cNvSpPr/>
          <p:nvPr/>
        </p:nvSpPr>
        <p:spPr>
          <a:xfrm>
            <a:off x="1267097" y="3789041"/>
            <a:ext cx="2152775" cy="1945554"/>
          </a:xfrm>
          <a:custGeom>
            <a:avLst/>
            <a:gdLst>
              <a:gd name="connsiteX0" fmla="*/ 0 w 1750423"/>
              <a:gd name="connsiteY0" fmla="*/ 1267097 h 1267097"/>
              <a:gd name="connsiteX1" fmla="*/ 365760 w 1750423"/>
              <a:gd name="connsiteY1" fmla="*/ 809897 h 1267097"/>
              <a:gd name="connsiteX2" fmla="*/ 666206 w 1750423"/>
              <a:gd name="connsiteY2" fmla="*/ 496389 h 1267097"/>
              <a:gd name="connsiteX3" fmla="*/ 1031966 w 1750423"/>
              <a:gd name="connsiteY3" fmla="*/ 222069 h 1267097"/>
              <a:gd name="connsiteX4" fmla="*/ 1384663 w 1750423"/>
              <a:gd name="connsiteY4" fmla="*/ 78377 h 1267097"/>
              <a:gd name="connsiteX5" fmla="*/ 1750423 w 1750423"/>
              <a:gd name="connsiteY5" fmla="*/ 0 h 1267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0423" h="1267097">
                <a:moveTo>
                  <a:pt x="0" y="1267097"/>
                </a:moveTo>
                <a:cubicBezTo>
                  <a:pt x="127363" y="1102722"/>
                  <a:pt x="254726" y="938348"/>
                  <a:pt x="365760" y="809897"/>
                </a:cubicBezTo>
                <a:cubicBezTo>
                  <a:pt x="476794" y="681446"/>
                  <a:pt x="555172" y="594360"/>
                  <a:pt x="666206" y="496389"/>
                </a:cubicBezTo>
                <a:cubicBezTo>
                  <a:pt x="777240" y="398418"/>
                  <a:pt x="912223" y="291738"/>
                  <a:pt x="1031966" y="222069"/>
                </a:cubicBezTo>
                <a:cubicBezTo>
                  <a:pt x="1151709" y="152400"/>
                  <a:pt x="1264920" y="115388"/>
                  <a:pt x="1384663" y="78377"/>
                </a:cubicBezTo>
                <a:cubicBezTo>
                  <a:pt x="1504406" y="41365"/>
                  <a:pt x="1650275" y="28303"/>
                  <a:pt x="1750423" y="0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" name="Přímá spojnice se šipkou 4"/>
          <p:cNvCxnSpPr>
            <a:stCxn id="4" idx="0"/>
          </p:cNvCxnSpPr>
          <p:nvPr/>
        </p:nvCxnSpPr>
        <p:spPr>
          <a:xfrm>
            <a:off x="1267097" y="5734595"/>
            <a:ext cx="719333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>
            <a:stCxn id="4" idx="0"/>
          </p:cNvCxnSpPr>
          <p:nvPr/>
        </p:nvCxnSpPr>
        <p:spPr>
          <a:xfrm flipV="1">
            <a:off x="1267097" y="2204864"/>
            <a:ext cx="0" cy="35297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Volný tvar 6"/>
          <p:cNvSpPr/>
          <p:nvPr/>
        </p:nvSpPr>
        <p:spPr>
          <a:xfrm>
            <a:off x="3419870" y="2276873"/>
            <a:ext cx="5040561" cy="1512168"/>
          </a:xfrm>
          <a:custGeom>
            <a:avLst/>
            <a:gdLst>
              <a:gd name="connsiteX0" fmla="*/ 0 w 3252652"/>
              <a:gd name="connsiteY0" fmla="*/ 561703 h 561703"/>
              <a:gd name="connsiteX1" fmla="*/ 1018903 w 3252652"/>
              <a:gd name="connsiteY1" fmla="*/ 378823 h 561703"/>
              <a:gd name="connsiteX2" fmla="*/ 2142309 w 3252652"/>
              <a:gd name="connsiteY2" fmla="*/ 182880 h 561703"/>
              <a:gd name="connsiteX3" fmla="*/ 3252652 w 3252652"/>
              <a:gd name="connsiteY3" fmla="*/ 0 h 561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2652" h="561703">
                <a:moveTo>
                  <a:pt x="0" y="561703"/>
                </a:moveTo>
                <a:lnTo>
                  <a:pt x="1018903" y="378823"/>
                </a:lnTo>
                <a:lnTo>
                  <a:pt x="2142309" y="182880"/>
                </a:lnTo>
                <a:lnTo>
                  <a:pt x="3252652" y="0"/>
                </a:ln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550" y="2122728"/>
            <a:ext cx="793609" cy="943072"/>
          </a:xfrm>
          <a:prstGeom prst="rect">
            <a:avLst/>
          </a:prstGeom>
        </p:spPr>
      </p:pic>
      <p:pic>
        <p:nvPicPr>
          <p:cNvPr id="11" name="Zástupný symbol pro obsah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751" y="2742856"/>
            <a:ext cx="1229403" cy="796587"/>
          </a:xfrm>
          <a:prstGeom prst="rect">
            <a:avLst/>
          </a:prstGeom>
        </p:spPr>
      </p:pic>
      <p:pic>
        <p:nvPicPr>
          <p:cNvPr id="12" name="Zástupný symbol pro obsah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241" y="1300772"/>
            <a:ext cx="2742298" cy="79658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795" y="1439671"/>
            <a:ext cx="685977" cy="815169"/>
          </a:xfrm>
          <a:prstGeom prst="rect">
            <a:avLst/>
          </a:prstGeom>
        </p:spPr>
      </p:pic>
      <p:pic>
        <p:nvPicPr>
          <p:cNvPr id="14" name="Zástupný symbol pro obsah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006" y="985231"/>
            <a:ext cx="1432067" cy="796587"/>
          </a:xfrm>
          <a:prstGeom prst="rect">
            <a:avLst/>
          </a:prstGeom>
        </p:spPr>
      </p:pic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798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Život na </a:t>
            </a:r>
            <a:r>
              <a:rPr lang="cs-CZ" b="1" dirty="0" err="1"/>
              <a:t>rychlo</a:t>
            </a:r>
            <a:endParaRPr lang="cs-CZ" b="1" dirty="0"/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1267097" y="5734595"/>
            <a:ext cx="719333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 flipV="1">
            <a:off x="1267097" y="2204865"/>
            <a:ext cx="0" cy="35297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Volný tvar 9"/>
          <p:cNvSpPr/>
          <p:nvPr/>
        </p:nvSpPr>
        <p:spPr>
          <a:xfrm>
            <a:off x="1281336" y="2883426"/>
            <a:ext cx="6555036" cy="2851169"/>
          </a:xfrm>
          <a:custGeom>
            <a:avLst/>
            <a:gdLst>
              <a:gd name="connsiteX0" fmla="*/ 0 w 6555036"/>
              <a:gd name="connsiteY0" fmla="*/ 2851169 h 2851169"/>
              <a:gd name="connsiteX1" fmla="*/ 1994053 w 6555036"/>
              <a:gd name="connsiteY1" fmla="*/ 449492 h 2851169"/>
              <a:gd name="connsiteX2" fmla="*/ 3536414 w 6555036"/>
              <a:gd name="connsiteY2" fmla="*/ 8817 h 2851169"/>
              <a:gd name="connsiteX3" fmla="*/ 4693185 w 6555036"/>
              <a:gd name="connsiteY3" fmla="*/ 592711 h 2851169"/>
              <a:gd name="connsiteX4" fmla="*/ 6555036 w 6555036"/>
              <a:gd name="connsiteY4" fmla="*/ 2763034 h 285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5036" h="2851169">
                <a:moveTo>
                  <a:pt x="0" y="2851169"/>
                </a:moveTo>
                <a:cubicBezTo>
                  <a:pt x="702325" y="1887193"/>
                  <a:pt x="1404651" y="923217"/>
                  <a:pt x="1994053" y="449492"/>
                </a:cubicBezTo>
                <a:cubicBezTo>
                  <a:pt x="2583455" y="-24233"/>
                  <a:pt x="3086559" y="-15053"/>
                  <a:pt x="3536414" y="8817"/>
                </a:cubicBezTo>
                <a:cubicBezTo>
                  <a:pt x="3986269" y="32687"/>
                  <a:pt x="4190081" y="133675"/>
                  <a:pt x="4693185" y="592711"/>
                </a:cubicBezTo>
                <a:cubicBezTo>
                  <a:pt x="5196289" y="1051747"/>
                  <a:pt x="5875662" y="1907390"/>
                  <a:pt x="6555036" y="276303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12" y="2003663"/>
            <a:ext cx="793609" cy="94307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999" y="4328559"/>
            <a:ext cx="793609" cy="94307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200" y="3865594"/>
            <a:ext cx="793609" cy="94307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694" y="3468635"/>
            <a:ext cx="793609" cy="94307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665" y="3026658"/>
            <a:ext cx="793609" cy="94307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859" y="2493911"/>
            <a:ext cx="793609" cy="94307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478" y="4568612"/>
            <a:ext cx="793609" cy="943072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339" y="4162558"/>
            <a:ext cx="793609" cy="943072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510" y="4521630"/>
            <a:ext cx="793609" cy="943072"/>
          </a:xfrm>
          <a:prstGeom prst="rect">
            <a:avLst/>
          </a:prstGeo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189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dia1.webgarden.name/images/media1:4a6d949407374.jpg/The%20new%20neverending%20story_Nov%C3%BD%20nekone%C4%8Dn%C3%BD%20p%C5%99%C3%ADb%C4%9Bh__Nothingness%20%20strikes_Nicota%20%C3%BAto%C4%8D%C3%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73" y="476672"/>
            <a:ext cx="7610475" cy="50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051720" y="5229200"/>
            <a:ext cx="4896544" cy="314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8" name="Picture 4" descr="http://www.baronbarometer.com/wp-content/uploads/2011/05/rockbi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830" y="482421"/>
            <a:ext cx="5118323" cy="520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neverendingstory.com/images/Image09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92" y="476672"/>
            <a:ext cx="6858000" cy="519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140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ern-black-hol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33603"/>
            <a:ext cx="8186564" cy="6140462"/>
          </a:xfr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694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Typologie konfliktů a konců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472608"/>
          </a:xfrm>
        </p:spPr>
        <p:txBody>
          <a:bodyPr>
            <a:normAutofit fontScale="47500" lnSpcReduction="20000"/>
          </a:bodyPr>
          <a:lstStyle/>
          <a:p>
            <a:r>
              <a:rPr lang="cs-CZ" sz="2900" b="1" dirty="0">
                <a:solidFill>
                  <a:srgbClr val="FF0000"/>
                </a:solidFill>
              </a:rPr>
              <a:t>Civilizační</a:t>
            </a:r>
          </a:p>
          <a:p>
            <a:pPr lvl="1"/>
            <a:r>
              <a:rPr lang="cs-CZ" sz="2900" b="1" dirty="0" smtClean="0"/>
              <a:t>Pozemské příčiny </a:t>
            </a:r>
            <a:endParaRPr lang="cs-CZ" sz="2900" b="1" dirty="0"/>
          </a:p>
          <a:p>
            <a:pPr lvl="2"/>
            <a:r>
              <a:rPr lang="cs-CZ" sz="2900" dirty="0"/>
              <a:t>Konec lidstva (pokračování v nástupcích, UI, zcela jiný druh)</a:t>
            </a:r>
          </a:p>
          <a:p>
            <a:pPr lvl="2"/>
            <a:r>
              <a:rPr lang="cs-CZ" sz="2900" dirty="0"/>
              <a:t>Konec civilizace </a:t>
            </a:r>
          </a:p>
          <a:p>
            <a:pPr lvl="2"/>
            <a:r>
              <a:rPr lang="cs-CZ" sz="2900" dirty="0"/>
              <a:t>Konec planety</a:t>
            </a:r>
          </a:p>
          <a:p>
            <a:pPr lvl="1"/>
            <a:r>
              <a:rPr lang="cs-CZ" sz="2900" b="1" smtClean="0"/>
              <a:t>Mimozemské příčiny</a:t>
            </a:r>
            <a:endParaRPr lang="cs-CZ" sz="2900" b="1" dirty="0"/>
          </a:p>
          <a:p>
            <a:pPr lvl="2"/>
            <a:r>
              <a:rPr lang="cs-CZ" sz="2900" dirty="0"/>
              <a:t>Nezvládnutý kulturní šok</a:t>
            </a:r>
          </a:p>
          <a:p>
            <a:pPr lvl="2"/>
            <a:r>
              <a:rPr lang="cs-CZ" sz="2900" dirty="0"/>
              <a:t>Vyhlazení, sežrání</a:t>
            </a:r>
          </a:p>
          <a:p>
            <a:pPr lvl="2"/>
            <a:r>
              <a:rPr lang="cs-CZ" sz="2900" dirty="0"/>
              <a:t>Podřízení</a:t>
            </a:r>
          </a:p>
          <a:p>
            <a:r>
              <a:rPr lang="cs-CZ" sz="2900" b="1" dirty="0">
                <a:solidFill>
                  <a:srgbClr val="FF0000"/>
                </a:solidFill>
              </a:rPr>
              <a:t>Ekosystémový, planetární (ekologický, biologický, klimatologický, geologický)</a:t>
            </a:r>
          </a:p>
          <a:p>
            <a:pPr lvl="1"/>
            <a:r>
              <a:rPr lang="cs-CZ" sz="2900" dirty="0"/>
              <a:t>Přirozené vyčerpání možností biologické druhu homo (pouze konec člověka)</a:t>
            </a:r>
          </a:p>
          <a:p>
            <a:pPr lvl="1"/>
            <a:r>
              <a:rPr lang="cs-CZ" sz="2900" dirty="0"/>
              <a:t>Biologická, klimatologická, geologická katastrofa (ve spojení s civilizačními či astronomickými příčinami)</a:t>
            </a:r>
          </a:p>
          <a:p>
            <a:pPr lvl="1"/>
            <a:r>
              <a:rPr lang="cs-CZ" sz="2900" dirty="0"/>
              <a:t>Katastrofální úspěch biologické konkurence (opět pouze konec člověka)</a:t>
            </a:r>
          </a:p>
          <a:p>
            <a:r>
              <a:rPr lang="cs-CZ" sz="2900" b="1" dirty="0">
                <a:solidFill>
                  <a:srgbClr val="FF0000"/>
                </a:solidFill>
              </a:rPr>
              <a:t>Astronomický </a:t>
            </a:r>
          </a:p>
          <a:p>
            <a:pPr lvl="1"/>
            <a:r>
              <a:rPr lang="cs-CZ" sz="2900" dirty="0"/>
              <a:t>Regulérní (závislost na vývoji mateřské hvězdy)</a:t>
            </a:r>
          </a:p>
          <a:p>
            <a:pPr lvl="1"/>
            <a:r>
              <a:rPr lang="cs-CZ" sz="2900" dirty="0"/>
              <a:t>Katastrofický (srážka s jiným tělesem, 13. 4. 2029 </a:t>
            </a:r>
            <a:r>
              <a:rPr lang="cs-CZ" sz="2900" dirty="0" err="1"/>
              <a:t>Apophis</a:t>
            </a:r>
            <a:r>
              <a:rPr lang="cs-CZ" sz="2900" dirty="0"/>
              <a:t>, 29 000 km od Země)</a:t>
            </a:r>
          </a:p>
          <a:p>
            <a:pPr lvl="1"/>
            <a:r>
              <a:rPr lang="cs-CZ" sz="2900" dirty="0"/>
              <a:t>(R)evoluční – gravitační (záření…) ovlivnění SS </a:t>
            </a:r>
            <a:r>
              <a:rPr lang="cs-CZ" sz="2900" dirty="0" err="1"/>
              <a:t>extrasolárním</a:t>
            </a:r>
            <a:r>
              <a:rPr lang="cs-CZ" sz="2900" dirty="0"/>
              <a:t> systémem</a:t>
            </a:r>
          </a:p>
          <a:p>
            <a:r>
              <a:rPr lang="cs-CZ" sz="2900" b="1" dirty="0">
                <a:solidFill>
                  <a:srgbClr val="FF0000"/>
                </a:solidFill>
              </a:rPr>
              <a:t>Kosmologický (scénáře vývoje vesmíru)</a:t>
            </a:r>
          </a:p>
          <a:p>
            <a:pPr lvl="1"/>
            <a:r>
              <a:rPr lang="cs-CZ" sz="2900" dirty="0"/>
              <a:t>Tepelná smrt vesmíru (historický scénář termodynamiky)</a:t>
            </a:r>
          </a:p>
          <a:p>
            <a:pPr lvl="1"/>
            <a:r>
              <a:rPr lang="cs-CZ" sz="2900" dirty="0"/>
              <a:t>Kosmologické rozpínání (modernizovaná termodynamická a aplikovaná gravitační smrt)</a:t>
            </a:r>
          </a:p>
          <a:p>
            <a:pPr lvl="1"/>
            <a:r>
              <a:rPr lang="cs-CZ" sz="2900" dirty="0"/>
              <a:t>Kosmologické smršťování</a:t>
            </a:r>
          </a:p>
          <a:p>
            <a:pPr lvl="1"/>
            <a:r>
              <a:rPr lang="cs-CZ" sz="2900" dirty="0"/>
              <a:t>Kvantová smrt vesmíru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089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Vakuová smrt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Typy vakua</a:t>
            </a:r>
          </a:p>
          <a:p>
            <a:pPr lvl="1"/>
            <a:r>
              <a:rPr lang="cs-CZ" dirty="0"/>
              <a:t>Typy fyzikálních interakcí </a:t>
            </a:r>
            <a:r>
              <a:rPr lang="cs-CZ" dirty="0">
                <a:sym typeface="Wingdings" pitchFamily="2" charset="2"/>
              </a:rPr>
              <a:t> typy vakua</a:t>
            </a:r>
          </a:p>
          <a:p>
            <a:pPr lvl="2"/>
            <a:r>
              <a:rPr lang="cs-CZ" b="1" dirty="0">
                <a:sym typeface="Wingdings" pitchFamily="2" charset="2"/>
              </a:rPr>
              <a:t>(G)ESS</a:t>
            </a:r>
            <a:r>
              <a:rPr lang="cs-CZ" dirty="0">
                <a:sym typeface="Wingdings" pitchFamily="2" charset="2"/>
              </a:rPr>
              <a:t> silná (jádro), slabá (lehké částice), </a:t>
            </a:r>
            <a:r>
              <a:rPr lang="cs-CZ" dirty="0" err="1">
                <a:sym typeface="Wingdings" pitchFamily="2" charset="2"/>
              </a:rPr>
              <a:t>elmgnetická</a:t>
            </a:r>
            <a:r>
              <a:rPr lang="cs-CZ" dirty="0">
                <a:sym typeface="Wingdings" pitchFamily="2" charset="2"/>
              </a:rPr>
              <a:t> (elektrony) = různě silné interakce  (ne-symetrické) nejslabší vakuum</a:t>
            </a:r>
          </a:p>
          <a:p>
            <a:pPr lvl="2"/>
            <a:r>
              <a:rPr lang="cs-CZ" b="1" dirty="0">
                <a:sym typeface="Wingdings" pitchFamily="2" charset="2"/>
              </a:rPr>
              <a:t>ES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dirty="0" err="1">
                <a:sym typeface="Wingdings" pitchFamily="2" charset="2"/>
              </a:rPr>
              <a:t>elektroslabá+silná</a:t>
            </a:r>
            <a:r>
              <a:rPr lang="cs-CZ" dirty="0">
                <a:sym typeface="Wingdings" pitchFamily="2" charset="2"/>
              </a:rPr>
              <a:t>  elektroslabé vakuum (symetričtější), silnější </a:t>
            </a:r>
          </a:p>
          <a:p>
            <a:pPr lvl="2"/>
            <a:r>
              <a:rPr lang="cs-CZ" b="1" dirty="0">
                <a:sym typeface="Wingdings" pitchFamily="2" charset="2"/>
              </a:rPr>
              <a:t>S</a:t>
            </a:r>
            <a:r>
              <a:rPr lang="cs-CZ" dirty="0">
                <a:sym typeface="Wingdings" pitchFamily="2" charset="2"/>
              </a:rPr>
              <a:t> sjednocení 3 interakcí  symetrické vakuum</a:t>
            </a:r>
          </a:p>
          <a:p>
            <a:pPr marL="0" indent="0">
              <a:buNone/>
            </a:pPr>
            <a:r>
              <a:rPr lang="cs-CZ" dirty="0">
                <a:sym typeface="Wingdings" pitchFamily="2" charset="2"/>
              </a:rPr>
              <a:t> Existuje vakuum méně energetické než ESS?</a:t>
            </a:r>
          </a:p>
          <a:p>
            <a:pPr marL="457200" lvl="1" indent="0">
              <a:buNone/>
            </a:pP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040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Vakuová smrt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 </a:t>
            </a:r>
          </a:p>
        </p:txBody>
      </p:sp>
      <p:pic>
        <p:nvPicPr>
          <p:cNvPr id="1026" name="Picture 2" descr="http://hp.ujf.cas.cz/~wagner/popclan/vakuum/vakuum_soubory/image0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653" y="1844824"/>
            <a:ext cx="189547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hp.ujf.cas.cz/~wagner/popclan/vakuum/vakuum_soubory/image0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24" y="1759166"/>
            <a:ext cx="224790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 flipV="1">
            <a:off x="1237129" y="3861048"/>
            <a:ext cx="0" cy="20162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>
            <a:off x="1259632" y="5877272"/>
            <a:ext cx="4464496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Volný tvar 7"/>
          <p:cNvSpPr/>
          <p:nvPr/>
        </p:nvSpPr>
        <p:spPr>
          <a:xfrm>
            <a:off x="1246094" y="4161682"/>
            <a:ext cx="3541930" cy="1678326"/>
          </a:xfrm>
          <a:custGeom>
            <a:avLst/>
            <a:gdLst>
              <a:gd name="connsiteX0" fmla="*/ 0 w 1882588"/>
              <a:gd name="connsiteY0" fmla="*/ 0 h 1115608"/>
              <a:gd name="connsiteX1" fmla="*/ 519953 w 1882588"/>
              <a:gd name="connsiteY1" fmla="*/ 735106 h 1115608"/>
              <a:gd name="connsiteX2" fmla="*/ 1093694 w 1882588"/>
              <a:gd name="connsiteY2" fmla="*/ 690282 h 1115608"/>
              <a:gd name="connsiteX3" fmla="*/ 1434353 w 1882588"/>
              <a:gd name="connsiteY3" fmla="*/ 1057835 h 1115608"/>
              <a:gd name="connsiteX4" fmla="*/ 1604682 w 1882588"/>
              <a:gd name="connsiteY4" fmla="*/ 1111624 h 1115608"/>
              <a:gd name="connsiteX5" fmla="*/ 1801906 w 1882588"/>
              <a:gd name="connsiteY5" fmla="*/ 1111624 h 1115608"/>
              <a:gd name="connsiteX6" fmla="*/ 1882588 w 1882588"/>
              <a:gd name="connsiteY6" fmla="*/ 1111624 h 111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2588" h="1115608">
                <a:moveTo>
                  <a:pt x="0" y="0"/>
                </a:moveTo>
                <a:cubicBezTo>
                  <a:pt x="168835" y="310029"/>
                  <a:pt x="337671" y="620059"/>
                  <a:pt x="519953" y="735106"/>
                </a:cubicBezTo>
                <a:cubicBezTo>
                  <a:pt x="702235" y="850153"/>
                  <a:pt x="941294" y="636494"/>
                  <a:pt x="1093694" y="690282"/>
                </a:cubicBezTo>
                <a:cubicBezTo>
                  <a:pt x="1246094" y="744070"/>
                  <a:pt x="1349188" y="987611"/>
                  <a:pt x="1434353" y="1057835"/>
                </a:cubicBezTo>
                <a:cubicBezTo>
                  <a:pt x="1519518" y="1128059"/>
                  <a:pt x="1543423" y="1102659"/>
                  <a:pt x="1604682" y="1111624"/>
                </a:cubicBezTo>
                <a:cubicBezTo>
                  <a:pt x="1665941" y="1120589"/>
                  <a:pt x="1801906" y="1111624"/>
                  <a:pt x="1801906" y="1111624"/>
                </a:cubicBezTo>
                <a:lnTo>
                  <a:pt x="1882588" y="1111624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Čárový popisek 1 8"/>
          <p:cNvSpPr/>
          <p:nvPr/>
        </p:nvSpPr>
        <p:spPr>
          <a:xfrm>
            <a:off x="5724128" y="3200742"/>
            <a:ext cx="2880320" cy="936104"/>
          </a:xfrm>
          <a:prstGeom prst="borderCallout1">
            <a:avLst>
              <a:gd name="adj1" fmla="val 26411"/>
              <a:gd name="adj2" fmla="val 70"/>
              <a:gd name="adj3" fmla="val 214969"/>
              <a:gd name="adj4" fmla="val -1130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(G)ESS „pravé“ vakuum</a:t>
            </a:r>
          </a:p>
        </p:txBody>
      </p:sp>
      <p:sp>
        <p:nvSpPr>
          <p:cNvPr id="10" name="Ovál 9"/>
          <p:cNvSpPr/>
          <p:nvPr/>
        </p:nvSpPr>
        <p:spPr>
          <a:xfrm>
            <a:off x="2411760" y="5157192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4139952" y="5695992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Čárový popisek 1 13"/>
          <p:cNvSpPr/>
          <p:nvPr/>
        </p:nvSpPr>
        <p:spPr>
          <a:xfrm>
            <a:off x="5724128" y="5000845"/>
            <a:ext cx="2880320" cy="936104"/>
          </a:xfrm>
          <a:prstGeom prst="borderCallout1">
            <a:avLst>
              <a:gd name="adj1" fmla="val 26411"/>
              <a:gd name="adj2" fmla="val 70"/>
              <a:gd name="adj3" fmla="val 78981"/>
              <a:gd name="adj4" fmla="val -49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GS pravé vakuum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8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LHC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únor 2015</a:t>
            </a:r>
          </a:p>
        </p:txBody>
      </p:sp>
    </p:spTree>
    <p:extLst>
      <p:ext uri="{BB962C8B-B14F-4D97-AF65-F5344CB8AC3E}">
        <p14:creationId xmlns:p14="http://schemas.microsoft.com/office/powerpoint/2010/main" val="29205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988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9"/>
            <a:ext cx="9144000" cy="6858000"/>
          </a:xfr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221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30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76" y="0"/>
            <a:ext cx="9144000" cy="6858000"/>
          </a:xfr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17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837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55"/>
            <a:ext cx="9036496" cy="6777372"/>
          </a:xfr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172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236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600" b="1" dirty="0"/>
              <a:t>Nejdříve začátek…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 marL="457200" lvl="1" indent="0" algn="ctr">
              <a:buNone/>
            </a:pPr>
            <a:r>
              <a:rPr lang="cs-CZ" sz="6000" dirty="0"/>
              <a:t>stvoření vs. vznik</a:t>
            </a:r>
          </a:p>
          <a:p>
            <a:pPr marL="0" indent="0">
              <a:buNone/>
            </a:pPr>
            <a:r>
              <a:rPr lang="cs-CZ" dirty="0">
                <a:sym typeface="Wingdings" pitchFamily="2" charset="2"/>
              </a:rPr>
              <a:t> </a:t>
            </a:r>
          </a:p>
          <a:p>
            <a:r>
              <a:rPr lang="cs-CZ" dirty="0">
                <a:sym typeface="Wingdings" pitchFamily="2" charset="2"/>
              </a:rPr>
              <a:t>Augustinus</a:t>
            </a:r>
          </a:p>
          <a:p>
            <a:r>
              <a:rPr lang="cs-CZ" dirty="0">
                <a:sym typeface="Wingdings" pitchFamily="2" charset="2"/>
              </a:rPr>
              <a:t>Descartes</a:t>
            </a:r>
          </a:p>
          <a:p>
            <a:r>
              <a:rPr lang="cs-CZ" dirty="0">
                <a:sym typeface="Wingdings" pitchFamily="2" charset="2"/>
              </a:rPr>
              <a:t>Kant</a:t>
            </a:r>
          </a:p>
          <a:p>
            <a:r>
              <a:rPr lang="cs-CZ" dirty="0">
                <a:sym typeface="Wingdings" pitchFamily="2" charset="2"/>
              </a:rPr>
              <a:t>standardní model relativistické kosmologie</a:t>
            </a:r>
          </a:p>
          <a:p>
            <a:r>
              <a:rPr lang="cs-CZ" dirty="0" err="1">
                <a:sym typeface="Wingdings" pitchFamily="2" charset="2"/>
              </a:rPr>
              <a:t>pre-bigbangové</a:t>
            </a:r>
            <a:r>
              <a:rPr lang="cs-CZ" dirty="0">
                <a:sym typeface="Wingdings" pitchFamily="2" charset="2"/>
              </a:rPr>
              <a:t> teorie</a:t>
            </a:r>
          </a:p>
          <a:p>
            <a:pPr marL="0" indent="0">
              <a:buNone/>
            </a:pPr>
            <a:endParaRPr lang="cs-CZ" dirty="0"/>
          </a:p>
        </p:txBody>
      </p:sp>
      <p:cxnSp>
        <p:nvCxnSpPr>
          <p:cNvPr id="5" name="Přímá spojnice 4"/>
          <p:cNvCxnSpPr/>
          <p:nvPr/>
        </p:nvCxnSpPr>
        <p:spPr>
          <a:xfrm flipV="1">
            <a:off x="2339752" y="1484784"/>
            <a:ext cx="2304256" cy="1368152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2339752" y="1484784"/>
            <a:ext cx="2304256" cy="136815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V="1">
            <a:off x="971600" y="3344741"/>
            <a:ext cx="1296144" cy="432048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1043608" y="3344741"/>
            <a:ext cx="1296144" cy="36004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>
            <a:off x="755576" y="5877272"/>
            <a:ext cx="41764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583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528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411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4" y="0"/>
            <a:ext cx="9109695" cy="6832272"/>
          </a:xfr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491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Přece jenom stvořeni?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690116"/>
            <a:ext cx="2876550" cy="3390900"/>
          </a:xfrm>
          <a:prstGeom prst="rect">
            <a:avLst/>
          </a:prstGeom>
        </p:spPr>
      </p:pic>
      <p:sp>
        <p:nvSpPr>
          <p:cNvPr id="5" name="Zaoblený obdélníkový bublinový popisek 4"/>
          <p:cNvSpPr/>
          <p:nvPr/>
        </p:nvSpPr>
        <p:spPr>
          <a:xfrm>
            <a:off x="3779912" y="1524072"/>
            <a:ext cx="4906888" cy="1530136"/>
          </a:xfrm>
          <a:prstGeom prst="wedgeRoundRectCallout">
            <a:avLst>
              <a:gd name="adj1" fmla="val -77705"/>
              <a:gd name="adj2" fmla="val 7497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rgbClr val="002060"/>
                </a:solidFill>
              </a:rPr>
              <a:t>Civilizace zanikne dříve, než stačí vytvořit simulaci</a:t>
            </a:r>
          </a:p>
          <a:p>
            <a:pPr algn="ctr"/>
            <a:endParaRPr lang="cs-CZ" dirty="0"/>
          </a:p>
        </p:txBody>
      </p:sp>
      <p:sp>
        <p:nvSpPr>
          <p:cNvPr id="6" name="Zaoblený obdélníkový bublinový popisek 5"/>
          <p:cNvSpPr/>
          <p:nvPr/>
        </p:nvSpPr>
        <p:spPr>
          <a:xfrm>
            <a:off x="3786718" y="3212976"/>
            <a:ext cx="4906888" cy="1452428"/>
          </a:xfrm>
          <a:prstGeom prst="wedgeRoundRectCallout">
            <a:avLst>
              <a:gd name="adj1" fmla="val -77239"/>
              <a:gd name="adj2" fmla="val -3386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cs-CZ" sz="3200" dirty="0">
                <a:solidFill>
                  <a:srgbClr val="002060"/>
                </a:solidFill>
              </a:rPr>
              <a:t>Civilizace nebude mít zájem na tvorbě simulací</a:t>
            </a:r>
            <a:r>
              <a:rPr lang="cs-CZ" sz="3200" dirty="0"/>
              <a:t>.</a:t>
            </a:r>
          </a:p>
          <a:p>
            <a:pPr algn="ctr"/>
            <a:endParaRPr lang="cs-CZ" dirty="0"/>
          </a:p>
        </p:txBody>
      </p:sp>
      <p:sp>
        <p:nvSpPr>
          <p:cNvPr id="7" name="Zaoblený obdélníkový bublinový popisek 6"/>
          <p:cNvSpPr/>
          <p:nvPr/>
        </p:nvSpPr>
        <p:spPr>
          <a:xfrm>
            <a:off x="3059832" y="5589240"/>
            <a:ext cx="4032448" cy="1039641"/>
          </a:xfrm>
          <a:prstGeom prst="wedgeRoundRectCallout">
            <a:avLst>
              <a:gd name="adj1" fmla="val -64868"/>
              <a:gd name="adj2" fmla="val -25746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cs-CZ" sz="3200" dirty="0">
                <a:solidFill>
                  <a:srgbClr val="002060"/>
                </a:solidFill>
              </a:rPr>
              <a:t>Již žijeme v simulaci.</a:t>
            </a:r>
          </a:p>
          <a:p>
            <a:pPr algn="ctr"/>
            <a:endParaRPr lang="cs-CZ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26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Která z propozic je nejpravděpodobnější?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465533" cy="4525963"/>
          </a:xfrm>
        </p:spPr>
        <p:txBody>
          <a:bodyPr/>
          <a:lstStyle/>
          <a:p>
            <a:r>
              <a:rPr lang="cs-CZ" dirty="0" smtClean="0"/>
              <a:t>1. Tempo rozvoje technologií AI snižuje P(</a:t>
            </a:r>
            <a:r>
              <a:rPr lang="cs-CZ" dirty="0" err="1" smtClean="0"/>
              <a:t>ravděpodobnost</a:t>
            </a:r>
            <a:r>
              <a:rPr lang="cs-CZ" dirty="0" smtClean="0"/>
              <a:t>) propozice č. 1 </a:t>
            </a:r>
          </a:p>
          <a:p>
            <a:r>
              <a:rPr lang="cs-CZ" dirty="0" smtClean="0"/>
              <a:t>2. Ekonomické výhody převáží etické námitky a snižují P propozice č. 2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733" y="1600200"/>
            <a:ext cx="3764067" cy="2820541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777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Simulační argument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978896" cy="4525963"/>
          </a:xfrm>
        </p:spPr>
        <p:txBody>
          <a:bodyPr>
            <a:normAutofit/>
          </a:bodyPr>
          <a:lstStyle/>
          <a:p>
            <a:r>
              <a:rPr lang="cs-CZ" dirty="0"/>
              <a:t>Technologie umožňuje simulovat fyzikální svět</a:t>
            </a:r>
          </a:p>
          <a:p>
            <a:pPr marL="514350" indent="-457200"/>
            <a:r>
              <a:rPr lang="cs-CZ" sz="2200" dirty="0"/>
              <a:t>Fyzikální svět může obsahovat simulaci</a:t>
            </a:r>
          </a:p>
          <a:p>
            <a:pPr marL="914400" lvl="1" indent="-457200"/>
            <a:r>
              <a:rPr lang="cs-CZ" sz="2200" dirty="0"/>
              <a:t>Simulovaný svět může dále simulovat další svět</a:t>
            </a:r>
          </a:p>
          <a:p>
            <a:pPr marL="914400" lvl="1" indent="-457200"/>
            <a:r>
              <a:rPr lang="cs-CZ" sz="2200" dirty="0"/>
              <a:t>Simulovaných světů je více než fyzikálních</a:t>
            </a:r>
          </a:p>
          <a:p>
            <a:pPr marL="914400" lvl="1" indent="-457200"/>
            <a:r>
              <a:rPr lang="cs-CZ" sz="2200" dirty="0"/>
              <a:t>Pravděpodobnost, že jsme v simulovaném světě je větší, než že jsme ve fyzikálním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52837">
            <a:off x="5743708" y="1816346"/>
            <a:ext cx="4191609" cy="2357781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000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0"/>
            <a:ext cx="7220868" cy="8779171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535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Descartes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Dvojí vířivý pohyb – </a:t>
            </a:r>
          </a:p>
          <a:p>
            <a:pPr marL="0" indent="0">
              <a:buNone/>
            </a:pPr>
            <a:r>
              <a:rPr lang="cs-CZ" dirty="0"/>
              <a:t>kolem </a:t>
            </a:r>
          </a:p>
          <a:p>
            <a:pPr marL="514350" indent="-514350">
              <a:buAutoNum type="alphaLcParenR"/>
            </a:pPr>
            <a:r>
              <a:rPr lang="cs-CZ" dirty="0"/>
              <a:t>vlastního centra </a:t>
            </a:r>
          </a:p>
          <a:p>
            <a:pPr marL="514350" indent="-514350">
              <a:buAutoNum type="alphaLcParenR"/>
            </a:pPr>
            <a:r>
              <a:rPr lang="cs-CZ" dirty="0"/>
              <a:t>společného centra skupiny těles </a:t>
            </a:r>
          </a:p>
          <a:p>
            <a:pPr marL="0" indent="0">
              <a:buNone/>
            </a:pPr>
            <a:r>
              <a:rPr lang="cs-CZ" dirty="0">
                <a:sym typeface="Wingdings" pitchFamily="2" charset="2"/>
              </a:rPr>
              <a:t> hypotéza vzniku Sluneční soustavy</a:t>
            </a:r>
            <a:endParaRPr lang="cs-CZ" dirty="0"/>
          </a:p>
          <a:p>
            <a:endParaRPr lang="cs-CZ" dirty="0"/>
          </a:p>
        </p:txBody>
      </p:sp>
      <p:pic>
        <p:nvPicPr>
          <p:cNvPr id="4" name="Picture 2" descr="http://www.phil.muni.cz/fil/ontologie/dejiny/obr/descartes_kari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02898"/>
            <a:ext cx="3332039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821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Kant</a:t>
            </a:r>
          </a:p>
        </p:txBody>
      </p:sp>
      <p:pic>
        <p:nvPicPr>
          <p:cNvPr id="4" name="Picture 4" descr="http://www.phil.muni.cz/~jokr/fak/gif/kantmlh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390137"/>
            <a:ext cx="2786063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phil.muni.cz/~jokr/fak/gif/kantvir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577" y="1371192"/>
            <a:ext cx="2857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phil.muni.cz/~jokr/fak/gif/kanttri.gif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356" y="1221173"/>
            <a:ext cx="3071812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phil.muni.cz/~jokr/fak/gif/kantdef.gif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577" y="1156879"/>
            <a:ext cx="3163887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008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Kant</a:t>
            </a:r>
          </a:p>
        </p:txBody>
      </p:sp>
      <p:pic>
        <p:nvPicPr>
          <p:cNvPr id="4" name="Picture 2" descr="http://www.phil.muni.cz/~jokr/fak/gif/nebul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0808"/>
            <a:ext cx="3278187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phil.muni.cz/fil/ontologie/dejiny/obr/laplace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844824"/>
            <a:ext cx="2611512" cy="317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588224" y="5157192"/>
            <a:ext cx="2555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Simone </a:t>
            </a:r>
            <a:r>
              <a:rPr lang="cs-CZ" sz="2800" b="1" dirty="0" err="1"/>
              <a:t>Laplace</a:t>
            </a:r>
            <a:endParaRPr lang="cs-CZ" sz="2800" b="1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377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Přímá spojnice 6"/>
          <p:cNvCxnSpPr/>
          <p:nvPr/>
        </p:nvCxnSpPr>
        <p:spPr>
          <a:xfrm flipH="1">
            <a:off x="1259632" y="3573016"/>
            <a:ext cx="4536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H="1">
            <a:off x="1259632" y="2420888"/>
            <a:ext cx="4680520" cy="720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>
          <a:xfrm>
            <a:off x="358043" y="1340768"/>
            <a:ext cx="8496944" cy="48245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Kosmologické paradoxy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5779" y="1556792"/>
            <a:ext cx="8229600" cy="4525963"/>
          </a:xfrm>
        </p:spPr>
        <p:txBody>
          <a:bodyPr/>
          <a:lstStyle/>
          <a:p>
            <a:r>
              <a:rPr lang="cs-CZ" dirty="0"/>
              <a:t>Termodynamický</a:t>
            </a:r>
          </a:p>
          <a:p>
            <a:pPr lvl="1"/>
            <a:r>
              <a:rPr lang="cs-CZ" dirty="0"/>
              <a:t>teorie tepelné smrti vesmíru (10</a:t>
            </a:r>
            <a:r>
              <a:rPr lang="cs-CZ" baseline="30000" dirty="0"/>
              <a:t>97</a:t>
            </a:r>
            <a:r>
              <a:rPr lang="cs-CZ" dirty="0"/>
              <a:t> K,  2,7 K)</a:t>
            </a:r>
            <a:endParaRPr lang="cs-CZ" baseline="30000" dirty="0"/>
          </a:p>
          <a:p>
            <a:r>
              <a:rPr lang="cs-CZ" dirty="0"/>
              <a:t>Gravitační</a:t>
            </a:r>
          </a:p>
          <a:p>
            <a:pPr lvl="1"/>
            <a:r>
              <a:rPr lang="cs-CZ" dirty="0"/>
              <a:t>Nejednoznačné výsledky aplikace gravitačních zákonů na celý vesmír</a:t>
            </a:r>
          </a:p>
          <a:p>
            <a:pPr lvl="1"/>
            <a:r>
              <a:rPr lang="cs-CZ" dirty="0"/>
              <a:t>(teorie gravitační smrti vesmíru)</a:t>
            </a:r>
          </a:p>
          <a:p>
            <a:r>
              <a:rPr lang="cs-CZ" dirty="0"/>
              <a:t>Fotometrický: </a:t>
            </a:r>
            <a:r>
              <a:rPr lang="cs-CZ" b="1" dirty="0">
                <a:solidFill>
                  <a:schemeClr val="bg1"/>
                </a:solidFill>
              </a:rPr>
              <a:t>v noci je tma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179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Olbersův</a:t>
            </a:r>
            <a:r>
              <a:rPr lang="cs-CZ" b="1" dirty="0"/>
              <a:t> paradox</a:t>
            </a:r>
          </a:p>
        </p:txBody>
      </p:sp>
      <p:pic>
        <p:nvPicPr>
          <p:cNvPr id="1026" name="Picture 2" descr="C:\Users\jokr\Pictures\tmaodp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6857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okr\Pictures\tm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6857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1187624" y="4941168"/>
            <a:ext cx="6840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ym typeface="Wingdings" pitchFamily="2" charset="2"/>
              </a:rPr>
              <a:t>Součet paradoxů</a:t>
            </a:r>
          </a:p>
          <a:p>
            <a:r>
              <a:rPr lang="cs-CZ" sz="4000" dirty="0">
                <a:sym typeface="Wingdings" pitchFamily="2" charset="2"/>
              </a:rPr>
              <a:t>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sz="4400" dirty="0">
                <a:sym typeface="Wingdings" pitchFamily="2" charset="2"/>
              </a:rPr>
              <a:t>Vesmír je časově omezený</a:t>
            </a:r>
            <a:endParaRPr lang="cs-CZ" sz="4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DE3A-104A-4E1F-BBC3-BAC13BB2BA54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801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8000" b="1" dirty="0"/>
              <a:t>Vesmír v koncích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412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422</Words>
  <Application>Microsoft Office PowerPoint</Application>
  <PresentationFormat>Předvádění na obrazovce (4:3)</PresentationFormat>
  <Paragraphs>143</Paragraphs>
  <Slides>36</Slides>
  <Notes>2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0" baseType="lpstr">
      <vt:lpstr>Arial</vt:lpstr>
      <vt:lpstr>Calibri</vt:lpstr>
      <vt:lpstr>Wingdings</vt:lpstr>
      <vt:lpstr>Motiv systému Office</vt:lpstr>
      <vt:lpstr>Konce světa</vt:lpstr>
      <vt:lpstr>Typologie konfliktů a konců</vt:lpstr>
      <vt:lpstr>Nejdříve začátek…</vt:lpstr>
      <vt:lpstr>Descartes</vt:lpstr>
      <vt:lpstr>Kant</vt:lpstr>
      <vt:lpstr>Kant</vt:lpstr>
      <vt:lpstr>Kosmologické paradoxy</vt:lpstr>
      <vt:lpstr>Olbersův paradox</vt:lpstr>
      <vt:lpstr>Vesmír v koncích</vt:lpstr>
      <vt:lpstr>Konce vesmíru</vt:lpstr>
      <vt:lpstr>Relativistická kosmologie</vt:lpstr>
      <vt:lpstr>Cyklický vesmír</vt:lpstr>
      <vt:lpstr>Cyklický vesmír + termodynamika</vt:lpstr>
      <vt:lpstr>Cyklický vesmír + termodynamika</vt:lpstr>
      <vt:lpstr>Big Rip</vt:lpstr>
      <vt:lpstr>Život na pomalo1)</vt:lpstr>
      <vt:lpstr>Život na rychlo</vt:lpstr>
      <vt:lpstr>Prezentace aplikace PowerPoint</vt:lpstr>
      <vt:lpstr>Prezentace aplikace PowerPoint</vt:lpstr>
      <vt:lpstr>Vakuová smrt</vt:lpstr>
      <vt:lpstr>Vakuová smrt </vt:lpstr>
      <vt:lpstr>LHC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Přece jenom stvořeni?</vt:lpstr>
      <vt:lpstr>Která z propozic je nejpravděpodobnější?</vt:lpstr>
      <vt:lpstr>Simulační argument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Vesmír v koncích</dc:title>
  <dc:creator>jokr</dc:creator>
  <cp:lastModifiedBy>Josef Krob</cp:lastModifiedBy>
  <cp:revision>98</cp:revision>
  <dcterms:created xsi:type="dcterms:W3CDTF">2012-11-01T20:35:18Z</dcterms:created>
  <dcterms:modified xsi:type="dcterms:W3CDTF">2019-04-15T13:16:05Z</dcterms:modified>
</cp:coreProperties>
</file>