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74" r:id="rId7"/>
    <p:sldId id="260" r:id="rId8"/>
    <p:sldId id="261" r:id="rId9"/>
    <p:sldId id="275" r:id="rId10"/>
    <p:sldId id="263" r:id="rId11"/>
    <p:sldId id="265" r:id="rId12"/>
    <p:sldId id="264" r:id="rId13"/>
    <p:sldId id="269" r:id="rId14"/>
    <p:sldId id="266" r:id="rId15"/>
    <p:sldId id="267" r:id="rId16"/>
    <p:sldId id="278" r:id="rId17"/>
    <p:sldId id="277" r:id="rId18"/>
    <p:sldId id="279" r:id="rId19"/>
    <p:sldId id="272" r:id="rId20"/>
    <p:sldId id="280" r:id="rId21"/>
    <p:sldId id="276" r:id="rId22"/>
    <p:sldId id="281" r:id="rId23"/>
    <p:sldId id="271" r:id="rId24"/>
    <p:sldId id="282" r:id="rId25"/>
    <p:sldId id="268"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DD46DF-08AD-4E25-B7C8-500D8907F44B}" v="75" dt="2020-05-14T07:38:50.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660"/>
  </p:normalViewPr>
  <p:slideViewPr>
    <p:cSldViewPr snapToGrid="0">
      <p:cViewPr varScale="1">
        <p:scale>
          <a:sx n="95" d="100"/>
          <a:sy n="95" d="100"/>
        </p:scale>
        <p:origin x="6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Shaw" userId="6e602220b14e2db8" providerId="LiveId" clId="{87DD46DF-08AD-4E25-B7C8-500D8907F44B}"/>
    <pc:docChg chg="undo redo custSel mod addSld delSld modSld sldOrd">
      <pc:chgData name="Robert Shaw" userId="6e602220b14e2db8" providerId="LiveId" clId="{87DD46DF-08AD-4E25-B7C8-500D8907F44B}" dt="2020-05-30T12:22:19.977" v="40076" actId="20577"/>
      <pc:docMkLst>
        <pc:docMk/>
      </pc:docMkLst>
      <pc:sldChg chg="addSp modSp mod setBg setClrOvrMap">
        <pc:chgData name="Robert Shaw" userId="6e602220b14e2db8" providerId="LiveId" clId="{87DD46DF-08AD-4E25-B7C8-500D8907F44B}" dt="2020-05-13T00:28:39.542" v="19945" actId="26606"/>
        <pc:sldMkLst>
          <pc:docMk/>
          <pc:sldMk cId="905798339" sldId="256"/>
        </pc:sldMkLst>
        <pc:spChg chg="mod ord">
          <ac:chgData name="Robert Shaw" userId="6e602220b14e2db8" providerId="LiveId" clId="{87DD46DF-08AD-4E25-B7C8-500D8907F44B}" dt="2020-05-13T00:28:39.542" v="19945" actId="26606"/>
          <ac:spMkLst>
            <pc:docMk/>
            <pc:sldMk cId="905798339" sldId="256"/>
            <ac:spMk id="2" creationId="{2BC006FD-5A93-43AE-B0D0-B4EC5B3AE314}"/>
          </ac:spMkLst>
        </pc:spChg>
        <pc:spChg chg="add">
          <ac:chgData name="Robert Shaw" userId="6e602220b14e2db8" providerId="LiveId" clId="{87DD46DF-08AD-4E25-B7C8-500D8907F44B}" dt="2020-05-13T00:28:39.542" v="19945" actId="26606"/>
          <ac:spMkLst>
            <pc:docMk/>
            <pc:sldMk cId="905798339" sldId="256"/>
            <ac:spMk id="9" creationId="{0671A8AE-40A1-4631-A6B8-581AFF065482}"/>
          </ac:spMkLst>
        </pc:spChg>
        <pc:spChg chg="add">
          <ac:chgData name="Robert Shaw" userId="6e602220b14e2db8" providerId="LiveId" clId="{87DD46DF-08AD-4E25-B7C8-500D8907F44B}" dt="2020-05-13T00:28:39.542" v="19945" actId="26606"/>
          <ac:spMkLst>
            <pc:docMk/>
            <pc:sldMk cId="905798339" sldId="256"/>
            <ac:spMk id="11" creationId="{AB58EF07-17C2-48CF-ABB0-EEF1F17CB8F0}"/>
          </ac:spMkLst>
        </pc:spChg>
        <pc:spChg chg="add">
          <ac:chgData name="Robert Shaw" userId="6e602220b14e2db8" providerId="LiveId" clId="{87DD46DF-08AD-4E25-B7C8-500D8907F44B}" dt="2020-05-13T00:28:39.542" v="19945" actId="26606"/>
          <ac:spMkLst>
            <pc:docMk/>
            <pc:sldMk cId="905798339" sldId="256"/>
            <ac:spMk id="13" creationId="{AF2F604E-43BE-4DC3-B983-E071523364F8}"/>
          </ac:spMkLst>
        </pc:spChg>
        <pc:spChg chg="add">
          <ac:chgData name="Robert Shaw" userId="6e602220b14e2db8" providerId="LiveId" clId="{87DD46DF-08AD-4E25-B7C8-500D8907F44B}" dt="2020-05-13T00:28:39.542" v="19945" actId="26606"/>
          <ac:spMkLst>
            <pc:docMk/>
            <pc:sldMk cId="905798339" sldId="256"/>
            <ac:spMk id="15" creationId="{08C9B587-E65E-4B52-B37C-ABEBB6E87928}"/>
          </ac:spMkLst>
        </pc:spChg>
        <pc:picChg chg="add mod">
          <ac:chgData name="Robert Shaw" userId="6e602220b14e2db8" providerId="LiveId" clId="{87DD46DF-08AD-4E25-B7C8-500D8907F44B}" dt="2020-05-13T00:28:39.542" v="19945" actId="26606"/>
          <ac:picMkLst>
            <pc:docMk/>
            <pc:sldMk cId="905798339" sldId="256"/>
            <ac:picMk id="4" creationId="{CBCE994C-BB7B-4711-8C30-73A9CB96B4F7}"/>
          </ac:picMkLst>
        </pc:picChg>
      </pc:sldChg>
      <pc:sldChg chg="modSp mod">
        <pc:chgData name="Robert Shaw" userId="6e602220b14e2db8" providerId="LiveId" clId="{87DD46DF-08AD-4E25-B7C8-500D8907F44B}" dt="2020-05-13T12:38:14.450" v="37456" actId="20577"/>
        <pc:sldMkLst>
          <pc:docMk/>
          <pc:sldMk cId="3546544354" sldId="257"/>
        </pc:sldMkLst>
        <pc:spChg chg="mod">
          <ac:chgData name="Robert Shaw" userId="6e602220b14e2db8" providerId="LiveId" clId="{87DD46DF-08AD-4E25-B7C8-500D8907F44B}" dt="2020-05-13T12:38:14.450" v="37456" actId="20577"/>
          <ac:spMkLst>
            <pc:docMk/>
            <pc:sldMk cId="3546544354" sldId="257"/>
            <ac:spMk id="3" creationId="{14A0B9EE-C520-4CFE-BFBC-A51268585949}"/>
          </ac:spMkLst>
        </pc:spChg>
      </pc:sldChg>
      <pc:sldChg chg="addSp modSp mod setBg">
        <pc:chgData name="Robert Shaw" userId="6e602220b14e2db8" providerId="LiveId" clId="{87DD46DF-08AD-4E25-B7C8-500D8907F44B}" dt="2020-05-12T23:03:37.822" v="15327" actId="14100"/>
        <pc:sldMkLst>
          <pc:docMk/>
          <pc:sldMk cId="2578949527" sldId="258"/>
        </pc:sldMkLst>
        <pc:spChg chg="mod">
          <ac:chgData name="Robert Shaw" userId="6e602220b14e2db8" providerId="LiveId" clId="{87DD46DF-08AD-4E25-B7C8-500D8907F44B}" dt="2020-05-12T23:03:37.822" v="15327" actId="14100"/>
          <ac:spMkLst>
            <pc:docMk/>
            <pc:sldMk cId="2578949527" sldId="258"/>
            <ac:spMk id="2" creationId="{FE04421A-2CFE-4BE4-A565-7F2762643F20}"/>
          </ac:spMkLst>
        </pc:spChg>
        <pc:spChg chg="mod ord">
          <ac:chgData name="Robert Shaw" userId="6e602220b14e2db8" providerId="LiveId" clId="{87DD46DF-08AD-4E25-B7C8-500D8907F44B}" dt="2020-05-12T22:46:01.869" v="15290" actId="115"/>
          <ac:spMkLst>
            <pc:docMk/>
            <pc:sldMk cId="2578949527" sldId="258"/>
            <ac:spMk id="3" creationId="{CE2F1D94-530F-4A07-9F34-75D610616849}"/>
          </ac:spMkLst>
        </pc:spChg>
        <pc:picChg chg="add mod">
          <ac:chgData name="Robert Shaw" userId="6e602220b14e2db8" providerId="LiveId" clId="{87DD46DF-08AD-4E25-B7C8-500D8907F44B}" dt="2020-05-12T22:46:06.564" v="15292" actId="14100"/>
          <ac:picMkLst>
            <pc:docMk/>
            <pc:sldMk cId="2578949527" sldId="258"/>
            <ac:picMk id="5" creationId="{5760772F-88B0-4BEB-8636-BEAF48C17033}"/>
          </ac:picMkLst>
        </pc:picChg>
      </pc:sldChg>
      <pc:sldChg chg="modSp mod">
        <pc:chgData name="Robert Shaw" userId="6e602220b14e2db8" providerId="LiveId" clId="{87DD46DF-08AD-4E25-B7C8-500D8907F44B}" dt="2020-05-13T21:40:54.223" v="38486" actId="20577"/>
        <pc:sldMkLst>
          <pc:docMk/>
          <pc:sldMk cId="2688656782" sldId="259"/>
        </pc:sldMkLst>
        <pc:spChg chg="mod">
          <ac:chgData name="Robert Shaw" userId="6e602220b14e2db8" providerId="LiveId" clId="{87DD46DF-08AD-4E25-B7C8-500D8907F44B}" dt="2020-05-12T23:03:50.286" v="15356" actId="20577"/>
          <ac:spMkLst>
            <pc:docMk/>
            <pc:sldMk cId="2688656782" sldId="259"/>
            <ac:spMk id="2" creationId="{7ED2B2FA-5ABB-4C2B-9DC0-3E6960D1EEC5}"/>
          </ac:spMkLst>
        </pc:spChg>
        <pc:spChg chg="mod">
          <ac:chgData name="Robert Shaw" userId="6e602220b14e2db8" providerId="LiveId" clId="{87DD46DF-08AD-4E25-B7C8-500D8907F44B}" dt="2020-05-13T21:40:54.223" v="38486" actId="20577"/>
          <ac:spMkLst>
            <pc:docMk/>
            <pc:sldMk cId="2688656782" sldId="259"/>
            <ac:spMk id="3" creationId="{DDA9B7A8-787C-4063-A524-B78FC4727994}"/>
          </ac:spMkLst>
        </pc:spChg>
      </pc:sldChg>
      <pc:sldChg chg="modSp mod">
        <pc:chgData name="Robert Shaw" userId="6e602220b14e2db8" providerId="LiveId" clId="{87DD46DF-08AD-4E25-B7C8-500D8907F44B}" dt="2020-05-13T12:48:56.867" v="37987" actId="20577"/>
        <pc:sldMkLst>
          <pc:docMk/>
          <pc:sldMk cId="3474152511" sldId="260"/>
        </pc:sldMkLst>
        <pc:spChg chg="mod">
          <ac:chgData name="Robert Shaw" userId="6e602220b14e2db8" providerId="LiveId" clId="{87DD46DF-08AD-4E25-B7C8-500D8907F44B}" dt="2020-05-13T12:48:56.867" v="37987" actId="20577"/>
          <ac:spMkLst>
            <pc:docMk/>
            <pc:sldMk cId="3474152511" sldId="260"/>
            <ac:spMk id="3" creationId="{39D40D4F-511B-4348-945D-56C99AE7561C}"/>
          </ac:spMkLst>
        </pc:spChg>
      </pc:sldChg>
      <pc:sldChg chg="modSp mod">
        <pc:chgData name="Robert Shaw" userId="6e602220b14e2db8" providerId="LiveId" clId="{87DD46DF-08AD-4E25-B7C8-500D8907F44B}" dt="2020-05-30T10:54:27.882" v="40075" actId="20577"/>
        <pc:sldMkLst>
          <pc:docMk/>
          <pc:sldMk cId="2101135758" sldId="261"/>
        </pc:sldMkLst>
        <pc:spChg chg="mod">
          <ac:chgData name="Robert Shaw" userId="6e602220b14e2db8" providerId="LiveId" clId="{87DD46DF-08AD-4E25-B7C8-500D8907F44B}" dt="2020-05-13T13:01:21.852" v="38280" actId="14100"/>
          <ac:spMkLst>
            <pc:docMk/>
            <pc:sldMk cId="2101135758" sldId="261"/>
            <ac:spMk id="2" creationId="{C1D07812-4E64-43D2-99A0-5488FA9BE70A}"/>
          </ac:spMkLst>
        </pc:spChg>
        <pc:spChg chg="mod">
          <ac:chgData name="Robert Shaw" userId="6e602220b14e2db8" providerId="LiveId" clId="{87DD46DF-08AD-4E25-B7C8-500D8907F44B}" dt="2020-05-30T10:54:27.882" v="40075" actId="20577"/>
          <ac:spMkLst>
            <pc:docMk/>
            <pc:sldMk cId="2101135758" sldId="261"/>
            <ac:spMk id="3" creationId="{2E24F6C7-EFD1-4509-A259-A2699935C906}"/>
          </ac:spMkLst>
        </pc:spChg>
      </pc:sldChg>
      <pc:sldChg chg="modSp mod">
        <pc:chgData name="Robert Shaw" userId="6e602220b14e2db8" providerId="LiveId" clId="{87DD46DF-08AD-4E25-B7C8-500D8907F44B}" dt="2020-05-13T21:39:05.375" v="38414" actId="20577"/>
        <pc:sldMkLst>
          <pc:docMk/>
          <pc:sldMk cId="1696771274" sldId="262"/>
        </pc:sldMkLst>
        <pc:spChg chg="mod">
          <ac:chgData name="Robert Shaw" userId="6e602220b14e2db8" providerId="LiveId" clId="{87DD46DF-08AD-4E25-B7C8-500D8907F44B}" dt="2020-05-13T21:37:44.827" v="38372" actId="20577"/>
          <ac:spMkLst>
            <pc:docMk/>
            <pc:sldMk cId="1696771274" sldId="262"/>
            <ac:spMk id="2" creationId="{3B7F36A2-FA5D-468E-BEB9-40DCBE8EC40A}"/>
          </ac:spMkLst>
        </pc:spChg>
        <pc:spChg chg="mod">
          <ac:chgData name="Robert Shaw" userId="6e602220b14e2db8" providerId="LiveId" clId="{87DD46DF-08AD-4E25-B7C8-500D8907F44B}" dt="2020-05-13T21:39:05.375" v="38414" actId="20577"/>
          <ac:spMkLst>
            <pc:docMk/>
            <pc:sldMk cId="1696771274" sldId="262"/>
            <ac:spMk id="3" creationId="{ACD0E754-14B7-443A-B552-AEAD0E91E4ED}"/>
          </ac:spMkLst>
        </pc:spChg>
      </pc:sldChg>
      <pc:sldChg chg="addSp modSp mod setBg">
        <pc:chgData name="Robert Shaw" userId="6e602220b14e2db8" providerId="LiveId" clId="{87DD46DF-08AD-4E25-B7C8-500D8907F44B}" dt="2020-05-13T22:00:08.037" v="39640" actId="20577"/>
        <pc:sldMkLst>
          <pc:docMk/>
          <pc:sldMk cId="2248872082" sldId="263"/>
        </pc:sldMkLst>
        <pc:spChg chg="mod">
          <ac:chgData name="Robert Shaw" userId="6e602220b14e2db8" providerId="LiveId" clId="{87DD46DF-08AD-4E25-B7C8-500D8907F44B}" dt="2020-05-13T12:52:08.828" v="37991" actId="26606"/>
          <ac:spMkLst>
            <pc:docMk/>
            <pc:sldMk cId="2248872082" sldId="263"/>
            <ac:spMk id="2" creationId="{AF559DCD-4A49-4E0E-8732-B32055E6B248}"/>
          </ac:spMkLst>
        </pc:spChg>
        <pc:spChg chg="mod">
          <ac:chgData name="Robert Shaw" userId="6e602220b14e2db8" providerId="LiveId" clId="{87DD46DF-08AD-4E25-B7C8-500D8907F44B}" dt="2020-05-13T22:00:08.037" v="39640" actId="20577"/>
          <ac:spMkLst>
            <pc:docMk/>
            <pc:sldMk cId="2248872082" sldId="263"/>
            <ac:spMk id="3" creationId="{1F1163AC-A813-47E0-874C-785D70FD0ED4}"/>
          </ac:spMkLst>
        </pc:spChg>
        <pc:picChg chg="add mod">
          <ac:chgData name="Robert Shaw" userId="6e602220b14e2db8" providerId="LiveId" clId="{87DD46DF-08AD-4E25-B7C8-500D8907F44B}" dt="2020-05-13T12:52:08.828" v="37991" actId="26606"/>
          <ac:picMkLst>
            <pc:docMk/>
            <pc:sldMk cId="2248872082" sldId="263"/>
            <ac:picMk id="5" creationId="{D343131D-0D4B-40BD-844B-619A93F8574C}"/>
          </ac:picMkLst>
        </pc:picChg>
      </pc:sldChg>
      <pc:sldChg chg="addSp modSp mod setBg">
        <pc:chgData name="Robert Shaw" userId="6e602220b14e2db8" providerId="LiveId" clId="{87DD46DF-08AD-4E25-B7C8-500D8907F44B}" dt="2020-05-13T12:30:09.383" v="37205" actId="20577"/>
        <pc:sldMkLst>
          <pc:docMk/>
          <pc:sldMk cId="1404179205" sldId="264"/>
        </pc:sldMkLst>
        <pc:spChg chg="mod">
          <ac:chgData name="Robert Shaw" userId="6e602220b14e2db8" providerId="LiveId" clId="{87DD46DF-08AD-4E25-B7C8-500D8907F44B}" dt="2020-05-13T00:35:42.215" v="20302" actId="26606"/>
          <ac:spMkLst>
            <pc:docMk/>
            <pc:sldMk cId="1404179205" sldId="264"/>
            <ac:spMk id="2" creationId="{5BC6C5AC-3AB3-4A4C-AC66-DE8361C98186}"/>
          </ac:spMkLst>
        </pc:spChg>
        <pc:spChg chg="mod ord">
          <ac:chgData name="Robert Shaw" userId="6e602220b14e2db8" providerId="LiveId" clId="{87DD46DF-08AD-4E25-B7C8-500D8907F44B}" dt="2020-05-13T12:30:09.383" v="37205" actId="20577"/>
          <ac:spMkLst>
            <pc:docMk/>
            <pc:sldMk cId="1404179205" sldId="264"/>
            <ac:spMk id="3" creationId="{89353279-E51B-408A-AD2D-E80B2F8982E3}"/>
          </ac:spMkLst>
        </pc:spChg>
        <pc:picChg chg="add mod">
          <ac:chgData name="Robert Shaw" userId="6e602220b14e2db8" providerId="LiveId" clId="{87DD46DF-08AD-4E25-B7C8-500D8907F44B}" dt="2020-05-13T00:35:42.215" v="20302" actId="26606"/>
          <ac:picMkLst>
            <pc:docMk/>
            <pc:sldMk cId="1404179205" sldId="264"/>
            <ac:picMk id="5" creationId="{1BF7EBC7-D95F-4835-834F-04AA57AB08BB}"/>
          </ac:picMkLst>
        </pc:picChg>
      </pc:sldChg>
      <pc:sldChg chg="modSp mod">
        <pc:chgData name="Robert Shaw" userId="6e602220b14e2db8" providerId="LiveId" clId="{87DD46DF-08AD-4E25-B7C8-500D8907F44B}" dt="2020-05-13T22:00:49.207" v="39682" actId="20577"/>
        <pc:sldMkLst>
          <pc:docMk/>
          <pc:sldMk cId="1021672671" sldId="265"/>
        </pc:sldMkLst>
        <pc:spChg chg="mod">
          <ac:chgData name="Robert Shaw" userId="6e602220b14e2db8" providerId="LiveId" clId="{87DD46DF-08AD-4E25-B7C8-500D8907F44B}" dt="2020-05-13T12:18:24.171" v="35328" actId="20577"/>
          <ac:spMkLst>
            <pc:docMk/>
            <pc:sldMk cId="1021672671" sldId="265"/>
            <ac:spMk id="2" creationId="{14BFBA49-8818-4D03-9A38-9D370688E292}"/>
          </ac:spMkLst>
        </pc:spChg>
        <pc:spChg chg="mod">
          <ac:chgData name="Robert Shaw" userId="6e602220b14e2db8" providerId="LiveId" clId="{87DD46DF-08AD-4E25-B7C8-500D8907F44B}" dt="2020-05-13T22:00:49.207" v="39682" actId="20577"/>
          <ac:spMkLst>
            <pc:docMk/>
            <pc:sldMk cId="1021672671" sldId="265"/>
            <ac:spMk id="3" creationId="{3C569109-4E74-4FB8-BBB1-9C9D9205ED6F}"/>
          </ac:spMkLst>
        </pc:spChg>
      </pc:sldChg>
      <pc:sldChg chg="modSp mod">
        <pc:chgData name="Robert Shaw" userId="6e602220b14e2db8" providerId="LiveId" clId="{87DD46DF-08AD-4E25-B7C8-500D8907F44B}" dt="2020-05-13T12:57:58.896" v="38220" actId="5793"/>
        <pc:sldMkLst>
          <pc:docMk/>
          <pc:sldMk cId="3573860703" sldId="266"/>
        </pc:sldMkLst>
        <pc:spChg chg="mod">
          <ac:chgData name="Robert Shaw" userId="6e602220b14e2db8" providerId="LiveId" clId="{87DD46DF-08AD-4E25-B7C8-500D8907F44B}" dt="2020-05-13T12:57:58.896" v="38220" actId="5793"/>
          <ac:spMkLst>
            <pc:docMk/>
            <pc:sldMk cId="3573860703" sldId="266"/>
            <ac:spMk id="3" creationId="{3BCD7C2C-EA67-407A-B961-0117CDDE32BD}"/>
          </ac:spMkLst>
        </pc:spChg>
      </pc:sldChg>
      <pc:sldChg chg="addSp delSp modSp mod">
        <pc:chgData name="Robert Shaw" userId="6e602220b14e2db8" providerId="LiveId" clId="{87DD46DF-08AD-4E25-B7C8-500D8907F44B}" dt="2020-05-14T07:44:49.907" v="39924" actId="20577"/>
        <pc:sldMkLst>
          <pc:docMk/>
          <pc:sldMk cId="246658648" sldId="267"/>
        </pc:sldMkLst>
        <pc:spChg chg="mod">
          <ac:chgData name="Robert Shaw" userId="6e602220b14e2db8" providerId="LiveId" clId="{87DD46DF-08AD-4E25-B7C8-500D8907F44B}" dt="2020-05-14T07:44:49.907" v="39924" actId="20577"/>
          <ac:spMkLst>
            <pc:docMk/>
            <pc:sldMk cId="246658648" sldId="267"/>
            <ac:spMk id="3" creationId="{57A597EA-1411-46DF-8A1F-F334100D7811}"/>
          </ac:spMkLst>
        </pc:spChg>
        <pc:picChg chg="add del mod">
          <ac:chgData name="Robert Shaw" userId="6e602220b14e2db8" providerId="LiveId" clId="{87DD46DF-08AD-4E25-B7C8-500D8907F44B}" dt="2020-05-13T00:28:05.826" v="19931" actId="21"/>
          <ac:picMkLst>
            <pc:docMk/>
            <pc:sldMk cId="246658648" sldId="267"/>
            <ac:picMk id="5" creationId="{5F3307A8-E5D0-4731-B0FA-2DBCF2EDAD68}"/>
          </ac:picMkLst>
        </pc:picChg>
      </pc:sldChg>
      <pc:sldChg chg="modSp mod">
        <pc:chgData name="Robert Shaw" userId="6e602220b14e2db8" providerId="LiveId" clId="{87DD46DF-08AD-4E25-B7C8-500D8907F44B}" dt="2020-05-13T12:36:41.608" v="37442" actId="20577"/>
        <pc:sldMkLst>
          <pc:docMk/>
          <pc:sldMk cId="272865650" sldId="268"/>
        </pc:sldMkLst>
        <pc:spChg chg="mod">
          <ac:chgData name="Robert Shaw" userId="6e602220b14e2db8" providerId="LiveId" clId="{87DD46DF-08AD-4E25-B7C8-500D8907F44B}" dt="2020-05-13T12:36:41.608" v="37442" actId="20577"/>
          <ac:spMkLst>
            <pc:docMk/>
            <pc:sldMk cId="272865650" sldId="268"/>
            <ac:spMk id="3" creationId="{C02127B6-637E-41EA-B6A0-3E487D2D121D}"/>
          </ac:spMkLst>
        </pc:spChg>
      </pc:sldChg>
      <pc:sldChg chg="modSp mod">
        <pc:chgData name="Robert Shaw" userId="6e602220b14e2db8" providerId="LiveId" clId="{87DD46DF-08AD-4E25-B7C8-500D8907F44B}" dt="2020-05-13T22:01:24.451" v="39683" actId="20577"/>
        <pc:sldMkLst>
          <pc:docMk/>
          <pc:sldMk cId="2341613522" sldId="269"/>
        </pc:sldMkLst>
        <pc:spChg chg="mod">
          <ac:chgData name="Robert Shaw" userId="6e602220b14e2db8" providerId="LiveId" clId="{87DD46DF-08AD-4E25-B7C8-500D8907F44B}" dt="2020-05-13T22:01:24.451" v="39683" actId="20577"/>
          <ac:spMkLst>
            <pc:docMk/>
            <pc:sldMk cId="2341613522" sldId="269"/>
            <ac:spMk id="3" creationId="{C9CD1BC0-5A29-4AAE-B82E-A26D0B2E5F3B}"/>
          </ac:spMkLst>
        </pc:spChg>
      </pc:sldChg>
      <pc:sldChg chg="modSp del mod">
        <pc:chgData name="Robert Shaw" userId="6e602220b14e2db8" providerId="LiveId" clId="{87DD46DF-08AD-4E25-B7C8-500D8907F44B}" dt="2020-05-12T15:24:49.455" v="4747" actId="47"/>
        <pc:sldMkLst>
          <pc:docMk/>
          <pc:sldMk cId="885453506" sldId="270"/>
        </pc:sldMkLst>
        <pc:spChg chg="mod">
          <ac:chgData name="Robert Shaw" userId="6e602220b14e2db8" providerId="LiveId" clId="{87DD46DF-08AD-4E25-B7C8-500D8907F44B}" dt="2020-05-12T14:25:41.061" v="3522" actId="20577"/>
          <ac:spMkLst>
            <pc:docMk/>
            <pc:sldMk cId="885453506" sldId="270"/>
            <ac:spMk id="2" creationId="{32842E91-2E82-4CEB-9544-F53A6785A36C}"/>
          </ac:spMkLst>
        </pc:spChg>
      </pc:sldChg>
      <pc:sldChg chg="modSp mod">
        <pc:chgData name="Robert Shaw" userId="6e602220b14e2db8" providerId="LiveId" clId="{87DD46DF-08AD-4E25-B7C8-500D8907F44B}" dt="2020-05-13T12:36:28.691" v="37441" actId="20577"/>
        <pc:sldMkLst>
          <pc:docMk/>
          <pc:sldMk cId="2169571292" sldId="271"/>
        </pc:sldMkLst>
        <pc:spChg chg="mod">
          <ac:chgData name="Robert Shaw" userId="6e602220b14e2db8" providerId="LiveId" clId="{87DD46DF-08AD-4E25-B7C8-500D8907F44B}" dt="2020-05-13T12:36:28.691" v="37441" actId="20577"/>
          <ac:spMkLst>
            <pc:docMk/>
            <pc:sldMk cId="2169571292" sldId="271"/>
            <ac:spMk id="3" creationId="{60DC80FD-7E1F-4D95-9092-25515A4EF6A1}"/>
          </ac:spMkLst>
        </pc:spChg>
      </pc:sldChg>
      <pc:sldChg chg="modSp mod">
        <pc:chgData name="Robert Shaw" userId="6e602220b14e2db8" providerId="LiveId" clId="{87DD46DF-08AD-4E25-B7C8-500D8907F44B}" dt="2020-05-14T16:02:50.727" v="39952" actId="20577"/>
        <pc:sldMkLst>
          <pc:docMk/>
          <pc:sldMk cId="587768494" sldId="272"/>
        </pc:sldMkLst>
        <pc:spChg chg="mod">
          <ac:chgData name="Robert Shaw" userId="6e602220b14e2db8" providerId="LiveId" clId="{87DD46DF-08AD-4E25-B7C8-500D8907F44B}" dt="2020-05-12T14:24:57.350" v="3488" actId="20577"/>
          <ac:spMkLst>
            <pc:docMk/>
            <pc:sldMk cId="587768494" sldId="272"/>
            <ac:spMk id="2" creationId="{63FD2731-E9D1-4751-97B4-F046A1600C65}"/>
          </ac:spMkLst>
        </pc:spChg>
        <pc:spChg chg="mod">
          <ac:chgData name="Robert Shaw" userId="6e602220b14e2db8" providerId="LiveId" clId="{87DD46DF-08AD-4E25-B7C8-500D8907F44B}" dt="2020-05-14T16:02:50.727" v="39952" actId="20577"/>
          <ac:spMkLst>
            <pc:docMk/>
            <pc:sldMk cId="587768494" sldId="272"/>
            <ac:spMk id="3" creationId="{1634E1D1-3FB1-4966-8C0C-275944AD59C4}"/>
          </ac:spMkLst>
        </pc:spChg>
      </pc:sldChg>
      <pc:sldChg chg="modSp mod">
        <pc:chgData name="Robert Shaw" userId="6e602220b14e2db8" providerId="LiveId" clId="{87DD46DF-08AD-4E25-B7C8-500D8907F44B}" dt="2020-05-14T07:39:46.674" v="39821" actId="27636"/>
        <pc:sldMkLst>
          <pc:docMk/>
          <pc:sldMk cId="3915116992" sldId="273"/>
        </pc:sldMkLst>
        <pc:spChg chg="mod">
          <ac:chgData name="Robert Shaw" userId="6e602220b14e2db8" providerId="LiveId" clId="{87DD46DF-08AD-4E25-B7C8-500D8907F44B}" dt="2020-05-12T19:54:24.104" v="7733"/>
          <ac:spMkLst>
            <pc:docMk/>
            <pc:sldMk cId="3915116992" sldId="273"/>
            <ac:spMk id="2" creationId="{5B2AE182-0CD5-4A27-91D0-CB3B9FBAECCB}"/>
          </ac:spMkLst>
        </pc:spChg>
        <pc:spChg chg="mod">
          <ac:chgData name="Robert Shaw" userId="6e602220b14e2db8" providerId="LiveId" clId="{87DD46DF-08AD-4E25-B7C8-500D8907F44B}" dt="2020-05-14T07:39:46.674" v="39821" actId="27636"/>
          <ac:spMkLst>
            <pc:docMk/>
            <pc:sldMk cId="3915116992" sldId="273"/>
            <ac:spMk id="3" creationId="{3FA8CC31-CBAA-4FF0-AD0D-74C03A787AB5}"/>
          </ac:spMkLst>
        </pc:spChg>
      </pc:sldChg>
      <pc:sldChg chg="addSp modSp mod setBg setClrOvrMap">
        <pc:chgData name="Robert Shaw" userId="6e602220b14e2db8" providerId="LiveId" clId="{87DD46DF-08AD-4E25-B7C8-500D8907F44B}" dt="2020-05-13T21:45:41.494" v="38749" actId="20577"/>
        <pc:sldMkLst>
          <pc:docMk/>
          <pc:sldMk cId="4020237452" sldId="274"/>
        </pc:sldMkLst>
        <pc:spChg chg="mod">
          <ac:chgData name="Robert Shaw" userId="6e602220b14e2db8" providerId="LiveId" clId="{87DD46DF-08AD-4E25-B7C8-500D8907F44B}" dt="2020-05-12T23:58:45.604" v="18063" actId="26606"/>
          <ac:spMkLst>
            <pc:docMk/>
            <pc:sldMk cId="4020237452" sldId="274"/>
            <ac:spMk id="2" creationId="{BFAE4B9D-7EC9-4FAE-83BF-3B27F30F6017}"/>
          </ac:spMkLst>
        </pc:spChg>
        <pc:spChg chg="mod">
          <ac:chgData name="Robert Shaw" userId="6e602220b14e2db8" providerId="LiveId" clId="{87DD46DF-08AD-4E25-B7C8-500D8907F44B}" dt="2020-05-13T21:45:41.494" v="38749" actId="20577"/>
          <ac:spMkLst>
            <pc:docMk/>
            <pc:sldMk cId="4020237452" sldId="274"/>
            <ac:spMk id="3" creationId="{32774C5D-CB17-4643-B653-D1E4949D7064}"/>
          </ac:spMkLst>
        </pc:spChg>
        <pc:picChg chg="add mod">
          <ac:chgData name="Robert Shaw" userId="6e602220b14e2db8" providerId="LiveId" clId="{87DD46DF-08AD-4E25-B7C8-500D8907F44B}" dt="2020-05-12T23:58:45.604" v="18063" actId="26606"/>
          <ac:picMkLst>
            <pc:docMk/>
            <pc:sldMk cId="4020237452" sldId="274"/>
            <ac:picMk id="5" creationId="{B6E61E6C-E00D-4AB1-B661-D6A58D41AEFA}"/>
          </ac:picMkLst>
        </pc:picChg>
      </pc:sldChg>
      <pc:sldChg chg="addSp modSp mod setBg">
        <pc:chgData name="Robert Shaw" userId="6e602220b14e2db8" providerId="LiveId" clId="{87DD46DF-08AD-4E25-B7C8-500D8907F44B}" dt="2020-05-30T12:22:19.977" v="40076" actId="20577"/>
        <pc:sldMkLst>
          <pc:docMk/>
          <pc:sldMk cId="1243861266" sldId="275"/>
        </pc:sldMkLst>
        <pc:spChg chg="mod">
          <ac:chgData name="Robert Shaw" userId="6e602220b14e2db8" providerId="LiveId" clId="{87DD46DF-08AD-4E25-B7C8-500D8907F44B}" dt="2020-05-13T10:38:32.492" v="30031" actId="14100"/>
          <ac:spMkLst>
            <pc:docMk/>
            <pc:sldMk cId="1243861266" sldId="275"/>
            <ac:spMk id="2" creationId="{44A81BD7-8F3D-4275-97AF-81104CEAC8C5}"/>
          </ac:spMkLst>
        </pc:spChg>
        <pc:spChg chg="mod ord">
          <ac:chgData name="Robert Shaw" userId="6e602220b14e2db8" providerId="LiveId" clId="{87DD46DF-08AD-4E25-B7C8-500D8907F44B}" dt="2020-05-30T12:22:19.977" v="40076" actId="20577"/>
          <ac:spMkLst>
            <pc:docMk/>
            <pc:sldMk cId="1243861266" sldId="275"/>
            <ac:spMk id="3" creationId="{C8168DD9-EC8C-42DC-86B4-6D6C8B3BFBDF}"/>
          </ac:spMkLst>
        </pc:spChg>
        <pc:picChg chg="add mod">
          <ac:chgData name="Robert Shaw" userId="6e602220b14e2db8" providerId="LiveId" clId="{87DD46DF-08AD-4E25-B7C8-500D8907F44B}" dt="2020-05-13T00:38:43.418" v="20332" actId="26606"/>
          <ac:picMkLst>
            <pc:docMk/>
            <pc:sldMk cId="1243861266" sldId="275"/>
            <ac:picMk id="5" creationId="{0872A28D-B786-45D9-8558-201748A8E99F}"/>
          </ac:picMkLst>
        </pc:picChg>
      </pc:sldChg>
      <pc:sldChg chg="modSp new mod">
        <pc:chgData name="Robert Shaw" userId="6e602220b14e2db8" providerId="LiveId" clId="{87DD46DF-08AD-4E25-B7C8-500D8907F44B}" dt="2020-05-13T12:33:37.691" v="37362" actId="20577"/>
        <pc:sldMkLst>
          <pc:docMk/>
          <pc:sldMk cId="2622432933" sldId="276"/>
        </pc:sldMkLst>
        <pc:spChg chg="mod">
          <ac:chgData name="Robert Shaw" userId="6e602220b14e2db8" providerId="LiveId" clId="{87DD46DF-08AD-4E25-B7C8-500D8907F44B}" dt="2020-05-12T14:25:32.811" v="3515"/>
          <ac:spMkLst>
            <pc:docMk/>
            <pc:sldMk cId="2622432933" sldId="276"/>
            <ac:spMk id="2" creationId="{50D51DA4-813B-4C2E-91D2-24A07E0087EF}"/>
          </ac:spMkLst>
        </pc:spChg>
        <pc:spChg chg="mod">
          <ac:chgData name="Robert Shaw" userId="6e602220b14e2db8" providerId="LiveId" clId="{87DD46DF-08AD-4E25-B7C8-500D8907F44B}" dt="2020-05-13T12:33:37.691" v="37362" actId="20577"/>
          <ac:spMkLst>
            <pc:docMk/>
            <pc:sldMk cId="2622432933" sldId="276"/>
            <ac:spMk id="3" creationId="{D43783BD-02A3-4F69-8D66-E7D84F9001BC}"/>
          </ac:spMkLst>
        </pc:spChg>
      </pc:sldChg>
      <pc:sldChg chg="modSp new mod ord">
        <pc:chgData name="Robert Shaw" userId="6e602220b14e2db8" providerId="LiveId" clId="{87DD46DF-08AD-4E25-B7C8-500D8907F44B}" dt="2020-05-13T12:31:50.487" v="37297" actId="20577"/>
        <pc:sldMkLst>
          <pc:docMk/>
          <pc:sldMk cId="4261638645" sldId="277"/>
        </pc:sldMkLst>
        <pc:spChg chg="mod">
          <ac:chgData name="Robert Shaw" userId="6e602220b14e2db8" providerId="LiveId" clId="{87DD46DF-08AD-4E25-B7C8-500D8907F44B}" dt="2020-05-12T14:25:29.812" v="3513"/>
          <ac:spMkLst>
            <pc:docMk/>
            <pc:sldMk cId="4261638645" sldId="277"/>
            <ac:spMk id="2" creationId="{7644F92B-D5E4-4C30-86B2-627F37241C40}"/>
          </ac:spMkLst>
        </pc:spChg>
        <pc:spChg chg="mod">
          <ac:chgData name="Robert Shaw" userId="6e602220b14e2db8" providerId="LiveId" clId="{87DD46DF-08AD-4E25-B7C8-500D8907F44B}" dt="2020-05-13T12:31:50.487" v="37297" actId="20577"/>
          <ac:spMkLst>
            <pc:docMk/>
            <pc:sldMk cId="4261638645" sldId="277"/>
            <ac:spMk id="3" creationId="{D894665C-244A-4D45-AEA2-5CA5E233C23E}"/>
          </ac:spMkLst>
        </pc:spChg>
      </pc:sldChg>
      <pc:sldChg chg="modSp add mod">
        <pc:chgData name="Robert Shaw" userId="6e602220b14e2db8" providerId="LiveId" clId="{87DD46DF-08AD-4E25-B7C8-500D8907F44B}" dt="2020-05-12T21:33:44.698" v="10933" actId="20577"/>
        <pc:sldMkLst>
          <pc:docMk/>
          <pc:sldMk cId="1205032019" sldId="278"/>
        </pc:sldMkLst>
        <pc:spChg chg="mod">
          <ac:chgData name="Robert Shaw" userId="6e602220b14e2db8" providerId="LiveId" clId="{87DD46DF-08AD-4E25-B7C8-500D8907F44B}" dt="2020-05-12T21:33:44.698" v="10933" actId="20577"/>
          <ac:spMkLst>
            <pc:docMk/>
            <pc:sldMk cId="1205032019" sldId="278"/>
            <ac:spMk id="3" creationId="{D894665C-244A-4D45-AEA2-5CA5E233C23E}"/>
          </ac:spMkLst>
        </pc:spChg>
      </pc:sldChg>
      <pc:sldChg chg="add del">
        <pc:chgData name="Robert Shaw" userId="6e602220b14e2db8" providerId="LiveId" clId="{87DD46DF-08AD-4E25-B7C8-500D8907F44B}" dt="2020-05-12T14:29:16.451" v="3758"/>
        <pc:sldMkLst>
          <pc:docMk/>
          <pc:sldMk cId="2120635173" sldId="279"/>
        </pc:sldMkLst>
      </pc:sldChg>
      <pc:sldChg chg="modSp add mod">
        <pc:chgData name="Robert Shaw" userId="6e602220b14e2db8" providerId="LiveId" clId="{87DD46DF-08AD-4E25-B7C8-500D8907F44B}" dt="2020-05-12T17:03:19.809" v="5903" actId="20577"/>
        <pc:sldMkLst>
          <pc:docMk/>
          <pc:sldMk cId="3416609125" sldId="279"/>
        </pc:sldMkLst>
        <pc:spChg chg="mod">
          <ac:chgData name="Robert Shaw" userId="6e602220b14e2db8" providerId="LiveId" clId="{87DD46DF-08AD-4E25-B7C8-500D8907F44B}" dt="2020-05-12T17:03:19.809" v="5903" actId="20577"/>
          <ac:spMkLst>
            <pc:docMk/>
            <pc:sldMk cId="3416609125" sldId="279"/>
            <ac:spMk id="3" creationId="{1634E1D1-3FB1-4966-8C0C-275944AD59C4}"/>
          </ac:spMkLst>
        </pc:spChg>
      </pc:sldChg>
      <pc:sldChg chg="modSp add mod">
        <pc:chgData name="Robert Shaw" userId="6e602220b14e2db8" providerId="LiveId" clId="{87DD46DF-08AD-4E25-B7C8-500D8907F44B}" dt="2020-05-14T16:00:29.970" v="39928" actId="5793"/>
        <pc:sldMkLst>
          <pc:docMk/>
          <pc:sldMk cId="1747924741" sldId="280"/>
        </pc:sldMkLst>
        <pc:spChg chg="mod">
          <ac:chgData name="Robert Shaw" userId="6e602220b14e2db8" providerId="LiveId" clId="{87DD46DF-08AD-4E25-B7C8-500D8907F44B}" dt="2020-05-14T16:00:29.970" v="39928" actId="5793"/>
          <ac:spMkLst>
            <pc:docMk/>
            <pc:sldMk cId="1747924741" sldId="280"/>
            <ac:spMk id="3" creationId="{D43783BD-02A3-4F69-8D66-E7D84F9001BC}"/>
          </ac:spMkLst>
        </pc:spChg>
      </pc:sldChg>
      <pc:sldChg chg="modSp add mod">
        <pc:chgData name="Robert Shaw" userId="6e602220b14e2db8" providerId="LiveId" clId="{87DD46DF-08AD-4E25-B7C8-500D8907F44B}" dt="2020-05-12T17:38:12.590" v="7654" actId="20577"/>
        <pc:sldMkLst>
          <pc:docMk/>
          <pc:sldMk cId="3567966564" sldId="281"/>
        </pc:sldMkLst>
        <pc:spChg chg="mod">
          <ac:chgData name="Robert Shaw" userId="6e602220b14e2db8" providerId="LiveId" clId="{87DD46DF-08AD-4E25-B7C8-500D8907F44B}" dt="2020-05-12T17:38:12.590" v="7654" actId="20577"/>
          <ac:spMkLst>
            <pc:docMk/>
            <pc:sldMk cId="3567966564" sldId="281"/>
            <ac:spMk id="3" creationId="{60DC80FD-7E1F-4D95-9092-25515A4EF6A1}"/>
          </ac:spMkLst>
        </pc:spChg>
      </pc:sldChg>
      <pc:sldChg chg="modSp add mod">
        <pc:chgData name="Robert Shaw" userId="6e602220b14e2db8" providerId="LiveId" clId="{87DD46DF-08AD-4E25-B7C8-500D8907F44B}" dt="2020-05-12T19:50:09.446" v="7693" actId="20577"/>
        <pc:sldMkLst>
          <pc:docMk/>
          <pc:sldMk cId="2116571020" sldId="282"/>
        </pc:sldMkLst>
        <pc:spChg chg="mod">
          <ac:chgData name="Robert Shaw" userId="6e602220b14e2db8" providerId="LiveId" clId="{87DD46DF-08AD-4E25-B7C8-500D8907F44B}" dt="2020-05-12T19:50:09.446" v="7693" actId="20577"/>
          <ac:spMkLst>
            <pc:docMk/>
            <pc:sldMk cId="2116571020" sldId="282"/>
            <ac:spMk id="3" creationId="{C02127B6-637E-41EA-B6A0-3E487D2D121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755F-2728-4D08-9E09-F263ED44C1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B55B22-99B9-47B0-807D-C6DE160089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F6208A-321D-460F-A480-F77AECB5B3F9}"/>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5" name="Footer Placeholder 4">
            <a:extLst>
              <a:ext uri="{FF2B5EF4-FFF2-40B4-BE49-F238E27FC236}">
                <a16:creationId xmlns:a16="http://schemas.microsoft.com/office/drawing/2014/main" id="{D4D4DEF1-16D7-481B-BA8B-6E339C1E6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24A3DB-03F1-4387-92C6-9AF013074A35}"/>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253802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DA85-2D99-4B16-865E-AD62BEB6AC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C2AAED-8862-4EB9-B294-166D3447F3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8968DA-7160-4174-B1FF-F02CB4CAA949}"/>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5" name="Footer Placeholder 4">
            <a:extLst>
              <a:ext uri="{FF2B5EF4-FFF2-40B4-BE49-F238E27FC236}">
                <a16:creationId xmlns:a16="http://schemas.microsoft.com/office/drawing/2014/main" id="{26FE4B12-7E5F-46B1-9B26-7D3F6EA7BA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57D143-8D28-4824-90FB-AC581558DD53}"/>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198852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BA55D-CCD5-48F7-892A-C9DE437EC0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C469FF-B108-4FD6-99D0-CB5187005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0FF43B-2870-471F-8FA1-DF06B25B710B}"/>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5" name="Footer Placeholder 4">
            <a:extLst>
              <a:ext uri="{FF2B5EF4-FFF2-40B4-BE49-F238E27FC236}">
                <a16:creationId xmlns:a16="http://schemas.microsoft.com/office/drawing/2014/main" id="{52EB7BC0-868E-4FB9-820C-DC46577F4B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804655-1FEB-4F3D-957C-1381FC3199F8}"/>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16366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3A11-1210-42FF-8718-16D21B8066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537E5F-57EA-4621-9244-397968D80C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499128-7F62-4DB7-BE2C-F1B607A3FBC8}"/>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5" name="Footer Placeholder 4">
            <a:extLst>
              <a:ext uri="{FF2B5EF4-FFF2-40B4-BE49-F238E27FC236}">
                <a16:creationId xmlns:a16="http://schemas.microsoft.com/office/drawing/2014/main" id="{A8E2694B-63AA-44C2-9C54-EAC322E9D3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F4A250-A69D-4606-B73A-D033C994ED0E}"/>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306994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A023-7CC4-4359-8577-9BBD847754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DFDFC4-0C14-49FC-A999-8EABDD2A3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60CAB9-A6C4-42CA-A5AA-CB9FEEDC8FD5}"/>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5" name="Footer Placeholder 4">
            <a:extLst>
              <a:ext uri="{FF2B5EF4-FFF2-40B4-BE49-F238E27FC236}">
                <a16:creationId xmlns:a16="http://schemas.microsoft.com/office/drawing/2014/main" id="{A1F8C76F-7EEA-4ADD-B777-2508C70E4D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17750F-1A6B-4EC7-A2B9-5B85955D15AC}"/>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193335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2B70-272A-4DAF-BD3B-3A351C3454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09123A-4628-4609-A20B-1D67EA93AD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E00CF9-7424-4B93-A9DC-059A7AFC9F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9A0961-F2F6-4494-8A00-D7A436BB570A}"/>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6" name="Footer Placeholder 5">
            <a:extLst>
              <a:ext uri="{FF2B5EF4-FFF2-40B4-BE49-F238E27FC236}">
                <a16:creationId xmlns:a16="http://schemas.microsoft.com/office/drawing/2014/main" id="{A1166C74-F83F-415D-BF02-CCFE70B64D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F7DAF3-00C2-44BB-AF27-8B8B41E27081}"/>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3137857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9373-5A8C-4404-AE4F-EE904B7BF5B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0B6F43-5C02-4BA4-8160-48F6FE27C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3D7EBE-4A56-47FA-AA09-6AAC030740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661074-6B15-45E4-8972-8FFBD5F7BD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27E28D-2BEF-47AF-9C99-A4DBB04742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A57F02-87FC-439A-9F50-A9989818684D}"/>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8" name="Footer Placeholder 7">
            <a:extLst>
              <a:ext uri="{FF2B5EF4-FFF2-40B4-BE49-F238E27FC236}">
                <a16:creationId xmlns:a16="http://schemas.microsoft.com/office/drawing/2014/main" id="{F47D7ED1-1545-4713-999F-8DCA52AA6D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5AF718-1957-4FD2-B78B-1981A5D7B346}"/>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123412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AEC0-707A-4B82-B48E-AB263C8FEE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8E650A-8B32-4A24-81AF-F01D1A5FA368}"/>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4" name="Footer Placeholder 3">
            <a:extLst>
              <a:ext uri="{FF2B5EF4-FFF2-40B4-BE49-F238E27FC236}">
                <a16:creationId xmlns:a16="http://schemas.microsoft.com/office/drawing/2014/main" id="{24E5C4ED-0828-460B-8B07-CB946B1326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44EC2C-367D-4805-B97B-C13C0D7AACB3}"/>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174015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53523-9C90-4B1F-9F98-DE96ED57EF27}"/>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3" name="Footer Placeholder 2">
            <a:extLst>
              <a:ext uri="{FF2B5EF4-FFF2-40B4-BE49-F238E27FC236}">
                <a16:creationId xmlns:a16="http://schemas.microsoft.com/office/drawing/2014/main" id="{EF9778B9-50B9-4CE4-BC76-D0596C0850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753FA4-2846-4CA1-898A-E84197204A82}"/>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368966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568C-CA97-4C22-B47B-1C52154E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0C019B-8B10-4BB8-A21E-99CFD6404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E5D020-B742-4360-8689-94AA3963F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DF49A4-FF40-493C-9616-DB01A2EEE901}"/>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6" name="Footer Placeholder 5">
            <a:extLst>
              <a:ext uri="{FF2B5EF4-FFF2-40B4-BE49-F238E27FC236}">
                <a16:creationId xmlns:a16="http://schemas.microsoft.com/office/drawing/2014/main" id="{D0496A9A-E88E-4037-B4EF-FD0D38DCFA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8E00B9-29AA-4E4B-9358-7217468EF0EB}"/>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1643280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D257-9166-4293-968A-6F1FD2898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4C6A7E-1A00-4B43-BAF3-5B93FB22B2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FC291E-F04A-4B4E-82BC-32F7E5ACB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C1040-AD06-4DEA-8EB3-098E252BF328}"/>
              </a:ext>
            </a:extLst>
          </p:cNvPr>
          <p:cNvSpPr>
            <a:spLocks noGrp="1"/>
          </p:cNvSpPr>
          <p:nvPr>
            <p:ph type="dt" sz="half" idx="10"/>
          </p:nvPr>
        </p:nvSpPr>
        <p:spPr/>
        <p:txBody>
          <a:bodyPr/>
          <a:lstStyle/>
          <a:p>
            <a:fld id="{86C7A557-247B-4C31-A619-F416F9ACADEA}" type="datetimeFigureOut">
              <a:rPr lang="en-GB" smtClean="0"/>
              <a:t>30/05/2020</a:t>
            </a:fld>
            <a:endParaRPr lang="en-GB"/>
          </a:p>
        </p:txBody>
      </p:sp>
      <p:sp>
        <p:nvSpPr>
          <p:cNvPr id="6" name="Footer Placeholder 5">
            <a:extLst>
              <a:ext uri="{FF2B5EF4-FFF2-40B4-BE49-F238E27FC236}">
                <a16:creationId xmlns:a16="http://schemas.microsoft.com/office/drawing/2014/main" id="{55AD2847-AA21-4705-B494-9A2CE6427C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91EA48-46DC-49BC-9458-C27C087B072A}"/>
              </a:ext>
            </a:extLst>
          </p:cNvPr>
          <p:cNvSpPr>
            <a:spLocks noGrp="1"/>
          </p:cNvSpPr>
          <p:nvPr>
            <p:ph type="sldNum" sz="quarter" idx="12"/>
          </p:nvPr>
        </p:nvSpPr>
        <p:spPr/>
        <p:txBody>
          <a:bodyPr/>
          <a:lstStyle/>
          <a:p>
            <a:fld id="{9ED824F5-6CD6-4245-BC02-D5A23C012BF2}" type="slidenum">
              <a:rPr lang="en-GB" smtClean="0"/>
              <a:t>‹#›</a:t>
            </a:fld>
            <a:endParaRPr lang="en-GB"/>
          </a:p>
        </p:txBody>
      </p:sp>
    </p:spTree>
    <p:extLst>
      <p:ext uri="{BB962C8B-B14F-4D97-AF65-F5344CB8AC3E}">
        <p14:creationId xmlns:p14="http://schemas.microsoft.com/office/powerpoint/2010/main" val="2638262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00BB5-E218-4F28-80A8-A0AE51ECA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030B6E-6BC2-4064-9B91-8F54999B4B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2085C4-99C1-40FE-8C6D-1A97C452F3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7A557-247B-4C31-A619-F416F9ACADEA}" type="datetimeFigureOut">
              <a:rPr lang="en-GB" smtClean="0"/>
              <a:t>30/05/2020</a:t>
            </a:fld>
            <a:endParaRPr lang="en-GB"/>
          </a:p>
        </p:txBody>
      </p:sp>
      <p:sp>
        <p:nvSpPr>
          <p:cNvPr id="5" name="Footer Placeholder 4">
            <a:extLst>
              <a:ext uri="{FF2B5EF4-FFF2-40B4-BE49-F238E27FC236}">
                <a16:creationId xmlns:a16="http://schemas.microsoft.com/office/drawing/2014/main" id="{493C1163-AE8A-448C-ACBE-210F611A3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7593732-CAE4-4004-944C-20893CA02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824F5-6CD6-4245-BC02-D5A23C012BF2}" type="slidenum">
              <a:rPr lang="en-GB" smtClean="0"/>
              <a:t>‹#›</a:t>
            </a:fld>
            <a:endParaRPr lang="en-GB"/>
          </a:p>
        </p:txBody>
      </p:sp>
    </p:spTree>
    <p:extLst>
      <p:ext uri="{BB962C8B-B14F-4D97-AF65-F5344CB8AC3E}">
        <p14:creationId xmlns:p14="http://schemas.microsoft.com/office/powerpoint/2010/main" val="198016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jstor.org/stable/2639985" TargetMode="External"/><Relationship Id="rId2" Type="http://schemas.openxmlformats.org/officeDocument/2006/relationships/hyperlink" Target="http://www.jstor.org/stable/2442924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ilding, outdoor, old, brick&#10;&#10;Description automatically generated">
            <a:extLst>
              <a:ext uri="{FF2B5EF4-FFF2-40B4-BE49-F238E27FC236}">
                <a16:creationId xmlns:a16="http://schemas.microsoft.com/office/drawing/2014/main" id="{CBCE994C-BB7B-4711-8C30-73A9CB96B4F7}"/>
              </a:ext>
            </a:extLst>
          </p:cNvPr>
          <p:cNvPicPr>
            <a:picLocks noChangeAspect="1"/>
          </p:cNvPicPr>
          <p:nvPr/>
        </p:nvPicPr>
        <p:blipFill rotWithShape="1">
          <a:blip r:embed="rId2">
            <a:extLst>
              <a:ext uri="{28A0092B-C50C-407E-A947-70E740481C1C}">
                <a14:useLocalDpi xmlns:a14="http://schemas.microsoft.com/office/drawing/2010/main" val="0"/>
              </a:ext>
            </a:extLst>
          </a:blip>
          <a:srcRect l="13194" t="9091" r="21883"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C006FD-5A93-43AE-B0D0-B4EC5B3AE314}"/>
              </a:ext>
            </a:extLst>
          </p:cNvPr>
          <p:cNvSpPr>
            <a:spLocks noGrp="1"/>
          </p:cNvSpPr>
          <p:nvPr>
            <p:ph type="ctrTitle"/>
          </p:nvPr>
        </p:nvSpPr>
        <p:spPr>
          <a:xfrm>
            <a:off x="477981" y="1122363"/>
            <a:ext cx="4023360" cy="3204134"/>
          </a:xfrm>
        </p:spPr>
        <p:txBody>
          <a:bodyPr anchor="b">
            <a:normAutofit/>
          </a:bodyPr>
          <a:lstStyle/>
          <a:p>
            <a:pPr algn="l"/>
            <a:r>
              <a:rPr lang="en-GB" sz="3000"/>
              <a:t>The End of Medieval Monasticism?: Protestant suppressions, Catholic reforms, monasticism in the New World (c. 1520-1600 AD)</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7983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59DCD-4A49-4E0E-8732-B32055E6B248}"/>
              </a:ext>
            </a:extLst>
          </p:cNvPr>
          <p:cNvSpPr>
            <a:spLocks noGrp="1"/>
          </p:cNvSpPr>
          <p:nvPr>
            <p:ph type="title"/>
          </p:nvPr>
        </p:nvSpPr>
        <p:spPr>
          <a:xfrm>
            <a:off x="481011" y="327025"/>
            <a:ext cx="5324477" cy="1630363"/>
          </a:xfrm>
        </p:spPr>
        <p:txBody>
          <a:bodyPr anchor="b">
            <a:normAutofit/>
          </a:bodyPr>
          <a:lstStyle/>
          <a:p>
            <a:r>
              <a:rPr lang="en-GB" sz="3600"/>
              <a:t>“Clerics Regular” and other priestly orders</a:t>
            </a:r>
          </a:p>
        </p:txBody>
      </p:sp>
      <p:sp>
        <p:nvSpPr>
          <p:cNvPr id="3" name="Content Placeholder 2">
            <a:extLst>
              <a:ext uri="{FF2B5EF4-FFF2-40B4-BE49-F238E27FC236}">
                <a16:creationId xmlns:a16="http://schemas.microsoft.com/office/drawing/2014/main" id="{1F1163AC-A813-47E0-874C-785D70FD0ED4}"/>
              </a:ext>
            </a:extLst>
          </p:cNvPr>
          <p:cNvSpPr>
            <a:spLocks noGrp="1"/>
          </p:cNvSpPr>
          <p:nvPr>
            <p:ph idx="1"/>
          </p:nvPr>
        </p:nvSpPr>
        <p:spPr>
          <a:xfrm>
            <a:off x="481013" y="2286001"/>
            <a:ext cx="5324475" cy="3919538"/>
          </a:xfrm>
        </p:spPr>
        <p:txBody>
          <a:bodyPr anchor="t">
            <a:normAutofit/>
          </a:bodyPr>
          <a:lstStyle/>
          <a:p>
            <a:pPr marL="0" indent="0">
              <a:buNone/>
            </a:pPr>
            <a:r>
              <a:rPr lang="en-GB" sz="1400" dirty="0"/>
              <a:t>Monastic energies and idealism also influenced a new type of religious order – that of the “Clerics Regular”: essentially, priests who took up a Rule and vows. </a:t>
            </a:r>
          </a:p>
          <a:p>
            <a:r>
              <a:rPr lang="en-GB" sz="1400" dirty="0"/>
              <a:t>The </a:t>
            </a:r>
            <a:r>
              <a:rPr lang="en-GB" sz="1400" b="1" dirty="0"/>
              <a:t>Theatines</a:t>
            </a:r>
            <a:r>
              <a:rPr lang="en-GB" sz="1400" dirty="0"/>
              <a:t>,</a:t>
            </a:r>
            <a:r>
              <a:rPr lang="en-GB" sz="1400" b="1" dirty="0"/>
              <a:t> </a:t>
            </a:r>
            <a:r>
              <a:rPr lang="en-GB" sz="1400" dirty="0"/>
              <a:t>founded in 1524 by several Italian priests. While they did not live in communities or follow a shared liturgy, they took Mendicant-style monastic vows of poverty, chastity and obedience, and aimed to live a stricter life while running houses of prayer and hospitals</a:t>
            </a:r>
          </a:p>
          <a:p>
            <a:r>
              <a:rPr lang="en-GB" sz="1400" dirty="0"/>
              <a:t>The </a:t>
            </a:r>
            <a:r>
              <a:rPr lang="en-GB" sz="1400" b="1" dirty="0"/>
              <a:t>Jesuits (the Society of Jesus) </a:t>
            </a:r>
            <a:r>
              <a:rPr lang="en-GB" sz="1400" dirty="0"/>
              <a:t>– the most famous order of regular clerics – had similar roots in a band of Spanish priests under the direction of </a:t>
            </a:r>
            <a:r>
              <a:rPr lang="en-GB" sz="1400" b="1" dirty="0"/>
              <a:t>Ignatius of Loyola (1491-1556). </a:t>
            </a:r>
            <a:r>
              <a:rPr lang="en-GB" sz="1400" dirty="0"/>
              <a:t>Only the more senior members took vows after a significant probation period. The order emphasises learning, teaching and preaching.</a:t>
            </a:r>
          </a:p>
          <a:p>
            <a:pPr marL="0" indent="0">
              <a:buNone/>
            </a:pPr>
            <a:r>
              <a:rPr lang="en-GB" sz="1400" dirty="0"/>
              <a:t>In addition, later in the 16</a:t>
            </a:r>
            <a:r>
              <a:rPr lang="en-GB" sz="1400" baseline="30000" dirty="0"/>
              <a:t>th</a:t>
            </a:r>
            <a:r>
              <a:rPr lang="en-GB" sz="1400" dirty="0"/>
              <a:t> century, societies of the clerics emerge under a Rule where monastic-style vows never occurred: e.g. </a:t>
            </a:r>
          </a:p>
          <a:p>
            <a:r>
              <a:rPr lang="en-GB" sz="1400" dirty="0"/>
              <a:t>The </a:t>
            </a:r>
            <a:r>
              <a:rPr lang="en-GB" sz="1400" b="1" dirty="0" err="1"/>
              <a:t>Oratorians</a:t>
            </a:r>
            <a:r>
              <a:rPr lang="en-GB" sz="1400" b="1" dirty="0"/>
              <a:t>, </a:t>
            </a:r>
            <a:r>
              <a:rPr lang="en-GB" sz="1400" dirty="0"/>
              <a:t>founded in the late 16</a:t>
            </a:r>
            <a:r>
              <a:rPr lang="en-GB" sz="1400" baseline="30000" dirty="0"/>
              <a:t>th</a:t>
            </a:r>
            <a:r>
              <a:rPr lang="en-GB" sz="1400" dirty="0"/>
              <a:t> century (formalized in 1575) by the Italian priest, </a:t>
            </a:r>
            <a:r>
              <a:rPr lang="en-GB" sz="1400" b="1" dirty="0"/>
              <a:t>Filippo </a:t>
            </a:r>
            <a:r>
              <a:rPr lang="en-GB" sz="1400" b="1" dirty="0" err="1"/>
              <a:t>Neri</a:t>
            </a:r>
            <a:r>
              <a:rPr lang="en-GB" sz="1400" b="1" dirty="0"/>
              <a:t> </a:t>
            </a:r>
            <a:r>
              <a:rPr lang="en-GB" sz="1400" dirty="0"/>
              <a:t>(1515-1595) </a:t>
            </a:r>
          </a:p>
          <a:p>
            <a:pPr marL="0" indent="0">
              <a:buNone/>
            </a:pPr>
            <a:endParaRPr lang="en-GB" sz="1400" dirty="0"/>
          </a:p>
        </p:txBody>
      </p:sp>
      <p:pic>
        <p:nvPicPr>
          <p:cNvPr id="5" name="Picture 4" descr="A picture containing man, front, cat, sitting&#10;&#10;Description automatically generated">
            <a:extLst>
              <a:ext uri="{FF2B5EF4-FFF2-40B4-BE49-F238E27FC236}">
                <a16:creationId xmlns:a16="http://schemas.microsoft.com/office/drawing/2014/main" id="{D343131D-0D4B-40BD-844B-619A93F8574C}"/>
              </a:ext>
            </a:extLst>
          </p:cNvPr>
          <p:cNvPicPr>
            <a:picLocks noChangeAspect="1"/>
          </p:cNvPicPr>
          <p:nvPr/>
        </p:nvPicPr>
        <p:blipFill rotWithShape="1">
          <a:blip r:embed="rId2">
            <a:extLst>
              <a:ext uri="{28A0092B-C50C-407E-A947-70E740481C1C}">
                <a14:useLocalDpi xmlns:a14="http://schemas.microsoft.com/office/drawing/2010/main" val="0"/>
              </a:ext>
            </a:extLst>
          </a:blip>
          <a:srcRect r="1" b="3360"/>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224887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BA49-8818-4D03-9A38-9D370688E292}"/>
              </a:ext>
            </a:extLst>
          </p:cNvPr>
          <p:cNvSpPr>
            <a:spLocks noGrp="1"/>
          </p:cNvSpPr>
          <p:nvPr>
            <p:ph type="title"/>
          </p:nvPr>
        </p:nvSpPr>
        <p:spPr/>
        <p:txBody>
          <a:bodyPr/>
          <a:lstStyle/>
          <a:p>
            <a:r>
              <a:rPr lang="en-GB" dirty="0"/>
              <a:t>The mission of priestly orders</a:t>
            </a:r>
          </a:p>
        </p:txBody>
      </p:sp>
      <p:sp>
        <p:nvSpPr>
          <p:cNvPr id="3" name="Content Placeholder 2">
            <a:extLst>
              <a:ext uri="{FF2B5EF4-FFF2-40B4-BE49-F238E27FC236}">
                <a16:creationId xmlns:a16="http://schemas.microsoft.com/office/drawing/2014/main" id="{3C569109-4E74-4FB8-BBB1-9C9D9205ED6F}"/>
              </a:ext>
            </a:extLst>
          </p:cNvPr>
          <p:cNvSpPr>
            <a:spLocks noGrp="1"/>
          </p:cNvSpPr>
          <p:nvPr>
            <p:ph idx="1"/>
          </p:nvPr>
        </p:nvSpPr>
        <p:spPr>
          <a:xfrm>
            <a:off x="838200" y="1825624"/>
            <a:ext cx="10515600" cy="4826635"/>
          </a:xfrm>
        </p:spPr>
        <p:txBody>
          <a:bodyPr>
            <a:normAutofit fontScale="70000" lnSpcReduction="20000"/>
          </a:bodyPr>
          <a:lstStyle/>
          <a:p>
            <a:pPr marL="0" indent="0">
              <a:buNone/>
            </a:pPr>
            <a:r>
              <a:rPr lang="en-GB" dirty="0"/>
              <a:t>These groups were </a:t>
            </a:r>
            <a:r>
              <a:rPr lang="en-GB" b="1" dirty="0"/>
              <a:t>different from earlier monastic expressions</a:t>
            </a:r>
            <a:r>
              <a:rPr lang="en-GB" dirty="0"/>
              <a:t> in a number of ways</a:t>
            </a:r>
          </a:p>
          <a:p>
            <a:r>
              <a:rPr lang="en-GB" dirty="0"/>
              <a:t>Much less emphasis on “common life” of a community in order to focus solely on public ministry</a:t>
            </a:r>
          </a:p>
          <a:p>
            <a:r>
              <a:rPr lang="en-GB" dirty="0"/>
              <a:t>Members often do not live together in houses; some have less emphasis on taking vows or put these aside altogether. </a:t>
            </a:r>
          </a:p>
          <a:p>
            <a:r>
              <a:rPr lang="en-GB" dirty="0"/>
              <a:t>To later historians, they have often appeared more flexible, more individualistic, and even more “modern” by these virtues.</a:t>
            </a:r>
          </a:p>
          <a:p>
            <a:pPr marL="0" indent="0">
              <a:buNone/>
            </a:pPr>
            <a:r>
              <a:rPr lang="en-GB" dirty="0"/>
              <a:t>BUT, it is important to note that they </a:t>
            </a:r>
            <a:r>
              <a:rPr lang="en-GB" b="1" dirty="0"/>
              <a:t>speak as much to the relevance of monastic tradition as to its alteration</a:t>
            </a:r>
            <a:r>
              <a:rPr lang="en-GB" dirty="0"/>
              <a:t>:</a:t>
            </a:r>
          </a:p>
          <a:p>
            <a:r>
              <a:rPr lang="en-GB" dirty="0"/>
              <a:t>Like canons regular, they stemmed from idea of bringing ordained clerics, usually priests, together in greater conformity.</a:t>
            </a:r>
          </a:p>
          <a:p>
            <a:r>
              <a:rPr lang="en-GB" dirty="0"/>
              <a:t>Their emphasis on mobility, learning, teaching and preaching was prefigured by the Mendicant orders.</a:t>
            </a:r>
          </a:p>
          <a:p>
            <a:r>
              <a:rPr lang="en-GB" dirty="0"/>
              <a:t>Like Observant reforms across orders of all types, they also possessed quite a lot of legislation and were often very strict in terms of self-denial. [see </a:t>
            </a:r>
            <a:r>
              <a:rPr lang="en-GB" dirty="0" err="1"/>
              <a:t>Roest</a:t>
            </a:r>
            <a:r>
              <a:rPr lang="en-GB" dirty="0"/>
              <a:t>, “The Observance and the Confrontation with Early Protestantism” in bibliography]</a:t>
            </a:r>
          </a:p>
          <a:p>
            <a:pPr marL="0" indent="0">
              <a:buNone/>
            </a:pPr>
            <a:r>
              <a:rPr lang="en-GB" dirty="0"/>
              <a:t>They can thus also be seen as a new attempt to “</a:t>
            </a:r>
            <a:r>
              <a:rPr lang="en-GB" dirty="0" err="1"/>
              <a:t>monasticize</a:t>
            </a:r>
            <a:r>
              <a:rPr lang="en-GB" dirty="0"/>
              <a:t>” the clergy, as much as a loosening of monasticism.</a:t>
            </a:r>
          </a:p>
        </p:txBody>
      </p:sp>
    </p:spTree>
    <p:extLst>
      <p:ext uri="{BB962C8B-B14F-4D97-AF65-F5344CB8AC3E}">
        <p14:creationId xmlns:p14="http://schemas.microsoft.com/office/powerpoint/2010/main" val="1021672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C5AC-3AB3-4A4C-AC66-DE8361C98186}"/>
              </a:ext>
            </a:extLst>
          </p:cNvPr>
          <p:cNvSpPr>
            <a:spLocks noGrp="1"/>
          </p:cNvSpPr>
          <p:nvPr>
            <p:ph type="title"/>
          </p:nvPr>
        </p:nvSpPr>
        <p:spPr>
          <a:xfrm>
            <a:off x="481013" y="3752849"/>
            <a:ext cx="3290887" cy="2452687"/>
          </a:xfrm>
        </p:spPr>
        <p:txBody>
          <a:bodyPr anchor="ctr">
            <a:normAutofit/>
          </a:bodyPr>
          <a:lstStyle/>
          <a:p>
            <a:r>
              <a:rPr lang="en-GB" sz="3600"/>
              <a:t>Monasticism in the New World</a:t>
            </a:r>
          </a:p>
        </p:txBody>
      </p:sp>
      <p:pic>
        <p:nvPicPr>
          <p:cNvPr id="5" name="Picture 4" descr="A group of people posing for a photo&#10;&#10;Description automatically generated">
            <a:extLst>
              <a:ext uri="{FF2B5EF4-FFF2-40B4-BE49-F238E27FC236}">
                <a16:creationId xmlns:a16="http://schemas.microsoft.com/office/drawing/2014/main" id="{1BF7EBC7-D95F-4835-834F-04AA57AB08BB}"/>
              </a:ext>
            </a:extLst>
          </p:cNvPr>
          <p:cNvPicPr>
            <a:picLocks noChangeAspect="1"/>
          </p:cNvPicPr>
          <p:nvPr/>
        </p:nvPicPr>
        <p:blipFill rotWithShape="1">
          <a:blip r:embed="rId2">
            <a:extLst>
              <a:ext uri="{28A0092B-C50C-407E-A947-70E740481C1C}">
                <a14:useLocalDpi xmlns:a14="http://schemas.microsoft.com/office/drawing/2010/main" val="0"/>
              </a:ext>
            </a:extLst>
          </a:blip>
          <a:srcRect t="25713" b="2746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9353279-E51B-408A-AD2D-E80B2F8982E3}"/>
              </a:ext>
            </a:extLst>
          </p:cNvPr>
          <p:cNvSpPr>
            <a:spLocks noGrp="1"/>
          </p:cNvSpPr>
          <p:nvPr>
            <p:ph idx="1"/>
          </p:nvPr>
        </p:nvSpPr>
        <p:spPr>
          <a:xfrm>
            <a:off x="4223982" y="3752850"/>
            <a:ext cx="7485413" cy="2452687"/>
          </a:xfrm>
        </p:spPr>
        <p:txBody>
          <a:bodyPr anchor="ctr">
            <a:normAutofit fontScale="92500"/>
          </a:bodyPr>
          <a:lstStyle/>
          <a:p>
            <a:pPr marL="0" indent="0">
              <a:buNone/>
            </a:pPr>
            <a:r>
              <a:rPr lang="en-GB" sz="1500" dirty="0"/>
              <a:t>Christopher Columbus’s landing in the Caribbean in 1492 was followed a wave of further expeditions to the Americas in the early 16</a:t>
            </a:r>
            <a:r>
              <a:rPr lang="en-GB" sz="1500" baseline="30000" dirty="0"/>
              <a:t>th</a:t>
            </a:r>
            <a:r>
              <a:rPr lang="en-GB" sz="1500" dirty="0"/>
              <a:t> century. Meanwhile, exploration also pushed further East, into the Indian Ocean and South East Asia.</a:t>
            </a:r>
          </a:p>
          <a:p>
            <a:r>
              <a:rPr lang="en-GB" sz="1500" dirty="0"/>
              <a:t>The most rapid early colonisers were the Catholic Spanish (in the West) and the Portuguese (in the East): and with them, they brought the Church and its institutions, including religious orders</a:t>
            </a:r>
          </a:p>
          <a:p>
            <a:r>
              <a:rPr lang="en-GB" sz="1500" dirty="0"/>
              <a:t>Just as monks had played a role in converting pagans in the early Middle Ages, members of religions orders saw converting natives in these uncharted regions as a not only a religious duty but also an ascetic challenge. </a:t>
            </a:r>
          </a:p>
          <a:p>
            <a:r>
              <a:rPr lang="en-GB" sz="1500" dirty="0"/>
              <a:t>Franciscans – especially Observant Franciscans – as well as Dominicans and Augustinian friars are the first wave. The Jesuits joined in the later 16</a:t>
            </a:r>
            <a:r>
              <a:rPr lang="en-GB" sz="1500" baseline="30000" dirty="0"/>
              <a:t>th</a:t>
            </a:r>
            <a:r>
              <a:rPr lang="en-GB" sz="1500" dirty="0"/>
              <a:t> century.</a:t>
            </a:r>
          </a:p>
        </p:txBody>
      </p:sp>
    </p:spTree>
    <p:extLst>
      <p:ext uri="{BB962C8B-B14F-4D97-AF65-F5344CB8AC3E}">
        <p14:creationId xmlns:p14="http://schemas.microsoft.com/office/powerpoint/2010/main" val="1404179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2029-1754-4317-B1BC-DFDC88EE75DE}"/>
              </a:ext>
            </a:extLst>
          </p:cNvPr>
          <p:cNvSpPr>
            <a:spLocks noGrp="1"/>
          </p:cNvSpPr>
          <p:nvPr>
            <p:ph type="title"/>
          </p:nvPr>
        </p:nvSpPr>
        <p:spPr/>
        <p:txBody>
          <a:bodyPr/>
          <a:lstStyle/>
          <a:p>
            <a:r>
              <a:rPr lang="en-GB" dirty="0"/>
              <a:t>Conversion from Europe to the Americas</a:t>
            </a:r>
          </a:p>
        </p:txBody>
      </p:sp>
      <p:sp>
        <p:nvSpPr>
          <p:cNvPr id="3" name="Content Placeholder 2">
            <a:extLst>
              <a:ext uri="{FF2B5EF4-FFF2-40B4-BE49-F238E27FC236}">
                <a16:creationId xmlns:a16="http://schemas.microsoft.com/office/drawing/2014/main" id="{C9CD1BC0-5A29-4AAE-B82E-A26D0B2E5F3B}"/>
              </a:ext>
            </a:extLst>
          </p:cNvPr>
          <p:cNvSpPr>
            <a:spLocks noGrp="1"/>
          </p:cNvSpPr>
          <p:nvPr>
            <p:ph idx="1"/>
          </p:nvPr>
        </p:nvSpPr>
        <p:spPr>
          <a:xfrm>
            <a:off x="838200" y="1690688"/>
            <a:ext cx="10515600" cy="4802187"/>
          </a:xfrm>
        </p:spPr>
        <p:txBody>
          <a:bodyPr>
            <a:normAutofit fontScale="62500" lnSpcReduction="20000"/>
          </a:bodyPr>
          <a:lstStyle/>
          <a:p>
            <a:pPr marL="0" indent="0">
              <a:buNone/>
            </a:pPr>
            <a:r>
              <a:rPr lang="en-GB" dirty="0"/>
              <a:t>Those who travelled to the New World brought their attitudes from the old. </a:t>
            </a:r>
          </a:p>
          <a:p>
            <a:r>
              <a:rPr lang="en-GB" dirty="0"/>
              <a:t>Spanish and Portuguese Mendicants brought with them their experience of lay preaching in Europe, and more specifically, of conversion of Jews and Muslims in territories reconquered from the Muslims.</a:t>
            </a:r>
          </a:p>
          <a:p>
            <a:pPr marL="0" indent="0">
              <a:buNone/>
            </a:pPr>
            <a:r>
              <a:rPr lang="en-GB" dirty="0"/>
              <a:t>Observants (above all Observant Franciscans) also led the way</a:t>
            </a:r>
          </a:p>
          <a:p>
            <a:r>
              <a:rPr lang="en-GB" dirty="0"/>
              <a:t>They looked upon new territories full of unconverted natives as an opportunity to instil the ‘purer’, stricter faith that they preferred even for the laity (i.e., the idea of starting afresh)</a:t>
            </a:r>
          </a:p>
          <a:p>
            <a:r>
              <a:rPr lang="en-GB" dirty="0"/>
              <a:t>Their rigour and professionalism helps to make them more systematic in their efforts: they prepare many lay teaching books, develop ways to learn and teach in the languages.</a:t>
            </a:r>
          </a:p>
          <a:p>
            <a:pPr marL="0" indent="0">
              <a:buNone/>
            </a:pPr>
            <a:r>
              <a:rPr lang="en-GB" dirty="0"/>
              <a:t>Their approach naturally enhanced their demands on lay converts, in terms of both belief and morals. </a:t>
            </a:r>
          </a:p>
          <a:p>
            <a:r>
              <a:rPr lang="en-GB" dirty="0"/>
              <a:t>Harsh punishments – whippings and beatings – were frequently enforced on new converts when they failed to live up to high standards, especially those of the Observants.</a:t>
            </a:r>
          </a:p>
          <a:p>
            <a:r>
              <a:rPr lang="en-GB" dirty="0"/>
              <a:t>Some even became concerned by “heresy” among the Indians in holding on to elements of their former faith. The Observant Franciscan bishop of Mexico, </a:t>
            </a:r>
            <a:r>
              <a:rPr lang="en-GB" b="1" dirty="0"/>
              <a:t>Juan de </a:t>
            </a:r>
            <a:r>
              <a:rPr lang="en-GB" b="1" dirty="0" err="1"/>
              <a:t>Zumárraga</a:t>
            </a:r>
            <a:r>
              <a:rPr lang="en-GB" b="1" dirty="0"/>
              <a:t> </a:t>
            </a:r>
            <a:r>
              <a:rPr lang="en-GB" dirty="0"/>
              <a:t>(1468-1548) organised the first trials of “relapsed” Indians, which resulted in some being burnt at the stake.</a:t>
            </a:r>
          </a:p>
          <a:p>
            <a:r>
              <a:rPr lang="en-GB" dirty="0"/>
              <a:t>Such approaches built on the experience of the Spanish Inquisition of the fifteenth century that had </a:t>
            </a:r>
            <a:r>
              <a:rPr lang="en-GB" dirty="0" err="1"/>
              <a:t>targetted</a:t>
            </a:r>
            <a:r>
              <a:rPr lang="en-GB" dirty="0"/>
              <a:t> Jewish and Muslim converts suspected of “relapsing”. Notably, the Spanish Inquisition had also been instigated by an Observant Dominican: </a:t>
            </a:r>
            <a:r>
              <a:rPr lang="en-GB" b="1" dirty="0"/>
              <a:t>Tomás de Torquemada </a:t>
            </a:r>
            <a:r>
              <a:rPr lang="en-GB" dirty="0"/>
              <a:t>(1420-1498). Notably, however, this approach is curtailed by the Spanish authorities who are concerned about popular revolts – </a:t>
            </a:r>
            <a:r>
              <a:rPr lang="en-GB" b="1" dirty="0" err="1"/>
              <a:t>Zumárraga</a:t>
            </a:r>
            <a:r>
              <a:rPr lang="en-GB" b="1" dirty="0"/>
              <a:t> </a:t>
            </a:r>
            <a:r>
              <a:rPr lang="en-GB" dirty="0"/>
              <a:t>is reprimanded for his actions, and later inquisitorial efforts focus more on settlers.</a:t>
            </a:r>
          </a:p>
          <a:p>
            <a:endParaRPr lang="en-GB" dirty="0"/>
          </a:p>
          <a:p>
            <a:pPr marL="0" indent="0">
              <a:buNone/>
            </a:pPr>
            <a:endParaRPr lang="en-GB" dirty="0"/>
          </a:p>
        </p:txBody>
      </p:sp>
    </p:spTree>
    <p:extLst>
      <p:ext uri="{BB962C8B-B14F-4D97-AF65-F5344CB8AC3E}">
        <p14:creationId xmlns:p14="http://schemas.microsoft.com/office/powerpoint/2010/main" val="234161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1B67A-BB4D-47CA-BFB4-59290218CCFD}"/>
              </a:ext>
            </a:extLst>
          </p:cNvPr>
          <p:cNvSpPr>
            <a:spLocks noGrp="1"/>
          </p:cNvSpPr>
          <p:nvPr>
            <p:ph type="title"/>
          </p:nvPr>
        </p:nvSpPr>
        <p:spPr/>
        <p:txBody>
          <a:bodyPr/>
          <a:lstStyle/>
          <a:p>
            <a:r>
              <a:rPr lang="en-GB" dirty="0"/>
              <a:t>The impact of missionary experience</a:t>
            </a:r>
          </a:p>
        </p:txBody>
      </p:sp>
      <p:sp>
        <p:nvSpPr>
          <p:cNvPr id="3" name="Content Placeholder 2">
            <a:extLst>
              <a:ext uri="{FF2B5EF4-FFF2-40B4-BE49-F238E27FC236}">
                <a16:creationId xmlns:a16="http://schemas.microsoft.com/office/drawing/2014/main" id="{3BCD7C2C-EA67-407A-B961-0117CDDE32BD}"/>
              </a:ext>
            </a:extLst>
          </p:cNvPr>
          <p:cNvSpPr>
            <a:spLocks noGrp="1"/>
          </p:cNvSpPr>
          <p:nvPr>
            <p:ph idx="1"/>
          </p:nvPr>
        </p:nvSpPr>
        <p:spPr>
          <a:xfrm>
            <a:off x="838200" y="1825625"/>
            <a:ext cx="10515600" cy="4667250"/>
          </a:xfrm>
        </p:spPr>
        <p:txBody>
          <a:bodyPr>
            <a:normAutofit fontScale="70000" lnSpcReduction="20000"/>
          </a:bodyPr>
          <a:lstStyle/>
          <a:p>
            <a:pPr marL="0" indent="0">
              <a:buNone/>
            </a:pPr>
            <a:r>
              <a:rPr lang="en-GB" dirty="0"/>
              <a:t>The reality of meeting new cultures, however, did lead to more complex approaches.</a:t>
            </a:r>
          </a:p>
          <a:p>
            <a:pPr marL="0" indent="0">
              <a:buNone/>
            </a:pPr>
            <a:r>
              <a:rPr lang="en-GB" dirty="0"/>
              <a:t>Some, under the influence of Observant thought – even secular bishops like </a:t>
            </a:r>
            <a:r>
              <a:rPr lang="en-GB" b="1" dirty="0"/>
              <a:t>Vasco de Quiroga (</a:t>
            </a:r>
            <a:r>
              <a:rPr lang="en-GB" dirty="0"/>
              <a:t>1470/78 - 1565)</a:t>
            </a:r>
            <a:r>
              <a:rPr lang="en-GB" b="1" dirty="0"/>
              <a:t> </a:t>
            </a:r>
            <a:r>
              <a:rPr lang="en-GB" dirty="0"/>
              <a:t>– continued to seek to impose idealistic, and very monastic images of monastic order on Native Americans: </a:t>
            </a:r>
          </a:p>
          <a:p>
            <a:pPr lvl="1"/>
            <a:r>
              <a:rPr lang="en-GB" dirty="0"/>
              <a:t>Vasco, having read Thomas More’s </a:t>
            </a:r>
            <a:r>
              <a:rPr lang="en-GB" i="1" dirty="0"/>
              <a:t>Utopia </a:t>
            </a:r>
            <a:r>
              <a:rPr lang="en-GB" dirty="0"/>
              <a:t>– a text highly influenced by monastic thought – argued for organising the natives in “congregations” with clear lines of obedience</a:t>
            </a:r>
          </a:p>
          <a:p>
            <a:pPr marL="0" indent="0">
              <a:buNone/>
            </a:pPr>
            <a:r>
              <a:rPr lang="en-GB" dirty="0"/>
              <a:t>Others – even those from committed Observant backgrounds – began to see their subjects as unconvertable to this sort of discipline</a:t>
            </a:r>
          </a:p>
          <a:p>
            <a:r>
              <a:rPr lang="en-GB" dirty="0"/>
              <a:t>Pessimistically, some come to see them as “children” or “savages” who could never come close to their own standards. While this represented a very negative outlook on the natives, this could also lead to a greater flexibility in approach, more focussed on simple Christian teaching.</a:t>
            </a:r>
          </a:p>
          <a:p>
            <a:r>
              <a:rPr lang="en-GB" dirty="0"/>
              <a:t>This experience also influenced the approach of Mendicants and Regular Clerics in Europe too. Seeing Europe torn apart by Protestants, they begin to believe that the faith was very weak in the common people.</a:t>
            </a:r>
          </a:p>
          <a:p>
            <a:r>
              <a:rPr lang="en-GB" dirty="0"/>
              <a:t>Rather than primarily preaching moral rigour – as the Observant Franciscans such as </a:t>
            </a:r>
            <a:r>
              <a:rPr lang="en-GB" b="1" dirty="0"/>
              <a:t>Bernardino of Siena</a:t>
            </a:r>
            <a:r>
              <a:rPr lang="en-GB" dirty="0"/>
              <a:t> (1380-1444) and </a:t>
            </a:r>
            <a:r>
              <a:rPr lang="en-GB" b="1" dirty="0"/>
              <a:t>Giovanni da Capistrano </a:t>
            </a:r>
            <a:r>
              <a:rPr lang="en-GB" dirty="0"/>
              <a:t>(1386-1456) had previously done – they begin to focus more on gaining assent and adherence to principal matters of faith. [See </a:t>
            </a:r>
            <a:r>
              <a:rPr lang="en-GB" dirty="0" err="1"/>
              <a:t>Roest</a:t>
            </a:r>
            <a:r>
              <a:rPr lang="en-GB" dirty="0"/>
              <a:t>, “From Reconquista to Mission in the Early Modern World” in bibliography]</a:t>
            </a:r>
          </a:p>
          <a:p>
            <a:endParaRPr lang="en-GB" dirty="0"/>
          </a:p>
        </p:txBody>
      </p:sp>
    </p:spTree>
    <p:extLst>
      <p:ext uri="{BB962C8B-B14F-4D97-AF65-F5344CB8AC3E}">
        <p14:creationId xmlns:p14="http://schemas.microsoft.com/office/powerpoint/2010/main" val="3573860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2119-96E2-438D-B8BA-BE94A75CCFFD}"/>
              </a:ext>
            </a:extLst>
          </p:cNvPr>
          <p:cNvSpPr>
            <a:spLocks noGrp="1"/>
          </p:cNvSpPr>
          <p:nvPr>
            <p:ph type="title"/>
          </p:nvPr>
        </p:nvSpPr>
        <p:spPr/>
        <p:txBody>
          <a:bodyPr/>
          <a:lstStyle/>
          <a:p>
            <a:r>
              <a:rPr lang="en-GB" dirty="0"/>
              <a:t>Summary: an end without an end</a:t>
            </a:r>
          </a:p>
        </p:txBody>
      </p:sp>
      <p:sp>
        <p:nvSpPr>
          <p:cNvPr id="3" name="Content Placeholder 2">
            <a:extLst>
              <a:ext uri="{FF2B5EF4-FFF2-40B4-BE49-F238E27FC236}">
                <a16:creationId xmlns:a16="http://schemas.microsoft.com/office/drawing/2014/main" id="{57A597EA-1411-46DF-8A1F-F334100D7811}"/>
              </a:ext>
            </a:extLst>
          </p:cNvPr>
          <p:cNvSpPr>
            <a:spLocks noGrp="1"/>
          </p:cNvSpPr>
          <p:nvPr>
            <p:ph idx="1"/>
          </p:nvPr>
        </p:nvSpPr>
        <p:spPr>
          <a:xfrm>
            <a:off x="838200" y="1554480"/>
            <a:ext cx="10515600" cy="4938395"/>
          </a:xfrm>
        </p:spPr>
        <p:txBody>
          <a:bodyPr>
            <a:normAutofit fontScale="77500" lnSpcReduction="20000"/>
          </a:bodyPr>
          <a:lstStyle/>
          <a:p>
            <a:r>
              <a:rPr lang="en-GB" dirty="0"/>
              <a:t>In this lecture we have seen powerful and lasting societal rejections of monasticism</a:t>
            </a:r>
          </a:p>
          <a:p>
            <a:pPr lvl="1"/>
            <a:r>
              <a:rPr lang="en-GB" dirty="0"/>
              <a:t>In some parts of Europe, like England, it is essentially wiped out.</a:t>
            </a:r>
          </a:p>
          <a:p>
            <a:r>
              <a:rPr lang="en-GB" dirty="0"/>
              <a:t>But we have also seen it in health and growth</a:t>
            </a:r>
          </a:p>
          <a:p>
            <a:pPr lvl="1"/>
            <a:r>
              <a:rPr lang="en-GB" dirty="0"/>
              <a:t>As some came to reject ascetic separation from the world as unnecessary and hypocritical, many others reaffirmed their support, especially for rigorous examples that were in close proximity and/or close interaction with them.</a:t>
            </a:r>
          </a:p>
          <a:p>
            <a:r>
              <a:rPr lang="en-GB" dirty="0"/>
              <a:t>Religious orders and ascetic life lived under vow were thus far from irrelevant – even its attackers found it important enough to attack! – but, rather, divisive.</a:t>
            </a:r>
          </a:p>
          <a:p>
            <a:pPr lvl="1"/>
            <a:r>
              <a:rPr lang="en-GB" dirty="0"/>
              <a:t>While they were either offensive or irrelevant to the increasingly lay-centred religious ambitions of Protestants, to others – including a no less religiously engaged Catholic laity – they were reaffirmed as an essential support to religious aspirations.</a:t>
            </a:r>
          </a:p>
          <a:p>
            <a:r>
              <a:rPr lang="en-GB" dirty="0"/>
              <a:t>Both exploration and the circumstances of the Reformation, moreover, also breathed new </a:t>
            </a:r>
            <a:r>
              <a:rPr lang="en-GB"/>
              <a:t>life into the </a:t>
            </a:r>
            <a:r>
              <a:rPr lang="en-GB" dirty="0"/>
              <a:t>monastic missionary and educative roles</a:t>
            </a:r>
          </a:p>
          <a:p>
            <a:pPr lvl="1"/>
            <a:r>
              <a:rPr lang="en-GB" dirty="0"/>
              <a:t>The Mendicants and the Regular Clerics in particular would be on the frontline in attempting to convert the New World, and “reconvert” the Old. A monasticism lived beyond the monastery again comes to the fore to meet these new needs.</a:t>
            </a:r>
          </a:p>
          <a:p>
            <a:pPr lvl="1"/>
            <a:r>
              <a:rPr lang="en-GB" dirty="0"/>
              <a:t>Elements of flexibility that had not been fashionable in the initial Observant expansion returned in the name of pastoral leadership and care.</a:t>
            </a:r>
          </a:p>
        </p:txBody>
      </p:sp>
    </p:spTree>
    <p:extLst>
      <p:ext uri="{BB962C8B-B14F-4D97-AF65-F5344CB8AC3E}">
        <p14:creationId xmlns:p14="http://schemas.microsoft.com/office/powerpoint/2010/main" val="246658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F92B-D5E4-4C30-86B2-627F37241C40}"/>
              </a:ext>
            </a:extLst>
          </p:cNvPr>
          <p:cNvSpPr>
            <a:spLocks noGrp="1"/>
          </p:cNvSpPr>
          <p:nvPr>
            <p:ph type="title"/>
          </p:nvPr>
        </p:nvSpPr>
        <p:spPr/>
        <p:txBody>
          <a:bodyPr/>
          <a:lstStyle/>
          <a:p>
            <a:r>
              <a:rPr lang="en-GB" dirty="0"/>
              <a:t>Sources – Manifesto of the Taborite Captains (1430)</a:t>
            </a:r>
          </a:p>
        </p:txBody>
      </p:sp>
      <p:sp>
        <p:nvSpPr>
          <p:cNvPr id="3" name="Content Placeholder 2">
            <a:extLst>
              <a:ext uri="{FF2B5EF4-FFF2-40B4-BE49-F238E27FC236}">
                <a16:creationId xmlns:a16="http://schemas.microsoft.com/office/drawing/2014/main" id="{D894665C-244A-4D45-AEA2-5CA5E233C23E}"/>
              </a:ext>
            </a:extLst>
          </p:cNvPr>
          <p:cNvSpPr>
            <a:spLocks noGrp="1"/>
          </p:cNvSpPr>
          <p:nvPr>
            <p:ph idx="1"/>
          </p:nvPr>
        </p:nvSpPr>
        <p:spPr/>
        <p:txBody>
          <a:bodyPr>
            <a:normAutofit lnSpcReduction="10000"/>
          </a:bodyPr>
          <a:lstStyle/>
          <a:p>
            <a:pPr marL="0" indent="0">
              <a:buNone/>
            </a:pPr>
            <a:r>
              <a:rPr lang="en-GB" i="1" dirty="0"/>
              <a:t>Manifesto of the Taborite Captains </a:t>
            </a:r>
            <a:r>
              <a:rPr lang="en-GB" dirty="0"/>
              <a:t>(1430)</a:t>
            </a:r>
          </a:p>
          <a:p>
            <a:r>
              <a:rPr lang="en-GB" dirty="0"/>
              <a:t>The leaders of the Taborite Hussite sect – famed for their particularly hard-line and violent attitude towards monasteries and iconoclasm in comparison to milder Hussites – wrote and distributed this document in order to gather support and ward off potential attackers</a:t>
            </a:r>
          </a:p>
          <a:p>
            <a:r>
              <a:rPr lang="en-GB" dirty="0"/>
              <a:t>The text enjoyed a surprisingly wide distribution not only in Bohemia and Moravia, but in Germany as well.</a:t>
            </a:r>
          </a:p>
          <a:p>
            <a:r>
              <a:rPr lang="en-GB" dirty="0"/>
              <a:t>The following section defends their attacks – often violent – on monasteries: their virulent stance prefigured the kind of determined opposition that monasticism would later face from Protestants in the 16</a:t>
            </a:r>
            <a:r>
              <a:rPr lang="en-GB" baseline="30000" dirty="0"/>
              <a:t>th</a:t>
            </a:r>
            <a:r>
              <a:rPr lang="en-GB" dirty="0"/>
              <a:t> century.</a:t>
            </a:r>
          </a:p>
          <a:p>
            <a:pPr marL="0" indent="0">
              <a:buNone/>
            </a:pPr>
            <a:endParaRPr lang="en-GB" i="1" dirty="0"/>
          </a:p>
        </p:txBody>
      </p:sp>
    </p:spTree>
    <p:extLst>
      <p:ext uri="{BB962C8B-B14F-4D97-AF65-F5344CB8AC3E}">
        <p14:creationId xmlns:p14="http://schemas.microsoft.com/office/powerpoint/2010/main" val="1205032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F92B-D5E4-4C30-86B2-627F37241C40}"/>
              </a:ext>
            </a:extLst>
          </p:cNvPr>
          <p:cNvSpPr>
            <a:spLocks noGrp="1"/>
          </p:cNvSpPr>
          <p:nvPr>
            <p:ph type="title"/>
          </p:nvPr>
        </p:nvSpPr>
        <p:spPr/>
        <p:txBody>
          <a:bodyPr/>
          <a:lstStyle/>
          <a:p>
            <a:r>
              <a:rPr lang="en-GB" dirty="0"/>
              <a:t>Sources – Manifesto of the Taborite Captains (1430)</a:t>
            </a:r>
          </a:p>
        </p:txBody>
      </p:sp>
      <p:sp>
        <p:nvSpPr>
          <p:cNvPr id="3" name="Content Placeholder 2">
            <a:extLst>
              <a:ext uri="{FF2B5EF4-FFF2-40B4-BE49-F238E27FC236}">
                <a16:creationId xmlns:a16="http://schemas.microsoft.com/office/drawing/2014/main" id="{D894665C-244A-4D45-AEA2-5CA5E233C23E}"/>
              </a:ext>
            </a:extLst>
          </p:cNvPr>
          <p:cNvSpPr>
            <a:spLocks noGrp="1"/>
          </p:cNvSpPr>
          <p:nvPr>
            <p:ph idx="1"/>
          </p:nvPr>
        </p:nvSpPr>
        <p:spPr/>
        <p:txBody>
          <a:bodyPr>
            <a:normAutofit fontScale="92500" lnSpcReduction="10000"/>
          </a:bodyPr>
          <a:lstStyle/>
          <a:p>
            <a:pPr marL="0" indent="0">
              <a:buNone/>
            </a:pPr>
            <a:r>
              <a:rPr lang="en-GB" dirty="0"/>
              <a:t>And also they say that we destroy divine service, that we destroy monasteries, by expelling monks and nuns. We used to believe them to be saints, and that they fulfilled a great service to God. But afterwards we rightly thought and considered their lives and works: then we knew them to be saintly hypocrites and false in their humility, teaching on high, and selling indulgences and masses for the dead […] And their prayers and masses for the dead on account of their gifts are nothing other than hypocrisy and heresy. Thus, when we contradict them and destroy their monasteries, we do not destroy divine service but rather the service of the devil and the schools of heretics. And when you come to know them, just as we now know them, thus you will set about destroying them too, just as we have. Since Christ, our Lord, did not institute any order: thus it is right that they are destroyed sooner or later.</a:t>
            </a:r>
          </a:p>
        </p:txBody>
      </p:sp>
    </p:spTree>
    <p:extLst>
      <p:ext uri="{BB962C8B-B14F-4D97-AF65-F5344CB8AC3E}">
        <p14:creationId xmlns:p14="http://schemas.microsoft.com/office/powerpoint/2010/main" val="4261638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2731-E9D1-4751-97B4-F046A1600C65}"/>
              </a:ext>
            </a:extLst>
          </p:cNvPr>
          <p:cNvSpPr>
            <a:spLocks noGrp="1"/>
          </p:cNvSpPr>
          <p:nvPr>
            <p:ph type="title"/>
          </p:nvPr>
        </p:nvSpPr>
        <p:spPr/>
        <p:txBody>
          <a:bodyPr/>
          <a:lstStyle/>
          <a:p>
            <a:r>
              <a:rPr lang="en-GB" dirty="0"/>
              <a:t>Sources – Act for the dissolution of the lesser monasteries (1536).</a:t>
            </a:r>
          </a:p>
        </p:txBody>
      </p:sp>
      <p:sp>
        <p:nvSpPr>
          <p:cNvPr id="3" name="Content Placeholder 2">
            <a:extLst>
              <a:ext uri="{FF2B5EF4-FFF2-40B4-BE49-F238E27FC236}">
                <a16:creationId xmlns:a16="http://schemas.microsoft.com/office/drawing/2014/main" id="{1634E1D1-3FB1-4966-8C0C-275944AD59C4}"/>
              </a:ext>
            </a:extLst>
          </p:cNvPr>
          <p:cNvSpPr>
            <a:spLocks noGrp="1"/>
          </p:cNvSpPr>
          <p:nvPr>
            <p:ph idx="1"/>
          </p:nvPr>
        </p:nvSpPr>
        <p:spPr/>
        <p:txBody>
          <a:bodyPr>
            <a:normAutofit lnSpcReduction="10000"/>
          </a:bodyPr>
          <a:lstStyle/>
          <a:p>
            <a:pPr marL="0" indent="0">
              <a:buNone/>
            </a:pPr>
            <a:r>
              <a:rPr lang="en-GB" i="1" dirty="0"/>
              <a:t>Act for the dissolution of the lesser monasteries</a:t>
            </a:r>
            <a:r>
              <a:rPr lang="en-GB" dirty="0"/>
              <a:t> (1536)</a:t>
            </a:r>
          </a:p>
          <a:p>
            <a:r>
              <a:rPr lang="en-GB" dirty="0"/>
              <a:t>A royal act that dissolved smaller English monasteries (those with less than 12 members) and gave their property to the King.</a:t>
            </a:r>
          </a:p>
          <a:p>
            <a:r>
              <a:rPr lang="en-GB" dirty="0"/>
              <a:t>It followed in the wake of Henry VIII’s divorce, and the Act of Supremacy (1534) – where he declared himself ultimate head of the English Church (rather than the pope), and to which all monastic abbots, abbesses, priors, prioresses etc. were pressured to accept</a:t>
            </a:r>
          </a:p>
          <a:p>
            <a:r>
              <a:rPr lang="en-GB" dirty="0"/>
              <a:t>It preceded the dissolution of all other monasteries in 1539: a simple act that merely stated that the abbots of all the remaining monasteries consented to the  transfer of monastic property and estates to the crown.</a:t>
            </a:r>
          </a:p>
        </p:txBody>
      </p:sp>
    </p:spTree>
    <p:extLst>
      <p:ext uri="{BB962C8B-B14F-4D97-AF65-F5344CB8AC3E}">
        <p14:creationId xmlns:p14="http://schemas.microsoft.com/office/powerpoint/2010/main" val="3416609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2731-E9D1-4751-97B4-F046A1600C65}"/>
              </a:ext>
            </a:extLst>
          </p:cNvPr>
          <p:cNvSpPr>
            <a:spLocks noGrp="1"/>
          </p:cNvSpPr>
          <p:nvPr>
            <p:ph type="title"/>
          </p:nvPr>
        </p:nvSpPr>
        <p:spPr/>
        <p:txBody>
          <a:bodyPr/>
          <a:lstStyle/>
          <a:p>
            <a:r>
              <a:rPr lang="en-GB" dirty="0"/>
              <a:t>Sources – Act for the dissolution of the lesser monasteries (1536).</a:t>
            </a:r>
          </a:p>
        </p:txBody>
      </p:sp>
      <p:sp>
        <p:nvSpPr>
          <p:cNvPr id="3" name="Content Placeholder 2">
            <a:extLst>
              <a:ext uri="{FF2B5EF4-FFF2-40B4-BE49-F238E27FC236}">
                <a16:creationId xmlns:a16="http://schemas.microsoft.com/office/drawing/2014/main" id="{1634E1D1-3FB1-4966-8C0C-275944AD59C4}"/>
              </a:ext>
            </a:extLst>
          </p:cNvPr>
          <p:cNvSpPr>
            <a:spLocks noGrp="1"/>
          </p:cNvSpPr>
          <p:nvPr>
            <p:ph idx="1"/>
          </p:nvPr>
        </p:nvSpPr>
        <p:spPr/>
        <p:txBody>
          <a:bodyPr>
            <a:normAutofit fontScale="77500" lnSpcReduction="20000"/>
          </a:bodyPr>
          <a:lstStyle/>
          <a:p>
            <a:pPr marL="0" indent="0">
              <a:buNone/>
            </a:pPr>
            <a:r>
              <a:rPr lang="en-GB" dirty="0"/>
              <a:t>Manifest sin, vicious, carnal and abominable living is daily used and committed among the little and small abbeys, priories, and other religious houses of monks, canons, and nuns, where the congregation of such religious persons is under the number of twelve persons. </a:t>
            </a:r>
            <a:r>
              <a:rPr lang="en-GB"/>
              <a:t>The </a:t>
            </a:r>
            <a:r>
              <a:rPr lang="en-GB" dirty="0"/>
              <a:t>governors of such religious houses and </a:t>
            </a:r>
            <a:r>
              <a:rPr lang="en-GB"/>
              <a:t>their convents </a:t>
            </a:r>
            <a:r>
              <a:rPr lang="en-GB" dirty="0"/>
              <a:t>spoil, destroy, consume, and utterly waste as much their churches, monasteries, priories, principal houses, farms, granges, lands, tenements, and hereditary tenements as the ornaments of their churches and their goods and possessions, to the high displeasure of Almighty God, slander of good religion, and to the great infamy of the King's Highness and the realm. And although many continual visitations [of the monasteries] have occurred within the last 200 years or more to honestly and charitably reform such wasteful, carnal, and abominable living, nevertheless little or no amendment has been made. Rather, their vicious style shamelessly expands and grows, by a cursed way of life that is deeply rooted and infested, so that a great multitude of the religious persons in such small houses would prefer to roam around in apostasy rather than conform themselves to the observance of good religion. Thus, such small houses should be utterly suppressed, and the religious persons within them committed to great and honourable monasteries of religion in this realm, where they can be compelled to live religiously for the reformation of their lives, since there is no other way to reform them.</a:t>
            </a:r>
          </a:p>
        </p:txBody>
      </p:sp>
    </p:spTree>
    <p:extLst>
      <p:ext uri="{BB962C8B-B14F-4D97-AF65-F5344CB8AC3E}">
        <p14:creationId xmlns:p14="http://schemas.microsoft.com/office/powerpoint/2010/main" val="58776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1E0F-11C8-4F2D-AEA2-BED39269277F}"/>
              </a:ext>
            </a:extLst>
          </p:cNvPr>
          <p:cNvSpPr>
            <a:spLocks noGrp="1"/>
          </p:cNvSpPr>
          <p:nvPr>
            <p:ph type="title"/>
          </p:nvPr>
        </p:nvSpPr>
        <p:spPr/>
        <p:txBody>
          <a:bodyPr/>
          <a:lstStyle/>
          <a:p>
            <a:r>
              <a:rPr lang="en-GB" dirty="0"/>
              <a:t>Catholic and Protestant Europe</a:t>
            </a:r>
          </a:p>
        </p:txBody>
      </p:sp>
      <p:sp>
        <p:nvSpPr>
          <p:cNvPr id="3" name="Content Placeholder 2">
            <a:extLst>
              <a:ext uri="{FF2B5EF4-FFF2-40B4-BE49-F238E27FC236}">
                <a16:creationId xmlns:a16="http://schemas.microsoft.com/office/drawing/2014/main" id="{14A0B9EE-C520-4CFE-BFBC-A51268585949}"/>
              </a:ext>
            </a:extLst>
          </p:cNvPr>
          <p:cNvSpPr>
            <a:spLocks noGrp="1"/>
          </p:cNvSpPr>
          <p:nvPr>
            <p:ph idx="1"/>
          </p:nvPr>
        </p:nvSpPr>
        <p:spPr>
          <a:xfrm>
            <a:off x="838200" y="1825625"/>
            <a:ext cx="5668617" cy="4351338"/>
          </a:xfrm>
        </p:spPr>
        <p:txBody>
          <a:bodyPr>
            <a:normAutofit fontScale="85000" lnSpcReduction="10000"/>
          </a:bodyPr>
          <a:lstStyle/>
          <a:p>
            <a:pPr marL="0" indent="0">
              <a:buNone/>
            </a:pPr>
            <a:r>
              <a:rPr lang="en-GB" dirty="0"/>
              <a:t>By the mid-16</a:t>
            </a:r>
            <a:r>
              <a:rPr lang="en-GB" baseline="30000" dirty="0"/>
              <a:t>th</a:t>
            </a:r>
            <a:r>
              <a:rPr lang="en-GB" dirty="0"/>
              <a:t> century, the Latin West had been hit by a wave after wave of religious division sparked by what is known, in totality, as the </a:t>
            </a:r>
            <a:r>
              <a:rPr lang="en-GB" b="1" dirty="0"/>
              <a:t>Protestant Reformation</a:t>
            </a:r>
            <a:endParaRPr lang="en-GB" dirty="0"/>
          </a:p>
          <a:p>
            <a:r>
              <a:rPr lang="en-GB" dirty="0"/>
              <a:t>If the late fourteenth and early fifteenth centuries had seen disunity in obedience to rival popes, the obedience to any pope at all was now questioned or disavowed across much of Europe.</a:t>
            </a:r>
          </a:p>
          <a:p>
            <a:r>
              <a:rPr lang="en-GB" dirty="0"/>
              <a:t>In addition, doctrines that the Catholic Church dismissed as heretical not only survived but flourished under the protection of lay rulers in many regions.</a:t>
            </a:r>
          </a:p>
        </p:txBody>
      </p:sp>
      <p:pic>
        <p:nvPicPr>
          <p:cNvPr id="5" name="Picture 4" descr="A picture containing text, map&#10;&#10;Description automatically generated">
            <a:extLst>
              <a:ext uri="{FF2B5EF4-FFF2-40B4-BE49-F238E27FC236}">
                <a16:creationId xmlns:a16="http://schemas.microsoft.com/office/drawing/2014/main" id="{7A935A35-6BF1-4A47-A0E9-80F153C3C884}"/>
              </a:ext>
            </a:extLst>
          </p:cNvPr>
          <p:cNvPicPr>
            <a:picLocks noChangeAspect="1"/>
          </p:cNvPicPr>
          <p:nvPr/>
        </p:nvPicPr>
        <p:blipFill rotWithShape="1">
          <a:blip r:embed="rId2">
            <a:extLst>
              <a:ext uri="{28A0092B-C50C-407E-A947-70E740481C1C}">
                <a14:useLocalDpi xmlns:a14="http://schemas.microsoft.com/office/drawing/2010/main" val="0"/>
              </a:ext>
            </a:extLst>
          </a:blip>
          <a:srcRect l="349" t="-197" r="30695" b="197"/>
          <a:stretch/>
        </p:blipFill>
        <p:spPr>
          <a:xfrm>
            <a:off x="6818242" y="1690688"/>
            <a:ext cx="5254488" cy="4368800"/>
          </a:xfrm>
          <a:prstGeom prst="rect">
            <a:avLst/>
          </a:prstGeom>
        </p:spPr>
      </p:pic>
    </p:spTree>
    <p:extLst>
      <p:ext uri="{BB962C8B-B14F-4D97-AF65-F5344CB8AC3E}">
        <p14:creationId xmlns:p14="http://schemas.microsoft.com/office/powerpoint/2010/main" val="3546544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51DA4-813B-4C2E-91D2-24A07E0087EF}"/>
              </a:ext>
            </a:extLst>
          </p:cNvPr>
          <p:cNvSpPr>
            <a:spLocks noGrp="1"/>
          </p:cNvSpPr>
          <p:nvPr>
            <p:ph type="title"/>
          </p:nvPr>
        </p:nvSpPr>
        <p:spPr/>
        <p:txBody>
          <a:bodyPr/>
          <a:lstStyle/>
          <a:p>
            <a:r>
              <a:rPr lang="en-GB" dirty="0"/>
              <a:t>Sources – Letter to Henry VIII of England (1536), by Thomas Starkey</a:t>
            </a:r>
          </a:p>
        </p:txBody>
      </p:sp>
      <p:sp>
        <p:nvSpPr>
          <p:cNvPr id="3" name="Content Placeholder 2">
            <a:extLst>
              <a:ext uri="{FF2B5EF4-FFF2-40B4-BE49-F238E27FC236}">
                <a16:creationId xmlns:a16="http://schemas.microsoft.com/office/drawing/2014/main" id="{D43783BD-02A3-4F69-8D66-E7D84F9001BC}"/>
              </a:ext>
            </a:extLst>
          </p:cNvPr>
          <p:cNvSpPr>
            <a:spLocks noGrp="1"/>
          </p:cNvSpPr>
          <p:nvPr>
            <p:ph idx="1"/>
          </p:nvPr>
        </p:nvSpPr>
        <p:spPr/>
        <p:txBody>
          <a:bodyPr>
            <a:normAutofit fontScale="92500" lnSpcReduction="20000"/>
          </a:bodyPr>
          <a:lstStyle/>
          <a:p>
            <a:pPr marL="0" indent="0">
              <a:buNone/>
            </a:pPr>
            <a:r>
              <a:rPr lang="en-GB" b="1" dirty="0"/>
              <a:t>Thomas Starkey</a:t>
            </a:r>
          </a:p>
          <a:p>
            <a:r>
              <a:rPr lang="en-GB" dirty="0"/>
              <a:t>Thomas was Henry VIII’s chaplain and a firm ally of the king’s actions against the monasteries</a:t>
            </a:r>
          </a:p>
          <a:p>
            <a:r>
              <a:rPr lang="en-GB" dirty="0"/>
              <a:t>An Oxford educated humanist scholar, he was regarded as a moderate reformer: was employed as an intermediary between royal circles and Catholic holdouts</a:t>
            </a:r>
          </a:p>
          <a:p>
            <a:pPr marL="0" indent="0">
              <a:buNone/>
            </a:pPr>
            <a:r>
              <a:rPr lang="en-GB" i="1" dirty="0"/>
              <a:t>Letter to Henry VIII of England </a:t>
            </a:r>
            <a:r>
              <a:rPr lang="en-GB" dirty="0"/>
              <a:t>(1536)</a:t>
            </a:r>
          </a:p>
          <a:p>
            <a:r>
              <a:rPr lang="en-GB" dirty="0"/>
              <a:t>The following letter – written around the time of the dissolution of the lesser monasteries – set out a moderate (but ultimately Protestant) reform position to the King, as well as a defence of his recent policies.</a:t>
            </a:r>
          </a:p>
          <a:p>
            <a:r>
              <a:rPr lang="en-GB" dirty="0"/>
              <a:t>Like many medieval letters, they were not intended to be purely “personal”, but rather to be read by others, who might also be informed by them.</a:t>
            </a:r>
          </a:p>
          <a:p>
            <a:endParaRPr lang="en-GB" i="1" dirty="0"/>
          </a:p>
        </p:txBody>
      </p:sp>
    </p:spTree>
    <p:extLst>
      <p:ext uri="{BB962C8B-B14F-4D97-AF65-F5344CB8AC3E}">
        <p14:creationId xmlns:p14="http://schemas.microsoft.com/office/powerpoint/2010/main" val="174792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51DA4-813B-4C2E-91D2-24A07E0087EF}"/>
              </a:ext>
            </a:extLst>
          </p:cNvPr>
          <p:cNvSpPr>
            <a:spLocks noGrp="1"/>
          </p:cNvSpPr>
          <p:nvPr>
            <p:ph type="title"/>
          </p:nvPr>
        </p:nvSpPr>
        <p:spPr/>
        <p:txBody>
          <a:bodyPr/>
          <a:lstStyle/>
          <a:p>
            <a:r>
              <a:rPr lang="en-GB" dirty="0"/>
              <a:t>Sources – Letter to Henry VIII of England (1536), by Thomas Starkey</a:t>
            </a:r>
          </a:p>
        </p:txBody>
      </p:sp>
      <p:sp>
        <p:nvSpPr>
          <p:cNvPr id="3" name="Content Placeholder 2">
            <a:extLst>
              <a:ext uri="{FF2B5EF4-FFF2-40B4-BE49-F238E27FC236}">
                <a16:creationId xmlns:a16="http://schemas.microsoft.com/office/drawing/2014/main" id="{D43783BD-02A3-4F69-8D66-E7D84F9001BC}"/>
              </a:ext>
            </a:extLst>
          </p:cNvPr>
          <p:cNvSpPr>
            <a:spLocks noGrp="1"/>
          </p:cNvSpPr>
          <p:nvPr>
            <p:ph idx="1"/>
          </p:nvPr>
        </p:nvSpPr>
        <p:spPr/>
        <p:txBody>
          <a:bodyPr>
            <a:normAutofit fontScale="92500" lnSpcReduction="10000"/>
          </a:bodyPr>
          <a:lstStyle/>
          <a:p>
            <a:pPr marL="0" indent="0">
              <a:buNone/>
            </a:pPr>
            <a:r>
              <a:rPr lang="en-GB" dirty="0"/>
              <a:t>There are many who plainly judge this act for the suppression of certain abbeys both to be against charity and unjust to those who are dead, because their founders and other departed souls would seem to be defrauded of the benefit of prayer and [spiritual] almsgiving that are done there for their relief. […] </a:t>
            </a:r>
          </a:p>
          <a:p>
            <a:pPr marL="0" indent="0">
              <a:buNone/>
            </a:pPr>
            <a:r>
              <a:rPr lang="en-GB" dirty="0"/>
              <a:t>But although it is so that prayer and almsgiving is of great comfort for those who have departed, and though God delights much in the direction of our charitable minds [towards this], to convert too many possessions to this end and purpose, and to appoint too many person to this role and duty cannot be done without great detriment and hurt to the Christian commonwealth … and although it is a good and very religious thing to pray for those departed from this [worldly] misery, we cannot give all our possessions so that idle men are nourished with continual prayer.</a:t>
            </a:r>
          </a:p>
        </p:txBody>
      </p:sp>
    </p:spTree>
    <p:extLst>
      <p:ext uri="{BB962C8B-B14F-4D97-AF65-F5344CB8AC3E}">
        <p14:creationId xmlns:p14="http://schemas.microsoft.com/office/powerpoint/2010/main" val="262243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E1F8-0A98-4173-9175-CD0647679CDE}"/>
              </a:ext>
            </a:extLst>
          </p:cNvPr>
          <p:cNvSpPr>
            <a:spLocks noGrp="1"/>
          </p:cNvSpPr>
          <p:nvPr>
            <p:ph type="title"/>
          </p:nvPr>
        </p:nvSpPr>
        <p:spPr/>
        <p:txBody>
          <a:bodyPr>
            <a:normAutofit fontScale="90000"/>
          </a:bodyPr>
          <a:lstStyle/>
          <a:p>
            <a:r>
              <a:rPr lang="en-GB" dirty="0"/>
              <a:t>Sources – Statement concerning the massacre of the Franciscan Observants at Nimes (1675, concerning 1569)</a:t>
            </a:r>
          </a:p>
        </p:txBody>
      </p:sp>
      <p:sp>
        <p:nvSpPr>
          <p:cNvPr id="3" name="Content Placeholder 2">
            <a:extLst>
              <a:ext uri="{FF2B5EF4-FFF2-40B4-BE49-F238E27FC236}">
                <a16:creationId xmlns:a16="http://schemas.microsoft.com/office/drawing/2014/main" id="{60DC80FD-7E1F-4D95-9092-25515A4EF6A1}"/>
              </a:ext>
            </a:extLst>
          </p:cNvPr>
          <p:cNvSpPr>
            <a:spLocks noGrp="1"/>
          </p:cNvSpPr>
          <p:nvPr>
            <p:ph idx="1"/>
          </p:nvPr>
        </p:nvSpPr>
        <p:spPr/>
        <p:txBody>
          <a:bodyPr>
            <a:normAutofit fontScale="92500" lnSpcReduction="10000"/>
          </a:bodyPr>
          <a:lstStyle/>
          <a:p>
            <a:pPr marL="0" indent="0">
              <a:buNone/>
            </a:pPr>
            <a:r>
              <a:rPr lang="en-GB" i="1" dirty="0"/>
              <a:t>Statement concerning the massacre of the Franciscan Observants at Nimes </a:t>
            </a:r>
            <a:r>
              <a:rPr lang="en-GB" dirty="0"/>
              <a:t>(1675)</a:t>
            </a:r>
          </a:p>
          <a:p>
            <a:r>
              <a:rPr lang="en-GB" dirty="0"/>
              <a:t>An interesting document that was draw up at the house of Franciscan Recollects in Nimes in 1675, but referring to events over 100 years earlier, drawing on second hand accounts of eye-witness testimony</a:t>
            </a:r>
          </a:p>
          <a:p>
            <a:r>
              <a:rPr lang="en-GB" dirty="0"/>
              <a:t>The background of the text is not entirely clear: but it appears that the Recollects are keen to record proofs of sanctity for a group of Franciscan Observants who had previously occupied their monastery prior to being brutally massacred by Protestants in 1569.</a:t>
            </a:r>
          </a:p>
          <a:p>
            <a:r>
              <a:rPr lang="en-GB" dirty="0"/>
              <a:t>They may have been hoping to canonise the men (i.e. have them declared saints by the papacy) in order to gain devoted support for their house and church.</a:t>
            </a:r>
          </a:p>
          <a:p>
            <a:endParaRPr lang="en-GB" dirty="0"/>
          </a:p>
          <a:p>
            <a:endParaRPr lang="en-GB" dirty="0"/>
          </a:p>
        </p:txBody>
      </p:sp>
    </p:spTree>
    <p:extLst>
      <p:ext uri="{BB962C8B-B14F-4D97-AF65-F5344CB8AC3E}">
        <p14:creationId xmlns:p14="http://schemas.microsoft.com/office/powerpoint/2010/main" val="3567966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E1F8-0A98-4173-9175-CD0647679CDE}"/>
              </a:ext>
            </a:extLst>
          </p:cNvPr>
          <p:cNvSpPr>
            <a:spLocks noGrp="1"/>
          </p:cNvSpPr>
          <p:nvPr>
            <p:ph type="title"/>
          </p:nvPr>
        </p:nvSpPr>
        <p:spPr/>
        <p:txBody>
          <a:bodyPr>
            <a:normAutofit fontScale="90000"/>
          </a:bodyPr>
          <a:lstStyle/>
          <a:p>
            <a:r>
              <a:rPr lang="en-GB" dirty="0"/>
              <a:t>Sources – Statement concerning the massacre of the Franciscan Observants at Nimes (1675, concerning 1569)</a:t>
            </a:r>
          </a:p>
        </p:txBody>
      </p:sp>
      <p:sp>
        <p:nvSpPr>
          <p:cNvPr id="3" name="Content Placeholder 2">
            <a:extLst>
              <a:ext uri="{FF2B5EF4-FFF2-40B4-BE49-F238E27FC236}">
                <a16:creationId xmlns:a16="http://schemas.microsoft.com/office/drawing/2014/main" id="{60DC80FD-7E1F-4D95-9092-25515A4EF6A1}"/>
              </a:ext>
            </a:extLst>
          </p:cNvPr>
          <p:cNvSpPr>
            <a:spLocks noGrp="1"/>
          </p:cNvSpPr>
          <p:nvPr>
            <p:ph idx="1"/>
          </p:nvPr>
        </p:nvSpPr>
        <p:spPr/>
        <p:txBody>
          <a:bodyPr>
            <a:normAutofit fontScale="77500" lnSpcReduction="20000"/>
          </a:bodyPr>
          <a:lstStyle/>
          <a:p>
            <a:pPr marL="0" indent="0">
              <a:buNone/>
            </a:pPr>
            <a:r>
              <a:rPr lang="en-GB" dirty="0"/>
              <a:t>“We Louise de </a:t>
            </a:r>
            <a:r>
              <a:rPr lang="en-GB" dirty="0" err="1"/>
              <a:t>Fons</a:t>
            </a:r>
            <a:r>
              <a:rPr lang="en-GB" dirty="0"/>
              <a:t> […] and Gabrielle de </a:t>
            </a:r>
            <a:r>
              <a:rPr lang="en-GB" dirty="0" err="1"/>
              <a:t>Fons</a:t>
            </a:r>
            <a:r>
              <a:rPr lang="en-GB" dirty="0"/>
              <a:t> […], sisters, testify before God and in all truth […] that we clearly recall having heard from our father […] Jacques de </a:t>
            </a:r>
            <a:r>
              <a:rPr lang="en-GB" dirty="0" err="1"/>
              <a:t>Fons</a:t>
            </a:r>
            <a:r>
              <a:rPr lang="en-GB" dirty="0"/>
              <a:t> […] son of Jean de </a:t>
            </a:r>
            <a:r>
              <a:rPr lang="en-GB" dirty="0" err="1"/>
              <a:t>Fons</a:t>
            </a:r>
            <a:r>
              <a:rPr lang="en-GB" dirty="0"/>
              <a:t>, royal counsellor […] and from Louise </a:t>
            </a:r>
            <a:r>
              <a:rPr lang="en-GB" dirty="0" err="1"/>
              <a:t>d’Andron</a:t>
            </a:r>
            <a:r>
              <a:rPr lang="en-GB" dirty="0"/>
              <a:t> […] his wife and our grandmother, that in the year 1569, in the month of November, during the tumultuous entrance into Nimes of Monsieur </a:t>
            </a:r>
            <a:r>
              <a:rPr lang="en-GB" dirty="0" err="1"/>
              <a:t>Calvierre</a:t>
            </a:r>
            <a:r>
              <a:rPr lang="en-GB" dirty="0"/>
              <a:t>, lord of Saint-</a:t>
            </a:r>
            <a:r>
              <a:rPr lang="en-GB" dirty="0" err="1"/>
              <a:t>Cosme</a:t>
            </a:r>
            <a:r>
              <a:rPr lang="en-GB" dirty="0"/>
              <a:t>, and the rest of the heretic army, and the horrible massacre of the Catholics, of those of religious orders, and of priests that followed, eight religious men of the strict observance of Saint Francis in Nimes took refuge in the house of Monsieur [Jean] de </a:t>
            </a:r>
            <a:r>
              <a:rPr lang="en-GB" dirty="0" err="1"/>
              <a:t>Fons</a:t>
            </a:r>
            <a:r>
              <a:rPr lang="en-GB" dirty="0"/>
              <a:t>. […] Monsieur [Jean] de </a:t>
            </a:r>
            <a:r>
              <a:rPr lang="en-GB" dirty="0" err="1"/>
              <a:t>Fons</a:t>
            </a:r>
            <a:r>
              <a:rPr lang="en-GB" dirty="0"/>
              <a:t> and his wife, from a sentiment of tenderness and of Christian piety, and also in view of the friendship that their family had always had with the [Observant] convent – now occupied by the Recollect fathers –, hid the 8 religious in a remote part of their house so that they would not be massacred by the heretics […] These religious men […] despite considering the irreparable loss they would face – the palm of martyrdom would be unavoidable – if they showed themselves in public in order to support their Catholic faith, generously resolved  to leave this house of Monsieur de </a:t>
            </a:r>
            <a:r>
              <a:rPr lang="en-GB" dirty="0" err="1"/>
              <a:t>Fons</a:t>
            </a:r>
            <a:r>
              <a:rPr lang="en-GB" dirty="0"/>
              <a:t> to go, as they did, to encourage by their words and examples the rest of the poor Catholics in support of their faith. Thus, it followed that the said religious men […] having been found and taken by the seditious heretics […] were put to death, receiving the palm of martyrdom.”</a:t>
            </a:r>
          </a:p>
        </p:txBody>
      </p:sp>
    </p:spTree>
    <p:extLst>
      <p:ext uri="{BB962C8B-B14F-4D97-AF65-F5344CB8AC3E}">
        <p14:creationId xmlns:p14="http://schemas.microsoft.com/office/powerpoint/2010/main" val="216957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B00D-3595-4751-8030-FD382BD64D0A}"/>
              </a:ext>
            </a:extLst>
          </p:cNvPr>
          <p:cNvSpPr>
            <a:spLocks noGrp="1"/>
          </p:cNvSpPr>
          <p:nvPr>
            <p:ph type="title"/>
          </p:nvPr>
        </p:nvSpPr>
        <p:spPr/>
        <p:txBody>
          <a:bodyPr>
            <a:normAutofit fontScale="90000"/>
          </a:bodyPr>
          <a:lstStyle/>
          <a:p>
            <a:r>
              <a:rPr lang="en-GB" dirty="0"/>
              <a:t>Sources: </a:t>
            </a:r>
            <a:r>
              <a:rPr lang="en-GB" i="1" dirty="0"/>
              <a:t>History of the Indian Church </a:t>
            </a:r>
            <a:r>
              <a:rPr lang="en-GB" dirty="0"/>
              <a:t>(1573-1597), by Geronimo de Mendieta (1525-1604)</a:t>
            </a:r>
          </a:p>
        </p:txBody>
      </p:sp>
      <p:sp>
        <p:nvSpPr>
          <p:cNvPr id="3" name="Content Placeholder 2">
            <a:extLst>
              <a:ext uri="{FF2B5EF4-FFF2-40B4-BE49-F238E27FC236}">
                <a16:creationId xmlns:a16="http://schemas.microsoft.com/office/drawing/2014/main" id="{C02127B6-637E-41EA-B6A0-3E487D2D121D}"/>
              </a:ext>
            </a:extLst>
          </p:cNvPr>
          <p:cNvSpPr>
            <a:spLocks noGrp="1"/>
          </p:cNvSpPr>
          <p:nvPr>
            <p:ph idx="1"/>
          </p:nvPr>
        </p:nvSpPr>
        <p:spPr/>
        <p:txBody>
          <a:bodyPr>
            <a:normAutofit fontScale="92500"/>
          </a:bodyPr>
          <a:lstStyle/>
          <a:p>
            <a:pPr marL="0" indent="0">
              <a:buNone/>
            </a:pPr>
            <a:r>
              <a:rPr lang="en-GB" b="1" dirty="0"/>
              <a:t>Geronimo de Mendieta </a:t>
            </a:r>
            <a:r>
              <a:rPr lang="en-GB" dirty="0"/>
              <a:t>(1525–1604) </a:t>
            </a:r>
          </a:p>
          <a:p>
            <a:r>
              <a:rPr lang="en-GB" dirty="0"/>
              <a:t>Joined the “Observant” arm of the Franciscan order in 1545 in Bilbao, Spain</a:t>
            </a:r>
          </a:p>
          <a:p>
            <a:r>
              <a:rPr lang="en-GB" dirty="0"/>
              <a:t>In 1554, he went to New Spain (modern day Mexico) to pursue missionary work among the Native Americans (the Spanish referred to them as “Indians”). In the process, he learnt the local Nahuatl language.</a:t>
            </a:r>
          </a:p>
          <a:p>
            <a:pPr marL="0" indent="0">
              <a:buNone/>
            </a:pPr>
            <a:r>
              <a:rPr lang="en-GB" i="1" dirty="0"/>
              <a:t>History of the Indian Church </a:t>
            </a:r>
            <a:r>
              <a:rPr lang="en-GB" dirty="0"/>
              <a:t>(1573-1597)</a:t>
            </a:r>
          </a:p>
          <a:p>
            <a:r>
              <a:rPr lang="en-GB" dirty="0"/>
              <a:t>A noted writer, Geronimo was commissioned in 1573 by his order to write a history of the Franciscan missionary work in the region. This Historia </a:t>
            </a:r>
            <a:r>
              <a:rPr lang="en-GB" dirty="0" err="1"/>
              <a:t>eclesiástica</a:t>
            </a:r>
            <a:r>
              <a:rPr lang="en-GB" dirty="0"/>
              <a:t> Indiana, written in Spanish, was completed in 1597.</a:t>
            </a:r>
          </a:p>
        </p:txBody>
      </p:sp>
    </p:spTree>
    <p:extLst>
      <p:ext uri="{BB962C8B-B14F-4D97-AF65-F5344CB8AC3E}">
        <p14:creationId xmlns:p14="http://schemas.microsoft.com/office/powerpoint/2010/main" val="211657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B00D-3595-4751-8030-FD382BD64D0A}"/>
              </a:ext>
            </a:extLst>
          </p:cNvPr>
          <p:cNvSpPr>
            <a:spLocks noGrp="1"/>
          </p:cNvSpPr>
          <p:nvPr>
            <p:ph type="title"/>
          </p:nvPr>
        </p:nvSpPr>
        <p:spPr/>
        <p:txBody>
          <a:bodyPr>
            <a:normAutofit fontScale="90000"/>
          </a:bodyPr>
          <a:lstStyle/>
          <a:p>
            <a:r>
              <a:rPr lang="en-GB" dirty="0"/>
              <a:t>Sources: </a:t>
            </a:r>
            <a:r>
              <a:rPr lang="en-GB" i="1" dirty="0"/>
              <a:t>History of the Indian Church </a:t>
            </a:r>
            <a:r>
              <a:rPr lang="en-GB" dirty="0"/>
              <a:t>(1573-1597), by Geronimo de Mendieta (1525-1604)</a:t>
            </a:r>
          </a:p>
        </p:txBody>
      </p:sp>
      <p:sp>
        <p:nvSpPr>
          <p:cNvPr id="3" name="Content Placeholder 2">
            <a:extLst>
              <a:ext uri="{FF2B5EF4-FFF2-40B4-BE49-F238E27FC236}">
                <a16:creationId xmlns:a16="http://schemas.microsoft.com/office/drawing/2014/main" id="{C02127B6-637E-41EA-B6A0-3E487D2D121D}"/>
              </a:ext>
            </a:extLst>
          </p:cNvPr>
          <p:cNvSpPr>
            <a:spLocks noGrp="1"/>
          </p:cNvSpPr>
          <p:nvPr>
            <p:ph idx="1"/>
          </p:nvPr>
        </p:nvSpPr>
        <p:spPr/>
        <p:txBody>
          <a:bodyPr>
            <a:normAutofit fontScale="77500" lnSpcReduction="20000"/>
          </a:bodyPr>
          <a:lstStyle/>
          <a:p>
            <a:pPr marL="0" indent="0">
              <a:buNone/>
            </a:pPr>
            <a:r>
              <a:rPr lang="en-GB" dirty="0"/>
              <a:t>This land was a transplanted hell, seeing how its people would yell at night, some invoking the devil, others in a drunken stupor, and still others singing and dancing. They had kettledrums, trumpets, horns and large conches, especially at the feasts of their demons. It is incredible how much wine they consumed at the drinking orgies which they held very often and how much one poured into his body. It was very pitiful to see men, created after the image of God, becoming worse than brute animals.</a:t>
            </a:r>
          </a:p>
          <a:p>
            <a:pPr marL="0" indent="0">
              <a:buNone/>
            </a:pPr>
            <a:r>
              <a:rPr lang="en-GB" dirty="0"/>
              <a:t>[…]</a:t>
            </a:r>
          </a:p>
          <a:p>
            <a:pPr marL="0" indent="0">
              <a:buNone/>
            </a:pPr>
            <a:r>
              <a:rPr lang="en-GB" dirty="0"/>
              <a:t>[Those venerable old friars], getting rid of their persons' seriousness, started to play straw and little stones with them [native children] during the recreation time. The friars always had paper and ink in their hands, and on hearing a word they wrote it down, indicating the circumstances in which it was said. In the afternoon the friars used to meet to interchange their writings and, the best they could, adapted the Nahuatl words to the Spanish terms that they considered most appropriate. And it used to happen that what one day they had understood the following day they would find out not to be so. [After some time] some of the grown-up children, as they saw the friars' desire to learn the language, not only corrected their mistakes, but also asked them many questions that were a source of happiness [for the friars].</a:t>
            </a:r>
          </a:p>
        </p:txBody>
      </p:sp>
    </p:spTree>
    <p:extLst>
      <p:ext uri="{BB962C8B-B14F-4D97-AF65-F5344CB8AC3E}">
        <p14:creationId xmlns:p14="http://schemas.microsoft.com/office/powerpoint/2010/main" val="272865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E182-0CD5-4A27-91D0-CB3B9FBAECCB}"/>
              </a:ext>
            </a:extLst>
          </p:cNvPr>
          <p:cNvSpPr>
            <a:spLocks noGrp="1"/>
          </p:cNvSpPr>
          <p:nvPr>
            <p:ph type="title"/>
          </p:nvPr>
        </p:nvSpPr>
        <p:spPr/>
        <p:txBody>
          <a:bodyPr/>
          <a:lstStyle/>
          <a:p>
            <a:r>
              <a:rPr lang="en-GB" dirty="0"/>
              <a:t>Select Bibliography</a:t>
            </a:r>
          </a:p>
        </p:txBody>
      </p:sp>
      <p:sp>
        <p:nvSpPr>
          <p:cNvPr id="3" name="Content Placeholder 2">
            <a:extLst>
              <a:ext uri="{FF2B5EF4-FFF2-40B4-BE49-F238E27FC236}">
                <a16:creationId xmlns:a16="http://schemas.microsoft.com/office/drawing/2014/main" id="{3FA8CC31-CBAA-4FF0-AD0D-74C03A787AB5}"/>
              </a:ext>
            </a:extLst>
          </p:cNvPr>
          <p:cNvSpPr>
            <a:spLocks noGrp="1"/>
          </p:cNvSpPr>
          <p:nvPr>
            <p:ph idx="1"/>
          </p:nvPr>
        </p:nvSpPr>
        <p:spPr/>
        <p:txBody>
          <a:bodyPr>
            <a:normAutofit fontScale="92500"/>
          </a:bodyPr>
          <a:lstStyle/>
          <a:p>
            <a:pPr marL="0" indent="0">
              <a:buNone/>
            </a:pPr>
            <a:r>
              <a:rPr lang="en-GB" dirty="0"/>
              <a:t>G. W. Bernard, “The Dissolution of the Monasteries.” </a:t>
            </a:r>
            <a:r>
              <a:rPr lang="en-GB" i="1" dirty="0"/>
              <a:t>History</a:t>
            </a:r>
            <a:r>
              <a:rPr lang="en-GB" dirty="0"/>
              <a:t>, 96.4 (2011), pp. 390–409.</a:t>
            </a:r>
          </a:p>
          <a:p>
            <a:pPr marL="0" indent="0">
              <a:buNone/>
            </a:pPr>
            <a:r>
              <a:rPr lang="en-GB" dirty="0">
                <a:hlinkClick r:id="rId2"/>
              </a:rPr>
              <a:t>www.jstor.org/stable/24429244</a:t>
            </a:r>
            <a:endParaRPr lang="en-GB" dirty="0"/>
          </a:p>
          <a:p>
            <a:pPr marL="0" indent="0">
              <a:buNone/>
            </a:pPr>
            <a:r>
              <a:rPr lang="en-GB" dirty="0"/>
              <a:t>R. W. Hoyle, “The Origins of the Dissolution of the Monasteries.” </a:t>
            </a:r>
            <a:r>
              <a:rPr lang="en-GB" i="1" dirty="0"/>
              <a:t>The Historical Journal </a:t>
            </a:r>
            <a:r>
              <a:rPr lang="en-GB" dirty="0"/>
              <a:t>38 (1995), pp. 275–305. </a:t>
            </a:r>
          </a:p>
          <a:p>
            <a:pPr marL="0" indent="0">
              <a:buNone/>
            </a:pPr>
            <a:r>
              <a:rPr lang="en-GB" dirty="0">
                <a:hlinkClick r:id="rId3"/>
              </a:rPr>
              <a:t>www.jstor.org/stable/2639985</a:t>
            </a:r>
            <a:endParaRPr lang="en-GB" dirty="0"/>
          </a:p>
          <a:p>
            <a:pPr marL="0" indent="0">
              <a:buNone/>
            </a:pPr>
            <a:r>
              <a:rPr lang="en-GB" dirty="0"/>
              <a:t>B. </a:t>
            </a:r>
            <a:r>
              <a:rPr lang="en-GB" dirty="0" err="1"/>
              <a:t>Roest</a:t>
            </a:r>
            <a:r>
              <a:rPr lang="en-GB" dirty="0"/>
              <a:t> “The Observance and the Confrontation with Early Protestantism” and “From Reconquista to Mission in the Early Modern World” in J. </a:t>
            </a:r>
            <a:r>
              <a:rPr lang="en-GB" dirty="0" err="1"/>
              <a:t>Mixson</a:t>
            </a:r>
            <a:r>
              <a:rPr lang="en-GB" dirty="0"/>
              <a:t> and B. </a:t>
            </a:r>
            <a:r>
              <a:rPr lang="en-GB" dirty="0" err="1"/>
              <a:t>Roest</a:t>
            </a:r>
            <a:r>
              <a:rPr lang="en-GB" dirty="0"/>
              <a:t> (eds.), </a:t>
            </a:r>
            <a:r>
              <a:rPr lang="en-GB" i="1" dirty="0"/>
              <a:t>A Companion to Observant Reform in the Late Middle Ages and Beyond </a:t>
            </a:r>
            <a:r>
              <a:rPr lang="en-GB" dirty="0"/>
              <a:t>(Leiden, 2015) – articles uploaded to MS Teams </a:t>
            </a:r>
            <a:r>
              <a:rPr lang="en-GB" dirty="0" err="1"/>
              <a:t>fileshare</a:t>
            </a:r>
            <a:endParaRPr lang="en-GB" i="1" dirty="0"/>
          </a:p>
          <a:p>
            <a:pPr marL="0" indent="0">
              <a:buNone/>
            </a:pPr>
            <a:endParaRPr lang="en-GB" dirty="0"/>
          </a:p>
        </p:txBody>
      </p:sp>
    </p:spTree>
    <p:extLst>
      <p:ext uri="{BB962C8B-B14F-4D97-AF65-F5344CB8AC3E}">
        <p14:creationId xmlns:p14="http://schemas.microsoft.com/office/powerpoint/2010/main" val="391511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36A2-FA5D-468E-BEB9-40DCBE8EC40A}"/>
              </a:ext>
            </a:extLst>
          </p:cNvPr>
          <p:cNvSpPr>
            <a:spLocks noGrp="1"/>
          </p:cNvSpPr>
          <p:nvPr>
            <p:ph type="title"/>
          </p:nvPr>
        </p:nvSpPr>
        <p:spPr>
          <a:xfrm>
            <a:off x="838200" y="135374"/>
            <a:ext cx="10515600" cy="1325563"/>
          </a:xfrm>
        </p:spPr>
        <p:txBody>
          <a:bodyPr/>
          <a:lstStyle/>
          <a:p>
            <a:r>
              <a:rPr lang="en-GB" dirty="0"/>
              <a:t>Non-Catholic Christianity in the Latin West</a:t>
            </a:r>
          </a:p>
        </p:txBody>
      </p:sp>
      <p:sp>
        <p:nvSpPr>
          <p:cNvPr id="3" name="Content Placeholder 2">
            <a:extLst>
              <a:ext uri="{FF2B5EF4-FFF2-40B4-BE49-F238E27FC236}">
                <a16:creationId xmlns:a16="http://schemas.microsoft.com/office/drawing/2014/main" id="{ACD0E754-14B7-443A-B552-AEAD0E91E4ED}"/>
              </a:ext>
            </a:extLst>
          </p:cNvPr>
          <p:cNvSpPr>
            <a:spLocks noGrp="1"/>
          </p:cNvSpPr>
          <p:nvPr>
            <p:ph idx="1"/>
          </p:nvPr>
        </p:nvSpPr>
        <p:spPr>
          <a:xfrm>
            <a:off x="838200" y="1204693"/>
            <a:ext cx="11080531" cy="5496911"/>
          </a:xfrm>
        </p:spPr>
        <p:txBody>
          <a:bodyPr>
            <a:noAutofit/>
          </a:bodyPr>
          <a:lstStyle/>
          <a:p>
            <a:pPr marL="0" indent="0">
              <a:buNone/>
            </a:pPr>
            <a:r>
              <a:rPr lang="en-GB" sz="1600" dirty="0"/>
              <a:t>Those who disavowed papal supremacy and challenged Catholic theological norms were themselves divided into multiple sects with different regional coverages and different beliefs.</a:t>
            </a:r>
          </a:p>
          <a:p>
            <a:pPr marL="0" indent="0">
              <a:buNone/>
            </a:pPr>
            <a:r>
              <a:rPr lang="en-GB" sz="1600" b="1" dirty="0"/>
              <a:t>Hussites – </a:t>
            </a:r>
            <a:r>
              <a:rPr lang="en-GB" sz="1600" dirty="0"/>
              <a:t>a “Pre-Protestant” group that followed the teachings of the Czech cleric Jan Hus, executed in 1415 at the Council of Constance. Divided into </a:t>
            </a:r>
            <a:r>
              <a:rPr lang="en-GB" sz="1600" dirty="0" err="1"/>
              <a:t>Utraquist</a:t>
            </a:r>
            <a:r>
              <a:rPr lang="en-GB" sz="1600" dirty="0"/>
              <a:t> and Taborite factions, the former of which, after multiple wars, is able to claim stable acceptance in the region until the 17</a:t>
            </a:r>
            <a:r>
              <a:rPr lang="en-GB" sz="1600" baseline="30000" dirty="0"/>
              <a:t>th</a:t>
            </a:r>
            <a:r>
              <a:rPr lang="en-GB" sz="1600" dirty="0"/>
              <a:t> century despite key divergences from Catholicism. Key beliefs: among the moderates - Eucharist in both kinds for the laity; freedom to preach beyond the priesthood; “poor Church”; among the more radical party – complete break from Church hierarchy, iconoclasm, rejection of transubstantiation.</a:t>
            </a:r>
            <a:endParaRPr lang="en-GB" sz="1600" b="1" dirty="0"/>
          </a:p>
          <a:p>
            <a:pPr marL="0" indent="0">
              <a:buNone/>
            </a:pPr>
            <a:r>
              <a:rPr lang="en-GB" sz="1600" b="1" dirty="0"/>
              <a:t>Lutherans – </a:t>
            </a:r>
            <a:r>
              <a:rPr lang="en-GB" sz="1600" dirty="0"/>
              <a:t>the followers of Martin Luther (see Lecture 9). Their influence spread rapidly across Northern Europe from the 1520s. Key beliefs: Good works play no role in salvation; God’s grace and man’s acceptance of grace through faith are the only factors. Rejected all sacraments except baptism and the Eucharist (but consubstantiation rather than transubstantiation). Priesthood freed from Rome and the demand of celibacy</a:t>
            </a:r>
          </a:p>
          <a:p>
            <a:pPr marL="0" indent="0">
              <a:buNone/>
            </a:pPr>
            <a:r>
              <a:rPr lang="en-GB" sz="1600" b="1" dirty="0"/>
              <a:t>Calvinists – </a:t>
            </a:r>
            <a:r>
              <a:rPr lang="en-GB" sz="1600" dirty="0"/>
              <a:t>followers of John Calvin (from Geneva), also influenced by Huldrych Zwingli (from Zurich): they enjoyed success in Switzerland, Southern France, the Low Countries. Much in common with Lutheran beliefs but in some ways more radical – key belief is “pre-destination”: the idea that those who will be saved and go to heaven are pre-ordained by God.</a:t>
            </a:r>
          </a:p>
          <a:p>
            <a:pPr marL="0" indent="0">
              <a:buNone/>
            </a:pPr>
            <a:r>
              <a:rPr lang="en-GB" sz="1600" b="1" dirty="0"/>
              <a:t>Anabaptists</a:t>
            </a:r>
            <a:r>
              <a:rPr lang="en-GB" sz="1600" dirty="0"/>
              <a:t> – Influenced by other Protestant Reforms but considered more radical: centred around the belief that the sacrament baptism was only valid if made freely (in the style of Jesus with John the Baptist)</a:t>
            </a:r>
          </a:p>
          <a:p>
            <a:pPr marL="0" indent="0">
              <a:buNone/>
            </a:pPr>
            <a:r>
              <a:rPr lang="en-GB" sz="1600" b="1" dirty="0"/>
              <a:t>Anglicans</a:t>
            </a:r>
            <a:r>
              <a:rPr lang="en-GB" sz="1600" dirty="0"/>
              <a:t> – the Protestantism of the “Church of England” following Henry VIII’s break with Rome after his failure to secure a divorce from his wife, Catherine of Aragon. Alongside the moderate Hussites, the least theologically radical. Some Lutheran influence – e.g. the doctrine of transubstantiation was dropped in favour of consubstantiation, priests could marry.</a:t>
            </a:r>
          </a:p>
          <a:p>
            <a:pPr marL="0" indent="0">
              <a:buNone/>
            </a:pPr>
            <a:r>
              <a:rPr lang="en-GB" sz="1600" b="1" u="sng" dirty="0"/>
              <a:t>Common threads: </a:t>
            </a:r>
            <a:r>
              <a:rPr lang="en-GB" sz="1600" u="sng" dirty="0"/>
              <a:t> </a:t>
            </a:r>
            <a:r>
              <a:rPr lang="en-GB" sz="1600" dirty="0"/>
              <a:t>amid this diversity there were some common features, above all the focus on the </a:t>
            </a:r>
            <a:r>
              <a:rPr lang="en-GB" sz="1600" u="sng" dirty="0"/>
              <a:t>Bible, Christ and apostolic example as the ultimate source of religious authority rather than a hierarchy of clerics </a:t>
            </a:r>
            <a:r>
              <a:rPr lang="en-GB" sz="1600" dirty="0"/>
              <a:t>centred on Rome, whose apparent </a:t>
            </a:r>
            <a:r>
              <a:rPr lang="en-GB" sz="1600" u="sng" dirty="0"/>
              <a:t>corruption by power and wealth was attacked</a:t>
            </a:r>
            <a:r>
              <a:rPr lang="en-GB" sz="1600" dirty="0"/>
              <a:t>: all allowed </a:t>
            </a:r>
            <a:r>
              <a:rPr lang="en-GB" sz="1600" u="sng" dirty="0"/>
              <a:t>more status for lay religious involvement </a:t>
            </a:r>
            <a:r>
              <a:rPr lang="en-GB" sz="1600" dirty="0"/>
              <a:t>in some way as a result.</a:t>
            </a:r>
            <a:endParaRPr lang="en-GB" sz="1600" b="1" u="sng" dirty="0"/>
          </a:p>
        </p:txBody>
      </p:sp>
    </p:spTree>
    <p:extLst>
      <p:ext uri="{BB962C8B-B14F-4D97-AF65-F5344CB8AC3E}">
        <p14:creationId xmlns:p14="http://schemas.microsoft.com/office/powerpoint/2010/main" val="1696771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421A-2CFE-4BE4-A565-7F2762643F20}"/>
              </a:ext>
            </a:extLst>
          </p:cNvPr>
          <p:cNvSpPr>
            <a:spLocks noGrp="1"/>
          </p:cNvSpPr>
          <p:nvPr>
            <p:ph type="title"/>
          </p:nvPr>
        </p:nvSpPr>
        <p:spPr>
          <a:xfrm>
            <a:off x="481014" y="3752849"/>
            <a:ext cx="2798900" cy="2452687"/>
          </a:xfrm>
        </p:spPr>
        <p:txBody>
          <a:bodyPr anchor="ctr">
            <a:normAutofit/>
          </a:bodyPr>
          <a:lstStyle/>
          <a:p>
            <a:r>
              <a:rPr lang="en-GB" sz="3600" dirty="0"/>
              <a:t>Protestantism and monasticism</a:t>
            </a:r>
          </a:p>
        </p:txBody>
      </p:sp>
      <p:pic>
        <p:nvPicPr>
          <p:cNvPr id="5" name="Picture 4" descr="A group of people riding a horse in front of a building&#10;&#10;Description automatically generated">
            <a:extLst>
              <a:ext uri="{FF2B5EF4-FFF2-40B4-BE49-F238E27FC236}">
                <a16:creationId xmlns:a16="http://schemas.microsoft.com/office/drawing/2014/main" id="{5760772F-88B0-4BEB-8636-BEAF48C17033}"/>
              </a:ext>
            </a:extLst>
          </p:cNvPr>
          <p:cNvPicPr>
            <a:picLocks noChangeAspect="1"/>
          </p:cNvPicPr>
          <p:nvPr/>
        </p:nvPicPr>
        <p:blipFill rotWithShape="1">
          <a:blip r:embed="rId2">
            <a:extLst>
              <a:ext uri="{28A0092B-C50C-407E-A947-70E740481C1C}">
                <a14:useLocalDpi xmlns:a14="http://schemas.microsoft.com/office/drawing/2010/main" val="0"/>
              </a:ext>
            </a:extLst>
          </a:blip>
          <a:srcRect t="50796" b="779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E2F1D94-530F-4A07-9F34-75D610616849}"/>
              </a:ext>
            </a:extLst>
          </p:cNvPr>
          <p:cNvSpPr>
            <a:spLocks noGrp="1"/>
          </p:cNvSpPr>
          <p:nvPr>
            <p:ph idx="1"/>
          </p:nvPr>
        </p:nvSpPr>
        <p:spPr>
          <a:xfrm>
            <a:off x="3409122" y="3872110"/>
            <a:ext cx="8517835" cy="2985880"/>
          </a:xfrm>
        </p:spPr>
        <p:txBody>
          <a:bodyPr anchor="ctr">
            <a:normAutofit/>
          </a:bodyPr>
          <a:lstStyle/>
          <a:p>
            <a:pPr marL="0" indent="0">
              <a:buNone/>
            </a:pPr>
            <a:r>
              <a:rPr lang="en-GB" sz="1300" dirty="0"/>
              <a:t>Another common feature among emergent Protestant Churches were a </a:t>
            </a:r>
            <a:r>
              <a:rPr lang="en-GB" sz="1300" u="sng" dirty="0"/>
              <a:t>very negative attitude towards monasticism.</a:t>
            </a:r>
          </a:p>
          <a:p>
            <a:pPr marL="0" indent="0">
              <a:buNone/>
            </a:pPr>
            <a:r>
              <a:rPr lang="en-GB" sz="1300" dirty="0"/>
              <a:t>This was acted out in a number of different ways, e.g.</a:t>
            </a:r>
          </a:p>
          <a:p>
            <a:r>
              <a:rPr lang="en-GB" sz="1300" b="1" dirty="0"/>
              <a:t>Encouraging monks and nuns to flee their monasteries, to give up their vows, to marry etc. </a:t>
            </a:r>
            <a:r>
              <a:rPr lang="en-GB" sz="1300" dirty="0"/>
              <a:t>This was a key feature of the Lutheran Reformation, in part because Luther himself fled a monastic life and married: he encouraged others to do the same.</a:t>
            </a:r>
            <a:endParaRPr lang="en-GB" sz="1300" b="1" dirty="0"/>
          </a:p>
          <a:p>
            <a:r>
              <a:rPr lang="en-GB" sz="1300" b="1" dirty="0"/>
              <a:t>Attacking monastic institutions and their members violently. </a:t>
            </a:r>
            <a:r>
              <a:rPr lang="en-GB" sz="1300" dirty="0"/>
              <a:t>Such attacks were perhaps particularly prominent with more radical forms (e.g. Calvinism) and where Protestants faced the most determined Catholic opposition: e.g. Southern France, the Spanish Netherlands. The Taborite Hussites – the most radical sect of this “pre-Protestant” group – arguably began this trend.</a:t>
            </a:r>
          </a:p>
          <a:p>
            <a:r>
              <a:rPr lang="en-GB" sz="1300" b="1" dirty="0"/>
              <a:t>Dissolving monasteries</a:t>
            </a:r>
            <a:r>
              <a:rPr lang="en-GB" sz="1300" dirty="0"/>
              <a:t>. This occurred when a Protestant lay ruler stepped in and claimed monastic lands and property for himself. The most famous example is the English “dissolution of the monasteries”, which took place between 1536 and 1539 under the command of Henry VIII. </a:t>
            </a:r>
          </a:p>
          <a:p>
            <a:endParaRPr lang="en-GB" sz="1300" dirty="0"/>
          </a:p>
          <a:p>
            <a:pPr marL="0" indent="0">
              <a:buNone/>
            </a:pPr>
            <a:endParaRPr lang="en-GB" sz="1000" dirty="0"/>
          </a:p>
        </p:txBody>
      </p:sp>
    </p:spTree>
    <p:extLst>
      <p:ext uri="{BB962C8B-B14F-4D97-AF65-F5344CB8AC3E}">
        <p14:creationId xmlns:p14="http://schemas.microsoft.com/office/powerpoint/2010/main" val="257894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B2FA-5ABB-4C2B-9DC0-3E6960D1EEC5}"/>
              </a:ext>
            </a:extLst>
          </p:cNvPr>
          <p:cNvSpPr>
            <a:spLocks noGrp="1"/>
          </p:cNvSpPr>
          <p:nvPr>
            <p:ph type="title"/>
          </p:nvPr>
        </p:nvSpPr>
        <p:spPr/>
        <p:txBody>
          <a:bodyPr/>
          <a:lstStyle/>
          <a:p>
            <a:r>
              <a:rPr lang="en-GB" dirty="0"/>
              <a:t>Protestant outlooks on monasticism</a:t>
            </a:r>
          </a:p>
        </p:txBody>
      </p:sp>
      <p:sp>
        <p:nvSpPr>
          <p:cNvPr id="3" name="Content Placeholder 2">
            <a:extLst>
              <a:ext uri="{FF2B5EF4-FFF2-40B4-BE49-F238E27FC236}">
                <a16:creationId xmlns:a16="http://schemas.microsoft.com/office/drawing/2014/main" id="{DDA9B7A8-787C-4063-A524-B78FC4727994}"/>
              </a:ext>
            </a:extLst>
          </p:cNvPr>
          <p:cNvSpPr>
            <a:spLocks noGrp="1"/>
          </p:cNvSpPr>
          <p:nvPr>
            <p:ph idx="1"/>
          </p:nvPr>
        </p:nvSpPr>
        <p:spPr>
          <a:xfrm>
            <a:off x="838200" y="1431236"/>
            <a:ext cx="11099800" cy="5426764"/>
          </a:xfrm>
        </p:spPr>
        <p:txBody>
          <a:bodyPr>
            <a:normAutofit fontScale="55000" lnSpcReduction="20000"/>
          </a:bodyPr>
          <a:lstStyle/>
          <a:p>
            <a:pPr marL="0" indent="0">
              <a:buNone/>
            </a:pPr>
            <a:r>
              <a:rPr lang="en-GB" b="1" dirty="0"/>
              <a:t>What did Protestants object to about monasticism? </a:t>
            </a:r>
          </a:p>
          <a:p>
            <a:pPr marL="0" indent="0">
              <a:buNone/>
            </a:pPr>
            <a:r>
              <a:rPr lang="en-GB" dirty="0"/>
              <a:t>Their attacks came from several directions (different Protestants emphasised some more than others), e.g.</a:t>
            </a:r>
          </a:p>
          <a:p>
            <a:r>
              <a:rPr lang="en-GB" dirty="0"/>
              <a:t>Denial of the idea/necessity of a vowed spiritual elite.</a:t>
            </a:r>
          </a:p>
          <a:p>
            <a:pPr lvl="1"/>
            <a:r>
              <a:rPr lang="en-GB" dirty="0"/>
              <a:t>Luther thought that the Catholic Church had abandoned its professed belief in the centrality of God’s grace to salvation in part through its promotion of vowed religious life and placing the most regulated, effortful forms of religious expression at the pinnacle. In his view, all men were treated by God only in accordance with their faith, rather than their works and types of actions – and anyone could be strong in faith! A less institutional attitude to religion more broadly weighed against monastic institutions [see G.W. Bernard in bibliography on England]</a:t>
            </a:r>
          </a:p>
          <a:p>
            <a:r>
              <a:rPr lang="en-GB" dirty="0"/>
              <a:t>Attacks on monastic “depravity” and “hypocrisy”.</a:t>
            </a:r>
          </a:p>
          <a:p>
            <a:pPr lvl="1"/>
            <a:r>
              <a:rPr lang="en-GB" dirty="0"/>
              <a:t>Paralleled more general Protestant attacks on clerical morals and hypocrisy – e.g. the selling of spiritual services and being too wealthy – but the charge of hypocrisy could be levelled particularly strongly at monks due to their vowed status and the greater expectation that they would give up worldly things</a:t>
            </a:r>
          </a:p>
          <a:p>
            <a:r>
              <a:rPr lang="en-GB" dirty="0"/>
              <a:t>Concern that the property of monasteries might be better used for other social purposes</a:t>
            </a:r>
          </a:p>
          <a:p>
            <a:pPr lvl="1"/>
            <a:r>
              <a:rPr lang="en-GB" dirty="0"/>
              <a:t>This dovetailed well with the naturally acquisitive nature of expanding and expansionist royal governments. Protestant calls for monastic properties to be used to support other educative and social institutions and works could easily be used to justify a royal government seizing this property.</a:t>
            </a:r>
          </a:p>
          <a:p>
            <a:pPr marL="0" indent="0">
              <a:buNone/>
            </a:pPr>
            <a:r>
              <a:rPr lang="en-GB" b="1" dirty="0"/>
              <a:t>But note the medieval heritage:</a:t>
            </a:r>
            <a:endParaRPr lang="en-GB" dirty="0"/>
          </a:p>
          <a:p>
            <a:r>
              <a:rPr lang="en-GB" dirty="0"/>
              <a:t>Only the first could be regarded as a particularly Protestant idea – and even this had a medieval roots: it was arguably underpinned by the late medieval progress of lay pious ambitions.  </a:t>
            </a:r>
          </a:p>
          <a:p>
            <a:r>
              <a:rPr lang="en-GB" dirty="0"/>
              <a:t>Criticisms of depravity and hypocrisy were commonplace in the late Middle Ages, especially due to the influence of hard-line (e.g. Observant) monastic reformers. [See Lecture 9]</a:t>
            </a:r>
          </a:p>
          <a:p>
            <a:r>
              <a:rPr lang="en-GB" dirty="0"/>
              <a:t>Rulers had introduced “mortmain” laws in the late Middle Ages in order to place a barrier against too much land falling into the hands of the Church and especially monasteries with lots of privileges and exemptions – hard to tax! Donors had to pay a “fine” to the government for the privilege of giving such institutions. The concern of late medieval patrons to secure ongoing explicit services for their donations also arguably promoted a more conditional attitude to monastic property (i.e. what happens if the service stops, or the donor or their family decides they no longer need it) [This is the argument of Benjamin Thompson]</a:t>
            </a:r>
          </a:p>
          <a:p>
            <a:endParaRPr lang="en-GB" dirty="0"/>
          </a:p>
        </p:txBody>
      </p:sp>
    </p:spTree>
    <p:extLst>
      <p:ext uri="{BB962C8B-B14F-4D97-AF65-F5344CB8AC3E}">
        <p14:creationId xmlns:p14="http://schemas.microsoft.com/office/powerpoint/2010/main" val="2688656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4B9D-7EC9-4FAE-83BF-3B27F30F6017}"/>
              </a:ext>
            </a:extLst>
          </p:cNvPr>
          <p:cNvSpPr>
            <a:spLocks noGrp="1"/>
          </p:cNvSpPr>
          <p:nvPr>
            <p:ph type="title"/>
          </p:nvPr>
        </p:nvSpPr>
        <p:spPr>
          <a:xfrm>
            <a:off x="838200" y="365125"/>
            <a:ext cx="6254496" cy="1828800"/>
          </a:xfrm>
        </p:spPr>
        <p:txBody>
          <a:bodyPr>
            <a:normAutofit/>
          </a:bodyPr>
          <a:lstStyle/>
          <a:p>
            <a:r>
              <a:rPr lang="en-GB" dirty="0"/>
              <a:t>Catholic Reformation</a:t>
            </a:r>
          </a:p>
        </p:txBody>
      </p:sp>
      <p:sp>
        <p:nvSpPr>
          <p:cNvPr id="3" name="Content Placeholder 2">
            <a:extLst>
              <a:ext uri="{FF2B5EF4-FFF2-40B4-BE49-F238E27FC236}">
                <a16:creationId xmlns:a16="http://schemas.microsoft.com/office/drawing/2014/main" id="{32774C5D-CB17-4643-B653-D1E4949D7064}"/>
              </a:ext>
            </a:extLst>
          </p:cNvPr>
          <p:cNvSpPr>
            <a:spLocks noGrp="1"/>
          </p:cNvSpPr>
          <p:nvPr>
            <p:ph idx="1"/>
          </p:nvPr>
        </p:nvSpPr>
        <p:spPr>
          <a:xfrm>
            <a:off x="838200" y="2068830"/>
            <a:ext cx="6254496" cy="4112514"/>
          </a:xfrm>
        </p:spPr>
        <p:txBody>
          <a:bodyPr>
            <a:normAutofit fontScale="92500"/>
          </a:bodyPr>
          <a:lstStyle/>
          <a:p>
            <a:pPr marL="0" indent="0">
              <a:buNone/>
            </a:pPr>
            <a:r>
              <a:rPr lang="en-GB" sz="2200" dirty="0"/>
              <a:t>With Protestantism growing, the Catholic church responds in the mid-16</a:t>
            </a:r>
            <a:r>
              <a:rPr lang="en-GB" sz="2200" baseline="30000" dirty="0"/>
              <a:t>th</a:t>
            </a:r>
            <a:r>
              <a:rPr lang="en-GB" sz="2200" dirty="0"/>
              <a:t> century. </a:t>
            </a:r>
          </a:p>
          <a:p>
            <a:pPr marL="0" indent="0">
              <a:buNone/>
            </a:pPr>
            <a:r>
              <a:rPr lang="en-GB" sz="2200" dirty="0"/>
              <a:t>Over the course of nearly 20 years at a general </a:t>
            </a:r>
            <a:r>
              <a:rPr lang="en-GB" sz="2200" b="1" dirty="0"/>
              <a:t>Council of Trent </a:t>
            </a:r>
            <a:r>
              <a:rPr lang="en-GB" sz="2200" dirty="0"/>
              <a:t>(1545-1563), a formal position was laid out</a:t>
            </a:r>
          </a:p>
          <a:p>
            <a:r>
              <a:rPr lang="en-GB" sz="2200" dirty="0"/>
              <a:t>On the one side, it was </a:t>
            </a:r>
            <a:r>
              <a:rPr lang="en-GB" sz="2200" i="1" dirty="0"/>
              <a:t>defensive </a:t>
            </a:r>
            <a:r>
              <a:rPr lang="en-GB" sz="2200" dirty="0"/>
              <a:t>of many aspects of medieval Christianity, especially in terms of theology and the necessity of Church sacraments and institutions, including monasticism</a:t>
            </a:r>
          </a:p>
          <a:p>
            <a:r>
              <a:rPr lang="en-GB" sz="2200" dirty="0"/>
              <a:t>On the other side, it sought a </a:t>
            </a:r>
            <a:r>
              <a:rPr lang="en-GB" sz="2200" i="1" dirty="0"/>
              <a:t>reform of discipline</a:t>
            </a:r>
            <a:r>
              <a:rPr lang="en-GB" sz="2200" dirty="0"/>
              <a:t>: this was designed in part to undercut Protestant attacks of clerical immorality and strengthen the laity’s respect for Church institutions, including monastic houses</a:t>
            </a:r>
          </a:p>
          <a:p>
            <a:endParaRPr lang="en-GB" sz="2200" dirty="0"/>
          </a:p>
          <a:p>
            <a:pPr marL="0" indent="0">
              <a:buNone/>
            </a:pPr>
            <a:endParaRPr lang="en-GB" sz="2200" dirty="0"/>
          </a:p>
        </p:txBody>
      </p:sp>
      <p:pic>
        <p:nvPicPr>
          <p:cNvPr id="5" name="Picture 4" descr="A close up of an old building&#10;&#10;Description automatically generated">
            <a:extLst>
              <a:ext uri="{FF2B5EF4-FFF2-40B4-BE49-F238E27FC236}">
                <a16:creationId xmlns:a16="http://schemas.microsoft.com/office/drawing/2014/main" id="{B6E61E6C-E00D-4AB1-B661-D6A58D41AEFA}"/>
              </a:ext>
            </a:extLst>
          </p:cNvPr>
          <p:cNvPicPr>
            <a:picLocks noChangeAspect="1"/>
          </p:cNvPicPr>
          <p:nvPr/>
        </p:nvPicPr>
        <p:blipFill rotWithShape="1">
          <a:blip r:embed="rId2">
            <a:extLst>
              <a:ext uri="{28A0092B-C50C-407E-A947-70E740481C1C}">
                <a14:useLocalDpi xmlns:a14="http://schemas.microsoft.com/office/drawing/2010/main" val="0"/>
              </a:ext>
            </a:extLst>
          </a:blip>
          <a:srcRect l="31592" r="12762"/>
          <a:stretch/>
        </p:blipFill>
        <p:spPr>
          <a:xfrm>
            <a:off x="7552266" y="10"/>
            <a:ext cx="4639733" cy="6857990"/>
          </a:xfrm>
          <a:prstGeom prst="rect">
            <a:avLst/>
          </a:prstGeom>
        </p:spPr>
      </p:pic>
    </p:spTree>
    <p:extLst>
      <p:ext uri="{BB962C8B-B14F-4D97-AF65-F5344CB8AC3E}">
        <p14:creationId xmlns:p14="http://schemas.microsoft.com/office/powerpoint/2010/main" val="402023745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71A2-8569-483F-AD14-6E18B072D917}"/>
              </a:ext>
            </a:extLst>
          </p:cNvPr>
          <p:cNvSpPr>
            <a:spLocks noGrp="1"/>
          </p:cNvSpPr>
          <p:nvPr>
            <p:ph type="title"/>
          </p:nvPr>
        </p:nvSpPr>
        <p:spPr/>
        <p:txBody>
          <a:bodyPr/>
          <a:lstStyle/>
          <a:p>
            <a:r>
              <a:rPr lang="en-GB" dirty="0"/>
              <a:t>Continued attachment to monasticism</a:t>
            </a:r>
          </a:p>
        </p:txBody>
      </p:sp>
      <p:sp>
        <p:nvSpPr>
          <p:cNvPr id="3" name="Content Placeholder 2">
            <a:extLst>
              <a:ext uri="{FF2B5EF4-FFF2-40B4-BE49-F238E27FC236}">
                <a16:creationId xmlns:a16="http://schemas.microsoft.com/office/drawing/2014/main" id="{39D40D4F-511B-4348-945D-56C99AE7561C}"/>
              </a:ext>
            </a:extLst>
          </p:cNvPr>
          <p:cNvSpPr>
            <a:spLocks noGrp="1"/>
          </p:cNvSpPr>
          <p:nvPr>
            <p:ph idx="1"/>
          </p:nvPr>
        </p:nvSpPr>
        <p:spPr/>
        <p:txBody>
          <a:bodyPr>
            <a:normAutofit fontScale="77500" lnSpcReduction="20000"/>
          </a:bodyPr>
          <a:lstStyle/>
          <a:p>
            <a:pPr marL="0" indent="0">
              <a:buNone/>
            </a:pPr>
            <a:r>
              <a:rPr lang="en-GB" dirty="0"/>
              <a:t>The efforts of the Council of Trent should not be seen simply as a high-handed effort of Church authorities to maintain control over an increasingly chaotic situation. The continuing relationship between monasticism and Catholic society reflected their emphases</a:t>
            </a:r>
          </a:p>
          <a:p>
            <a:r>
              <a:rPr lang="en-GB" dirty="0"/>
              <a:t>At the ground level, many non-Protestants appear similarly unaffected in their respect for monastic life in many forms and defensive about change. [See Hoyle in Bibliography]</a:t>
            </a:r>
          </a:p>
          <a:p>
            <a:r>
              <a:rPr lang="en-GB" dirty="0"/>
              <a:t>Founding families and later benefactors often retained a strong belief in the investment in their salvation they have made by supporting monasteries.</a:t>
            </a:r>
          </a:p>
          <a:p>
            <a:r>
              <a:rPr lang="en-GB" dirty="0"/>
              <a:t>Monastic charity to the poor and educative work was quite important to many of the less visible in society: if Protestants often believed they could better fill this gap by redirecting monastic funds, many who received charitable help or simple education from monks were naturally concerned by the attacks</a:t>
            </a:r>
          </a:p>
          <a:p>
            <a:r>
              <a:rPr lang="en-GB" dirty="0"/>
              <a:t>The </a:t>
            </a:r>
            <a:r>
              <a:rPr lang="en-GB" b="1" dirty="0"/>
              <a:t>Pilgrimage of Grace </a:t>
            </a:r>
            <a:r>
              <a:rPr lang="en-GB" dirty="0"/>
              <a:t>(1536) – a revolt in the North of England – had complex social roots, but did respond to genuine popular concerns about the closure of monasteries by Henry VIII. [see the view of R.W. Hoyle in the bibliography]</a:t>
            </a:r>
          </a:p>
          <a:p>
            <a:pPr marL="0" indent="0">
              <a:buNone/>
            </a:pPr>
            <a:endParaRPr lang="en-GB" dirty="0"/>
          </a:p>
        </p:txBody>
      </p:sp>
    </p:spTree>
    <p:extLst>
      <p:ext uri="{BB962C8B-B14F-4D97-AF65-F5344CB8AC3E}">
        <p14:creationId xmlns:p14="http://schemas.microsoft.com/office/powerpoint/2010/main" val="3474152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7812-4E64-43D2-99A0-5488FA9BE70A}"/>
              </a:ext>
            </a:extLst>
          </p:cNvPr>
          <p:cNvSpPr>
            <a:spLocks noGrp="1"/>
          </p:cNvSpPr>
          <p:nvPr>
            <p:ph type="title"/>
          </p:nvPr>
        </p:nvSpPr>
        <p:spPr>
          <a:xfrm>
            <a:off x="838200" y="365125"/>
            <a:ext cx="10660380" cy="892175"/>
          </a:xfrm>
        </p:spPr>
        <p:txBody>
          <a:bodyPr/>
          <a:lstStyle/>
          <a:p>
            <a:r>
              <a:rPr lang="en-GB" dirty="0"/>
              <a:t>Continuance of late medieval monastic reform</a:t>
            </a:r>
          </a:p>
        </p:txBody>
      </p:sp>
      <p:sp>
        <p:nvSpPr>
          <p:cNvPr id="3" name="Content Placeholder 2">
            <a:extLst>
              <a:ext uri="{FF2B5EF4-FFF2-40B4-BE49-F238E27FC236}">
                <a16:creationId xmlns:a16="http://schemas.microsoft.com/office/drawing/2014/main" id="{2E24F6C7-EFD1-4509-A259-A2699935C906}"/>
              </a:ext>
            </a:extLst>
          </p:cNvPr>
          <p:cNvSpPr>
            <a:spLocks noGrp="1"/>
          </p:cNvSpPr>
          <p:nvPr>
            <p:ph idx="1"/>
          </p:nvPr>
        </p:nvSpPr>
        <p:spPr>
          <a:xfrm>
            <a:off x="838199" y="1257300"/>
            <a:ext cx="11128513" cy="5600699"/>
          </a:xfrm>
        </p:spPr>
        <p:txBody>
          <a:bodyPr>
            <a:normAutofit fontScale="62500" lnSpcReduction="20000"/>
          </a:bodyPr>
          <a:lstStyle/>
          <a:p>
            <a:pPr marL="0" indent="0">
              <a:buNone/>
            </a:pPr>
            <a:r>
              <a:rPr lang="en-GB" dirty="0"/>
              <a:t>In many ways, both </a:t>
            </a:r>
            <a:r>
              <a:rPr lang="en-GB" b="1" dirty="0"/>
              <a:t>Protestant attacks on Church corruption and abuses and the Counter-Reformation’s focus on reform of discipline mirrored the direction of late medieval monastic activism since the late 14</a:t>
            </a:r>
            <a:r>
              <a:rPr lang="en-GB" b="1" baseline="30000" dirty="0"/>
              <a:t>th</a:t>
            </a:r>
            <a:r>
              <a:rPr lang="en-GB" b="1" dirty="0"/>
              <a:t> century.</a:t>
            </a:r>
          </a:p>
          <a:p>
            <a:pPr marL="0" indent="0">
              <a:buNone/>
            </a:pPr>
            <a:r>
              <a:rPr lang="en-GB" dirty="0"/>
              <a:t>While late medieval monastic activism (e.g. Observant reform) – with its emphasis on detailed practice and obedience to written law - was quite opposite to the theological spirit of the Protestant Reformation (</a:t>
            </a:r>
            <a:r>
              <a:rPr lang="en-GB" dirty="0" err="1"/>
              <a:t>e.g</a:t>
            </a:r>
            <a:r>
              <a:rPr lang="en-GB" dirty="0"/>
              <a:t> salvation by God’s grace and by faith alone), it remained a powerful and influential force – just as it had been on Luther in his early life! [see </a:t>
            </a:r>
            <a:r>
              <a:rPr lang="en-GB" dirty="0" err="1"/>
              <a:t>Roest</a:t>
            </a:r>
            <a:r>
              <a:rPr lang="en-GB" dirty="0"/>
              <a:t>, “The Observance and the Confrontation with Early Protestantism” in bibliography]</a:t>
            </a:r>
          </a:p>
          <a:p>
            <a:pPr marL="0" indent="0">
              <a:buNone/>
            </a:pPr>
            <a:r>
              <a:rPr lang="en-GB" dirty="0"/>
              <a:t>Late medieval reforms continued to grow in influence:</a:t>
            </a:r>
          </a:p>
          <a:p>
            <a:pPr lvl="1"/>
            <a:r>
              <a:rPr lang="en-GB" sz="2900" u="sng" dirty="0"/>
              <a:t>Rigorous enclosed monks and nuns (which enjoyed a particular burst of popularity in the late Middle Ages) continued to receive support</a:t>
            </a:r>
            <a:r>
              <a:rPr lang="en-GB" sz="2900" dirty="0"/>
              <a:t>, just as it had in the late Middle Ages. The Minim order (technically Mendicant but its male order was more enclosed than most other friars) also grew even more rapidly at the end of the 16</a:t>
            </a:r>
            <a:r>
              <a:rPr lang="en-GB" sz="2900" baseline="30000" dirty="0"/>
              <a:t>th</a:t>
            </a:r>
            <a:r>
              <a:rPr lang="en-GB" sz="2900" dirty="0"/>
              <a:t> and into the 17</a:t>
            </a:r>
            <a:r>
              <a:rPr lang="en-GB" sz="2900" baseline="30000" dirty="0"/>
              <a:t>th</a:t>
            </a:r>
            <a:r>
              <a:rPr lang="en-GB" sz="2900" dirty="0"/>
              <a:t> century than it had in the late 15</a:t>
            </a:r>
            <a:r>
              <a:rPr lang="en-GB" sz="2900" baseline="30000" dirty="0"/>
              <a:t>th</a:t>
            </a:r>
            <a:r>
              <a:rPr lang="en-GB" sz="2900" dirty="0"/>
              <a:t> and early 16</a:t>
            </a:r>
            <a:r>
              <a:rPr lang="en-GB" sz="2900" baseline="30000" dirty="0"/>
              <a:t>th</a:t>
            </a:r>
            <a:r>
              <a:rPr lang="en-GB" sz="2900" dirty="0"/>
              <a:t> centuries. By 1623, they have 623 convents across Europe, up from c. 30 in 1507, at the death of their founder.</a:t>
            </a:r>
          </a:p>
          <a:p>
            <a:pPr lvl="1"/>
            <a:r>
              <a:rPr lang="en-GB" sz="2900" u="sng" dirty="0"/>
              <a:t>Observant Mendicants (e.g. Franciscans, Dominicans, Augustinians, Carmelites) </a:t>
            </a:r>
            <a:r>
              <a:rPr lang="en-GB" sz="2900" dirty="0"/>
              <a:t>were already beginning to gain significant momentum in the later 15</a:t>
            </a:r>
            <a:r>
              <a:rPr lang="en-GB" sz="2900" baseline="30000" dirty="0"/>
              <a:t>th</a:t>
            </a:r>
            <a:r>
              <a:rPr lang="en-GB" sz="2900" dirty="0"/>
              <a:t> century, especially as public preachers, but become still more important and influential with the impact of the Reformation: they were well placed to react to Protestant preaching to the laity with their own, rigorous Catholic message</a:t>
            </a:r>
          </a:p>
          <a:p>
            <a:pPr marL="0" indent="0">
              <a:buNone/>
            </a:pPr>
            <a:r>
              <a:rPr lang="en-GB" dirty="0"/>
              <a:t>Interestingly, it is precisely such monastic groups that the Protestant reformers attack the hardest, despite the fact that they shared some of their idealism about the primitive church and stand against the corruption</a:t>
            </a:r>
          </a:p>
          <a:p>
            <a:pPr marL="0" indent="0">
              <a:buNone/>
            </a:pPr>
            <a:r>
              <a:rPr lang="en-GB" dirty="0"/>
              <a:t>There is also a not insignificant flow of people between late medieval monastic reformist groups and the Protestants, despite their theological outlooks being very different, mirroring Luther’s own change of allegiance: In their shared promise of a purer religion, both Protestantism and Observant-style monasticism both fundamentally represented appealing paths to the most religiously engaged. </a:t>
            </a:r>
          </a:p>
        </p:txBody>
      </p:sp>
    </p:spTree>
    <p:extLst>
      <p:ext uri="{BB962C8B-B14F-4D97-AF65-F5344CB8AC3E}">
        <p14:creationId xmlns:p14="http://schemas.microsoft.com/office/powerpoint/2010/main" val="210113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1BD7-8F3D-4275-97AF-81104CEAC8C5}"/>
              </a:ext>
            </a:extLst>
          </p:cNvPr>
          <p:cNvSpPr>
            <a:spLocks noGrp="1"/>
          </p:cNvSpPr>
          <p:nvPr>
            <p:ph type="title"/>
          </p:nvPr>
        </p:nvSpPr>
        <p:spPr>
          <a:xfrm>
            <a:off x="6417733" y="490538"/>
            <a:ext cx="5291663" cy="851246"/>
          </a:xfrm>
        </p:spPr>
        <p:txBody>
          <a:bodyPr anchor="b">
            <a:normAutofit/>
          </a:bodyPr>
          <a:lstStyle/>
          <a:p>
            <a:r>
              <a:rPr lang="en-GB" sz="4000" dirty="0"/>
              <a:t>New </a:t>
            </a:r>
            <a:r>
              <a:rPr lang="en-GB" sz="4000" dirty="0" err="1"/>
              <a:t>hardline</a:t>
            </a:r>
            <a:r>
              <a:rPr lang="en-GB" sz="4000" dirty="0"/>
              <a:t> reforms</a:t>
            </a:r>
          </a:p>
        </p:txBody>
      </p:sp>
      <p:pic>
        <p:nvPicPr>
          <p:cNvPr id="5" name="Picture 4" descr="A clock tower in front of a house&#10;&#10;Description automatically generated">
            <a:extLst>
              <a:ext uri="{FF2B5EF4-FFF2-40B4-BE49-F238E27FC236}">
                <a16:creationId xmlns:a16="http://schemas.microsoft.com/office/drawing/2014/main" id="{0872A28D-B786-45D9-8558-201748A8E99F}"/>
              </a:ext>
            </a:extLst>
          </p:cNvPr>
          <p:cNvPicPr>
            <a:picLocks noChangeAspect="1"/>
          </p:cNvPicPr>
          <p:nvPr/>
        </p:nvPicPr>
        <p:blipFill rotWithShape="1">
          <a:blip r:embed="rId2">
            <a:extLst>
              <a:ext uri="{28A0092B-C50C-407E-A947-70E740481C1C}">
                <a14:useLocalDpi xmlns:a14="http://schemas.microsoft.com/office/drawing/2010/main" val="0"/>
              </a:ext>
            </a:extLst>
          </a:blip>
          <a:srcRect l="19779" r="22430"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C8168DD9-EC8C-42DC-86B4-6D6C8B3BFBDF}"/>
              </a:ext>
            </a:extLst>
          </p:cNvPr>
          <p:cNvSpPr>
            <a:spLocks noGrp="1"/>
          </p:cNvSpPr>
          <p:nvPr>
            <p:ph idx="1"/>
          </p:nvPr>
        </p:nvSpPr>
        <p:spPr>
          <a:xfrm>
            <a:off x="6417734" y="1497331"/>
            <a:ext cx="5449588" cy="5191704"/>
          </a:xfrm>
        </p:spPr>
        <p:txBody>
          <a:bodyPr>
            <a:normAutofit fontScale="85000" lnSpcReduction="20000"/>
          </a:bodyPr>
          <a:lstStyle/>
          <a:p>
            <a:pPr marL="0" indent="0">
              <a:buNone/>
            </a:pPr>
            <a:r>
              <a:rPr lang="en-GB" sz="1800" dirty="0"/>
              <a:t>In line with the continued relevance of hard-line, Observant-style monasticism, we see the rise of some new groups that seek to go even further down this path.</a:t>
            </a:r>
          </a:p>
          <a:p>
            <a:r>
              <a:rPr lang="en-GB" sz="1800" dirty="0"/>
              <a:t>The </a:t>
            </a:r>
            <a:r>
              <a:rPr lang="en-GB" sz="1800" b="1" dirty="0"/>
              <a:t>Capuchin Franciscans, </a:t>
            </a:r>
            <a:r>
              <a:rPr lang="en-GB" sz="1800" dirty="0"/>
              <a:t>a reform founded by the Italian Observant Franciscan </a:t>
            </a:r>
            <a:r>
              <a:rPr lang="en-GB" sz="1800" b="1" dirty="0"/>
              <a:t>Matteo da </a:t>
            </a:r>
            <a:r>
              <a:rPr lang="en-GB" sz="1800" b="1" dirty="0" err="1"/>
              <a:t>Bascio</a:t>
            </a:r>
            <a:r>
              <a:rPr lang="en-GB" sz="1800" b="1" dirty="0"/>
              <a:t> </a:t>
            </a:r>
            <a:r>
              <a:rPr lang="en-GB" sz="1800" dirty="0"/>
              <a:t>(1495-1552) in 1525, sought to go beyond the rigours of the Observant Franciscans, reinjecting some of the eremitic idealism (although their houses were soon also founded in cities) that had been present in the life of Saint Francis.</a:t>
            </a:r>
          </a:p>
          <a:p>
            <a:r>
              <a:rPr lang="en-GB" sz="1800" dirty="0"/>
              <a:t>The </a:t>
            </a:r>
            <a:r>
              <a:rPr lang="en-GB" sz="1800" b="1" dirty="0"/>
              <a:t>Franciscan Recollects </a:t>
            </a:r>
            <a:r>
              <a:rPr lang="en-GB" sz="1800" dirty="0"/>
              <a:t>were influenced by Observant Franciscan energies of </a:t>
            </a:r>
            <a:r>
              <a:rPr lang="en-GB" sz="1800" b="1" dirty="0"/>
              <a:t>Peter of Alcantara </a:t>
            </a:r>
            <a:r>
              <a:rPr lang="en-GB" sz="1800" dirty="0"/>
              <a:t>(1499-1562)</a:t>
            </a:r>
            <a:r>
              <a:rPr lang="en-GB" sz="1800" b="1" dirty="0"/>
              <a:t> </a:t>
            </a:r>
            <a:r>
              <a:rPr lang="en-GB" sz="1800" dirty="0"/>
              <a:t>and emphasised that friars must reserve time to withdraw more completely from the world within an enclosure, as well as teach and preach.</a:t>
            </a:r>
          </a:p>
          <a:p>
            <a:r>
              <a:rPr lang="en-GB" sz="1800" b="1" dirty="0"/>
              <a:t>Discalced Carmelites: </a:t>
            </a:r>
            <a:r>
              <a:rPr lang="en-GB" sz="1800" dirty="0"/>
              <a:t>following similar aspirations, </a:t>
            </a:r>
            <a:r>
              <a:rPr lang="en-GB" sz="1800" b="1" dirty="0"/>
              <a:t>Theresa of Avila </a:t>
            </a:r>
            <a:r>
              <a:rPr lang="en-GB" sz="1800" dirty="0"/>
              <a:t>(1515-1583) began a rigorous reform of female Carmelites – again re-stressing some of the order’s early eremitic style  – that soon spread to the male friars. Their name means “without shoes” in Latin, since they were to either go barefoot or in sandals. </a:t>
            </a:r>
            <a:r>
              <a:rPr lang="en-GB" sz="1800" b="1" dirty="0"/>
              <a:t>Discalced Augustinian Friars </a:t>
            </a:r>
            <a:r>
              <a:rPr lang="en-GB" sz="1800" dirty="0"/>
              <a:t>also follow a similar path in the late sixteenth century</a:t>
            </a:r>
          </a:p>
          <a:p>
            <a:pPr marL="0" indent="0">
              <a:buNone/>
            </a:pPr>
            <a:r>
              <a:rPr lang="en-GB" sz="1800" dirty="0"/>
              <a:t>Overall one can perhaps see a tendency in these groups in these groups to combine Mendicant  outreach to the laity – of renewed urgency amid Protestant growth – with the even more rigorous dividing lines from the world that were pushed by the harsh but urban-centred enclosed groups that flourished from the fourteenth and early fifteenth centuries (e.g. the Carthusians, the French Celestines).</a:t>
            </a:r>
          </a:p>
          <a:p>
            <a:pPr marL="0" indent="0">
              <a:buNone/>
            </a:pPr>
            <a:endParaRPr lang="en-GB" sz="1800" dirty="0"/>
          </a:p>
          <a:p>
            <a:pPr marL="0" indent="0">
              <a:buNone/>
            </a:pPr>
            <a:endParaRPr lang="en-GB" sz="1800" dirty="0"/>
          </a:p>
          <a:p>
            <a:pPr marL="0" indent="0">
              <a:buNone/>
            </a:pPr>
            <a:endParaRPr lang="en-GB" sz="1800" dirty="0"/>
          </a:p>
        </p:txBody>
      </p:sp>
    </p:spTree>
    <p:extLst>
      <p:ext uri="{BB962C8B-B14F-4D97-AF65-F5344CB8AC3E}">
        <p14:creationId xmlns:p14="http://schemas.microsoft.com/office/powerpoint/2010/main" val="1243861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5648</Words>
  <Application>Microsoft Office PowerPoint</Application>
  <PresentationFormat>Widescreen</PresentationFormat>
  <Paragraphs>154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The End of Medieval Monasticism?: Protestant suppressions, Catholic reforms, monasticism in the New World (c. 1520-1600 AD)</vt:lpstr>
      <vt:lpstr>Catholic and Protestant Europe</vt:lpstr>
      <vt:lpstr>Non-Catholic Christianity in the Latin West</vt:lpstr>
      <vt:lpstr>Protestantism and monasticism</vt:lpstr>
      <vt:lpstr>Protestant outlooks on monasticism</vt:lpstr>
      <vt:lpstr>Catholic Reformation</vt:lpstr>
      <vt:lpstr>Continued attachment to monasticism</vt:lpstr>
      <vt:lpstr>Continuance of late medieval monastic reform</vt:lpstr>
      <vt:lpstr>New hardline reforms</vt:lpstr>
      <vt:lpstr>“Clerics Regular” and other priestly orders</vt:lpstr>
      <vt:lpstr>The mission of priestly orders</vt:lpstr>
      <vt:lpstr>Monasticism in the New World</vt:lpstr>
      <vt:lpstr>Conversion from Europe to the Americas</vt:lpstr>
      <vt:lpstr>The impact of missionary experience</vt:lpstr>
      <vt:lpstr>Summary: an end without an end</vt:lpstr>
      <vt:lpstr>Sources – Manifesto of the Taborite Captains (1430)</vt:lpstr>
      <vt:lpstr>Sources – Manifesto of the Taborite Captains (1430)</vt:lpstr>
      <vt:lpstr>Sources – Act for the dissolution of the lesser monasteries (1536).</vt:lpstr>
      <vt:lpstr>Sources – Act for the dissolution of the lesser monasteries (1536).</vt:lpstr>
      <vt:lpstr>Sources – Letter to Henry VIII of England (1536), by Thomas Starkey</vt:lpstr>
      <vt:lpstr>Sources – Letter to Henry VIII of England (1536), by Thomas Starkey</vt:lpstr>
      <vt:lpstr>Sources – Statement concerning the massacre of the Franciscan Observants at Nimes (1675, concerning 1569)</vt:lpstr>
      <vt:lpstr>Sources – Statement concerning the massacre of the Franciscan Observants at Nimes (1675, concerning 1569)</vt:lpstr>
      <vt:lpstr>Sources: History of the Indian Church (1573-1597), by Geronimo de Mendieta (1525-1604)</vt:lpstr>
      <vt:lpstr>Sources: History of the Indian Church (1573-1597), by Geronimo de Mendieta (1525-1604)</vt:lpstr>
      <vt:lpstr>Select 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 of Medieval Monasticism?: Protestant suppressions, Catholic reforms, monasticism in the New World (c. 1520-1600 AD)</dc:title>
  <dc:creator>Robert Shaw</dc:creator>
  <cp:lastModifiedBy>Robert Shaw</cp:lastModifiedBy>
  <cp:revision>1</cp:revision>
  <dcterms:created xsi:type="dcterms:W3CDTF">2020-05-13T12:52:08Z</dcterms:created>
  <dcterms:modified xsi:type="dcterms:W3CDTF">2020-05-30T12:22:35Z</dcterms:modified>
</cp:coreProperties>
</file>