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57" r:id="rId3"/>
    <p:sldId id="282" r:id="rId4"/>
    <p:sldId id="259" r:id="rId5"/>
    <p:sldId id="314" r:id="rId6"/>
    <p:sldId id="280" r:id="rId7"/>
    <p:sldId id="316" r:id="rId8"/>
    <p:sldId id="276" r:id="rId9"/>
    <p:sldId id="315" r:id="rId10"/>
    <p:sldId id="261" r:id="rId11"/>
    <p:sldId id="317" r:id="rId12"/>
    <p:sldId id="269" r:id="rId13"/>
    <p:sldId id="318" r:id="rId14"/>
    <p:sldId id="263" r:id="rId15"/>
    <p:sldId id="321" r:id="rId16"/>
    <p:sldId id="265" r:id="rId17"/>
    <p:sldId id="319" r:id="rId18"/>
    <p:sldId id="281" r:id="rId19"/>
    <p:sldId id="320" r:id="rId20"/>
    <p:sldId id="306" r:id="rId21"/>
    <p:sldId id="274" r:id="rId22"/>
    <p:sldId id="322" r:id="rId23"/>
    <p:sldId id="264" r:id="rId24"/>
    <p:sldId id="324" r:id="rId25"/>
    <p:sldId id="307" r:id="rId26"/>
    <p:sldId id="313" r:id="rId27"/>
    <p:sldId id="325" r:id="rId28"/>
    <p:sldId id="260" r:id="rId29"/>
    <p:sldId id="326" r:id="rId30"/>
    <p:sldId id="262" r:id="rId31"/>
    <p:sldId id="327" r:id="rId32"/>
    <p:sldId id="308" r:id="rId33"/>
    <p:sldId id="268" r:id="rId34"/>
    <p:sldId id="328" r:id="rId35"/>
    <p:sldId id="277" r:id="rId36"/>
    <p:sldId id="329" r:id="rId37"/>
    <p:sldId id="273" r:id="rId38"/>
    <p:sldId id="330" r:id="rId39"/>
    <p:sldId id="258" r:id="rId40"/>
    <p:sldId id="300" r:id="rId41"/>
    <p:sldId id="311" r:id="rId42"/>
    <p:sldId id="266" r:id="rId43"/>
    <p:sldId id="303" r:id="rId44"/>
    <p:sldId id="271" r:id="rId45"/>
    <p:sldId id="304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850" autoAdjust="0"/>
    <p:restoredTop sz="94664" autoAdjust="0"/>
  </p:normalViewPr>
  <p:slideViewPr>
    <p:cSldViewPr>
      <p:cViewPr varScale="1">
        <p:scale>
          <a:sx n="10" d="100"/>
          <a:sy n="10" d="100"/>
        </p:scale>
        <p:origin x="-808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7362813-71B8-4277-8B6E-78B7EBDC8359}" type="datetimeFigureOut">
              <a:rPr lang="cs-CZ" smtClean="0"/>
              <a:t>16/4/20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9608DE-7EE6-4EF5-AA8B-45A6F86693AB}" type="slidenum">
              <a:rPr lang="cs-CZ" smtClean="0"/>
              <a:t>‹Nr.›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16/4/20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16/4/20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16/4/20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16/4/20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16/4/20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‹Nr.›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16/4/20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16/4/20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16/4/20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16/4/20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‹Nr.›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16/4/20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7362813-71B8-4277-8B6E-78B7EBDC8359}" type="datetimeFigureOut">
              <a:rPr lang="cs-CZ" smtClean="0"/>
              <a:t>16/4/20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89608DE-7EE6-4EF5-AA8B-45A6F86693AB}" type="slidenum">
              <a:rPr lang="cs-CZ" smtClean="0"/>
              <a:t>‹Nr.›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018458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s-E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Sufijo –ARI (</a:t>
            </a:r>
            <a:r>
              <a:rPr lang="es-E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</a:t>
            </a:r>
            <a:r>
              <a:rPr lang="es-E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star haciendo)</a:t>
            </a:r>
            <a:endParaRPr lang="es-E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97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4" b="2997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88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339752" y="1027664"/>
            <a:ext cx="5728482" cy="1143000"/>
          </a:xfrm>
        </p:spPr>
        <p:txBody>
          <a:bodyPr/>
          <a:lstStyle/>
          <a:p>
            <a:r>
              <a:rPr lang="es-ES_tradnl" dirty="0" err="1" smtClean="0"/>
              <a:t>Musika</a:t>
            </a:r>
            <a:r>
              <a:rPr lang="es-ES_tradnl" dirty="0" smtClean="0"/>
              <a:t> + </a:t>
            </a:r>
            <a:r>
              <a:rPr lang="es-ES_tradnl" b="1" dirty="0" smtClean="0"/>
              <a:t>ARI</a:t>
            </a:r>
            <a:endParaRPr lang="cs-CZ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MUSIKARI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6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6" b="24116"/>
          <a:stretch>
            <a:fillRect/>
          </a:stretch>
        </p:blipFill>
        <p:spPr bwMode="auto">
          <a:xfrm>
            <a:off x="1043492" y="1412776"/>
            <a:ext cx="6777317" cy="441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92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75656" y="1027664"/>
            <a:ext cx="6592578" cy="1143000"/>
          </a:xfrm>
        </p:spPr>
        <p:txBody>
          <a:bodyPr/>
          <a:lstStyle/>
          <a:p>
            <a:r>
              <a:rPr lang="es-ES_tradnl" dirty="0" err="1" smtClean="0"/>
              <a:t>Idatzi</a:t>
            </a:r>
            <a:r>
              <a:rPr lang="es-ES_tradnl" dirty="0" smtClean="0"/>
              <a:t> (escribir) + </a:t>
            </a:r>
            <a:r>
              <a:rPr lang="es-ES_tradnl" b="1" dirty="0" smtClean="0"/>
              <a:t>ARI</a:t>
            </a:r>
            <a:endParaRPr lang="cs-CZ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IDAZKARI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6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4" b="32664"/>
          <a:stretch>
            <a:fillRect/>
          </a:stretch>
        </p:blipFill>
        <p:spPr bwMode="auto">
          <a:xfrm>
            <a:off x="1043492" y="1916832"/>
            <a:ext cx="6777317" cy="391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3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Su (fuego)+ aldea(por) + </a:t>
            </a:r>
            <a:r>
              <a:rPr lang="es-ES_tradnl" b="1" dirty="0" smtClean="0"/>
              <a:t>ARI</a:t>
            </a:r>
            <a:endParaRPr lang="cs-CZ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SUKALDARI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6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3" b="10963"/>
          <a:stretch>
            <a:fillRect/>
          </a:stretch>
        </p:blipFill>
        <p:spPr bwMode="auto">
          <a:xfrm>
            <a:off x="1043492" y="1268760"/>
            <a:ext cx="6777317" cy="456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24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Argazki</a:t>
            </a:r>
            <a:r>
              <a:rPr lang="es-ES_tradnl" dirty="0" smtClean="0"/>
              <a:t> (foto) + </a:t>
            </a:r>
            <a:r>
              <a:rPr lang="es-ES_tradnl" b="1" dirty="0" smtClean="0"/>
              <a:t>ARI</a:t>
            </a:r>
            <a:endParaRPr lang="cs-CZ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276872"/>
            <a:ext cx="7992888" cy="3508977"/>
          </a:xfrm>
        </p:spPr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ARGAZKILARI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6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2" b="24022"/>
          <a:stretch>
            <a:fillRect/>
          </a:stretch>
        </p:blipFill>
        <p:spPr bwMode="auto">
          <a:xfrm>
            <a:off x="1043492" y="1412776"/>
            <a:ext cx="6777317" cy="441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28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43490" y="1061864"/>
            <a:ext cx="7024744" cy="1143000"/>
          </a:xfrm>
        </p:spPr>
        <p:txBody>
          <a:bodyPr/>
          <a:lstStyle/>
          <a:p>
            <a:r>
              <a:rPr lang="es-ES_tradnl" dirty="0" smtClean="0"/>
              <a:t>Zapata (zapato) + </a:t>
            </a:r>
            <a:r>
              <a:rPr lang="es-ES_tradnl" b="1" dirty="0" smtClean="0"/>
              <a:t>ARI</a:t>
            </a:r>
            <a:endParaRPr lang="cs-CZ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ZAPATARI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6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8" b="29128"/>
          <a:stretch>
            <a:fillRect/>
          </a:stretch>
        </p:blipFill>
        <p:spPr bwMode="auto">
          <a:xfrm>
            <a:off x="1043492" y="1124744"/>
            <a:ext cx="6777317" cy="4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8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s-E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Sufijo -EGIN  (hacer)</a:t>
            </a:r>
            <a:endParaRPr lang="es-E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23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62124"/>
            <a:ext cx="4968552" cy="375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91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Ogi</a:t>
            </a:r>
            <a:r>
              <a:rPr lang="es-ES_tradnl" dirty="0" smtClean="0"/>
              <a:t> (pan) + </a:t>
            </a:r>
            <a:r>
              <a:rPr lang="es-ES_tradnl" b="1" dirty="0" smtClean="0"/>
              <a:t>EGIN</a:t>
            </a:r>
            <a:endParaRPr lang="cs-CZ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OKIN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2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12890"/>
          <a:stretch>
            <a:fillRect/>
          </a:stretch>
        </p:blipFill>
        <p:spPr bwMode="auto">
          <a:xfrm>
            <a:off x="1043492" y="1484784"/>
            <a:ext cx="6777317" cy="434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66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Iturri</a:t>
            </a:r>
            <a:r>
              <a:rPr lang="es-ES_tradnl" dirty="0" smtClean="0"/>
              <a:t> (caño/grifo) + </a:t>
            </a:r>
            <a:r>
              <a:rPr lang="es-ES_tradnl" b="1" dirty="0" smtClean="0"/>
              <a:t>EGIN</a:t>
            </a:r>
            <a:endParaRPr lang="cs-CZ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ITURGIN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2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  <a:solidFill>
            <a:srgbClr val="008000"/>
          </a:solidFill>
        </p:spPr>
        <p:txBody>
          <a:bodyPr/>
          <a:lstStyle/>
          <a:p>
            <a:r>
              <a:rPr lang="es-E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Sufijo -TZAILE  (para profesiones)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6123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6" b="16956"/>
          <a:stretch>
            <a:fillRect/>
          </a:stretch>
        </p:blipFill>
        <p:spPr bwMode="auto">
          <a:xfrm>
            <a:off x="1043492" y="1052736"/>
            <a:ext cx="6777317" cy="477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49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Su (fuego) + </a:t>
            </a:r>
            <a:r>
              <a:rPr lang="es-ES_tradnl" dirty="0" err="1" smtClean="0"/>
              <a:t>hil</a:t>
            </a:r>
            <a:r>
              <a:rPr lang="es-ES_tradnl" dirty="0" smtClean="0"/>
              <a:t> (matar) + </a:t>
            </a:r>
            <a:r>
              <a:rPr lang="es-ES_tradnl" b="1" dirty="0" smtClean="0"/>
              <a:t>TZAILE</a:t>
            </a:r>
            <a:endParaRPr lang="cs-CZ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SUHILTZAILE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9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0" b="25410"/>
          <a:stretch>
            <a:fillRect/>
          </a:stretch>
        </p:blipFill>
        <p:spPr bwMode="auto">
          <a:xfrm>
            <a:off x="1043492" y="1196752"/>
            <a:ext cx="6777317" cy="463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8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8064896" cy="1143000"/>
          </a:xfrm>
        </p:spPr>
        <p:txBody>
          <a:bodyPr>
            <a:normAutofit/>
          </a:bodyPr>
          <a:lstStyle/>
          <a:p>
            <a:r>
              <a:rPr lang="es-ES_tradnl" sz="3200" dirty="0" err="1" smtClean="0"/>
              <a:t>Ile</a:t>
            </a:r>
            <a:r>
              <a:rPr lang="es-ES_tradnl" sz="3200" dirty="0" smtClean="0"/>
              <a:t> (fuego) + </a:t>
            </a:r>
            <a:r>
              <a:rPr lang="es-ES_tradnl" sz="3200" dirty="0" err="1" smtClean="0"/>
              <a:t>apaindu</a:t>
            </a:r>
            <a:r>
              <a:rPr lang="es-ES_tradnl" sz="3200" dirty="0" smtClean="0"/>
              <a:t> (arreglar) + </a:t>
            </a:r>
            <a:r>
              <a:rPr lang="es-ES_tradnl" sz="3200" b="1" dirty="0" smtClean="0"/>
              <a:t>TZAILE</a:t>
            </a:r>
            <a:endParaRPr lang="cs-CZ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323652"/>
            <a:ext cx="7920880" cy="3508977"/>
          </a:xfrm>
        </p:spPr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ILEAPAINTZAILE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3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75656" y="1027664"/>
            <a:ext cx="7416824" cy="1143000"/>
          </a:xfrm>
        </p:spPr>
        <p:txBody>
          <a:bodyPr>
            <a:normAutofit/>
          </a:bodyPr>
          <a:lstStyle/>
          <a:p>
            <a:r>
              <a:rPr lang="es-ES_tradnl" dirty="0" smtClean="0"/>
              <a:t>Posta (carta) + </a:t>
            </a:r>
            <a:r>
              <a:rPr lang="es-ES_tradnl" b="1" dirty="0" smtClean="0"/>
              <a:t>ARI</a:t>
            </a:r>
            <a:endParaRPr lang="cs-CZ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POSTARI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8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6" b="26756"/>
          <a:stretch>
            <a:fillRect/>
          </a:stretch>
        </p:blipFill>
        <p:spPr bwMode="auto">
          <a:xfrm>
            <a:off x="1043492" y="1484784"/>
            <a:ext cx="6777317" cy="434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98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8064896" cy="114300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</a:t>
            </a:r>
            <a:r>
              <a:rPr lang="es-ES_tradnl" sz="3600" dirty="0" err="1" smtClean="0"/>
              <a:t>Diseinatu</a:t>
            </a:r>
            <a:r>
              <a:rPr lang="es-ES_tradnl" sz="3600" dirty="0" smtClean="0"/>
              <a:t> (diseñar) + </a:t>
            </a:r>
            <a:r>
              <a:rPr lang="es-ES_tradnl" sz="3600" b="1" dirty="0" smtClean="0"/>
              <a:t>TZAILE</a:t>
            </a:r>
            <a:endParaRPr lang="cs-CZ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323652"/>
            <a:ext cx="7353265" cy="3508977"/>
          </a:xfrm>
        </p:spPr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DISEINATZAILE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2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  <a:solidFill>
            <a:srgbClr val="008000"/>
          </a:solidFill>
        </p:spPr>
        <p:txBody>
          <a:bodyPr/>
          <a:lstStyle/>
          <a:p>
            <a:r>
              <a:rPr lang="es-E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Sufijo -ZAIN  (</a:t>
            </a:r>
            <a:r>
              <a:rPr lang="es-E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</a:t>
            </a:r>
            <a:r>
              <a:rPr lang="es-E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uidar)</a:t>
            </a: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6123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0" b="25140"/>
          <a:stretch>
            <a:fillRect/>
          </a:stretch>
        </p:blipFill>
        <p:spPr bwMode="auto">
          <a:xfrm>
            <a:off x="1043492" y="980728"/>
            <a:ext cx="6777317" cy="485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43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8064896" cy="114300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</a:t>
            </a:r>
            <a:r>
              <a:rPr lang="es-ES_tradnl" sz="3600" dirty="0" err="1" smtClean="0"/>
              <a:t>Lore</a:t>
            </a:r>
            <a:r>
              <a:rPr lang="es-ES_tradnl" sz="3600" dirty="0" smtClean="0"/>
              <a:t> (flor) + </a:t>
            </a:r>
            <a:r>
              <a:rPr lang="es-ES_tradnl" sz="3600" b="1" dirty="0" smtClean="0"/>
              <a:t>ZAIN</a:t>
            </a:r>
            <a:endParaRPr lang="cs-CZ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LOREZAIN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915347" cy="419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39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691680" y="1027664"/>
            <a:ext cx="6984776" cy="1143000"/>
          </a:xfrm>
        </p:spPr>
        <p:txBody>
          <a:bodyPr>
            <a:normAutofit/>
          </a:bodyPr>
          <a:lstStyle/>
          <a:p>
            <a:r>
              <a:rPr lang="es-ES_tradnl" sz="3600" dirty="0" err="1" smtClean="0"/>
              <a:t>Ardi</a:t>
            </a:r>
            <a:r>
              <a:rPr lang="es-ES_tradnl" sz="3600" dirty="0" smtClean="0"/>
              <a:t> (oveja) + </a:t>
            </a:r>
            <a:r>
              <a:rPr lang="es-ES_tradnl" sz="3600" b="1" dirty="0" smtClean="0"/>
              <a:t>ZAIN</a:t>
            </a:r>
            <a:endParaRPr lang="cs-CZ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ARTZAIN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4" b="3274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28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115616" y="1027664"/>
            <a:ext cx="8028384" cy="1143000"/>
          </a:xfrm>
        </p:spPr>
        <p:txBody>
          <a:bodyPr>
            <a:noAutofit/>
          </a:bodyPr>
          <a:lstStyle/>
          <a:p>
            <a:r>
              <a:rPr lang="es-ES_tradnl" sz="3600" dirty="0" err="1" smtClean="0"/>
              <a:t>Udal</a:t>
            </a:r>
            <a:r>
              <a:rPr lang="es-ES_tradnl" sz="3600" dirty="0" smtClean="0"/>
              <a:t> (ayuntamiento) + </a:t>
            </a:r>
            <a:r>
              <a:rPr lang="es-ES_tradnl" sz="3600" b="1" dirty="0" smtClean="0"/>
              <a:t>ZAIN</a:t>
            </a:r>
            <a:endParaRPr lang="cs-CZ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UDALTZAIN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1" b="25781"/>
          <a:stretch>
            <a:fillRect/>
          </a:stretch>
        </p:blipFill>
        <p:spPr bwMode="auto">
          <a:xfrm>
            <a:off x="1043492" y="1124744"/>
            <a:ext cx="6777317" cy="4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1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346176" cy="38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7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     </a:t>
            </a:r>
            <a:r>
              <a:rPr lang="es-ES_tradnl" dirty="0" err="1" smtClean="0"/>
              <a:t>Eri</a:t>
            </a:r>
            <a:r>
              <a:rPr lang="es-ES_tradnl" dirty="0" smtClean="0"/>
              <a:t> (enfermo)+</a:t>
            </a:r>
            <a:r>
              <a:rPr lang="es-ES_tradnl" b="1" dirty="0" smtClean="0"/>
              <a:t>ZAIN</a:t>
            </a:r>
            <a:endParaRPr lang="cs-CZ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1720" y="2323652"/>
            <a:ext cx="5769089" cy="3508977"/>
          </a:xfrm>
        </p:spPr>
        <p:txBody>
          <a:bodyPr/>
          <a:lstStyle/>
          <a:p>
            <a:pPr marL="68580" lvl="7" indent="0">
              <a:buNone/>
            </a:pPr>
            <a:endParaRPr lang="es-ES" sz="6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UDALTZAIN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21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s-E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PRÉSTAMOS DEL LATIN</a:t>
            </a:r>
            <a:endParaRPr lang="es-E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60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320480" cy="484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14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689368"/>
          </a:xfrm>
        </p:spPr>
        <p:txBody>
          <a:bodyPr/>
          <a:lstStyle/>
          <a:p>
            <a:r>
              <a:rPr lang="es-ES_tradnl" b="1" dirty="0" smtClean="0"/>
              <a:t>		</a:t>
            </a:r>
            <a:r>
              <a:rPr lang="es-ES_tradnl" sz="6000" b="1" dirty="0" smtClean="0"/>
              <a:t>ABOKATU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311382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r="879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8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411760" y="1484784"/>
            <a:ext cx="5656474" cy="2545352"/>
          </a:xfrm>
        </p:spPr>
        <p:txBody>
          <a:bodyPr>
            <a:normAutofit/>
          </a:bodyPr>
          <a:lstStyle/>
          <a:p>
            <a:r>
              <a:rPr lang="es-ES_tradnl" sz="6000" b="1" dirty="0" smtClean="0"/>
              <a:t>PSIKOLOGO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50769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03648" y="1027664"/>
            <a:ext cx="8208912" cy="1143000"/>
          </a:xfrm>
        </p:spPr>
        <p:txBody>
          <a:bodyPr>
            <a:normAutofit/>
          </a:bodyPr>
          <a:lstStyle/>
          <a:p>
            <a:r>
              <a:rPr lang="es-ES_tradnl" sz="3600" dirty="0" err="1" smtClean="0"/>
              <a:t>Zerbitzu</a:t>
            </a:r>
            <a:r>
              <a:rPr lang="es-ES_tradnl" sz="3600" dirty="0" smtClean="0"/>
              <a:t> (servicio) + </a:t>
            </a:r>
            <a:r>
              <a:rPr lang="es-ES_tradnl" sz="3600" b="1" dirty="0" smtClean="0"/>
              <a:t>ARI</a:t>
            </a:r>
            <a:endParaRPr lang="cs-CZ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ZERBITZARI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6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5184576" cy="500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3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339752" y="1027664"/>
            <a:ext cx="5728482" cy="1143000"/>
          </a:xfrm>
        </p:spPr>
        <p:txBody>
          <a:bodyPr/>
          <a:lstStyle/>
          <a:p>
            <a:r>
              <a:rPr lang="es-ES_tradnl" dirty="0" err="1" smtClean="0"/>
              <a:t>Politika</a:t>
            </a:r>
            <a:r>
              <a:rPr lang="es-ES_tradnl" dirty="0" smtClean="0"/>
              <a:t> + </a:t>
            </a:r>
            <a:r>
              <a:rPr lang="es-ES_tradnl" b="1" dirty="0" smtClean="0"/>
              <a:t>ARI</a:t>
            </a:r>
            <a:endParaRPr lang="cs-CZ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POLITIKARI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6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9" b="6299"/>
          <a:stretch>
            <a:fillRect/>
          </a:stretch>
        </p:blipFill>
        <p:spPr bwMode="auto">
          <a:xfrm>
            <a:off x="1043492" y="1196752"/>
            <a:ext cx="6777317" cy="463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09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03648" y="1027664"/>
            <a:ext cx="6664586" cy="1143000"/>
          </a:xfrm>
        </p:spPr>
        <p:txBody>
          <a:bodyPr/>
          <a:lstStyle/>
          <a:p>
            <a:r>
              <a:rPr lang="es-ES_tradnl" dirty="0" err="1" smtClean="0"/>
              <a:t>Kirol</a:t>
            </a:r>
            <a:r>
              <a:rPr lang="es-ES_tradnl" dirty="0" smtClean="0"/>
              <a:t> (deporte) + </a:t>
            </a:r>
            <a:r>
              <a:rPr lang="es-ES_tradnl" b="1" dirty="0" smtClean="0"/>
              <a:t>ARI</a:t>
            </a:r>
            <a:endParaRPr lang="cs-CZ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1640" lvl="7" indent="0">
              <a:buNone/>
            </a:pPr>
            <a:endParaRPr lang="es-ES" sz="4800" dirty="0" smtClean="0"/>
          </a:p>
          <a:p>
            <a:pPr marL="1691640" lvl="7" indent="0">
              <a:buNone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KIROLARI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6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187</TotalTime>
  <Words>170</Words>
  <Application>Microsoft Macintosh PowerPoint</Application>
  <PresentationFormat>Presentación en pantalla (4:3)</PresentationFormat>
  <Paragraphs>61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Austin</vt:lpstr>
      <vt:lpstr>Sufijo –ARI (estar haciendo)</vt:lpstr>
      <vt:lpstr>Presentación de PowerPoint</vt:lpstr>
      <vt:lpstr>Posta (carta) + ARI</vt:lpstr>
      <vt:lpstr>Presentación de PowerPoint</vt:lpstr>
      <vt:lpstr>Zerbitzu (servicio) + ARI</vt:lpstr>
      <vt:lpstr>Presentación de PowerPoint</vt:lpstr>
      <vt:lpstr>Politika + ARI</vt:lpstr>
      <vt:lpstr>Presentación de PowerPoint</vt:lpstr>
      <vt:lpstr>Kirol (deporte) + ARI</vt:lpstr>
      <vt:lpstr>Presentación de PowerPoint</vt:lpstr>
      <vt:lpstr>Musika + ARI</vt:lpstr>
      <vt:lpstr>Presentación de PowerPoint</vt:lpstr>
      <vt:lpstr>Idatzi (escribir) + ARI</vt:lpstr>
      <vt:lpstr>Presentación de PowerPoint</vt:lpstr>
      <vt:lpstr>Su (fuego)+ aldea(por) + ARI</vt:lpstr>
      <vt:lpstr>Presentación de PowerPoint</vt:lpstr>
      <vt:lpstr>Argazki (foto) + ARI</vt:lpstr>
      <vt:lpstr>Presentación de PowerPoint</vt:lpstr>
      <vt:lpstr>Zapata (zapato) + ARI</vt:lpstr>
      <vt:lpstr>Sufijo -EGIN  (hacer)</vt:lpstr>
      <vt:lpstr>Presentación de PowerPoint</vt:lpstr>
      <vt:lpstr>Ogi (pan) + EGIN</vt:lpstr>
      <vt:lpstr>Presentación de PowerPoint</vt:lpstr>
      <vt:lpstr>Iturri (caño/grifo) + EGIN</vt:lpstr>
      <vt:lpstr>Sufijo -TZAILE  (para profesiones)</vt:lpstr>
      <vt:lpstr>Presentación de PowerPoint</vt:lpstr>
      <vt:lpstr>Su (fuego) + hil (matar) + TZAILE</vt:lpstr>
      <vt:lpstr>Presentación de PowerPoint</vt:lpstr>
      <vt:lpstr>Ile (fuego) + apaindu (arreglar) + TZAILE</vt:lpstr>
      <vt:lpstr>Presentación de PowerPoint</vt:lpstr>
      <vt:lpstr>     Diseinatu (diseñar) + TZAILE</vt:lpstr>
      <vt:lpstr>Sufijo -ZAIN  (cuidar)</vt:lpstr>
      <vt:lpstr>Presentación de PowerPoint</vt:lpstr>
      <vt:lpstr>           Lore (flor) + ZAIN</vt:lpstr>
      <vt:lpstr>Presentación de PowerPoint</vt:lpstr>
      <vt:lpstr>Ardi (oveja) + ZAIN</vt:lpstr>
      <vt:lpstr>Presentación de PowerPoint</vt:lpstr>
      <vt:lpstr>Udal (ayuntamiento) + ZAIN</vt:lpstr>
      <vt:lpstr>Presentación de PowerPoint</vt:lpstr>
      <vt:lpstr>     Eri (enfermo)+ZAIN</vt:lpstr>
      <vt:lpstr>PRÉSTAMOS DEL LATIN</vt:lpstr>
      <vt:lpstr>Presentación de PowerPoint</vt:lpstr>
      <vt:lpstr>  ABOKATU</vt:lpstr>
      <vt:lpstr>Presentación de PowerPoint</vt:lpstr>
      <vt:lpstr>PSIKOLOGO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Garazi Urkiola Gamarra</dc:creator>
  <cp:lastModifiedBy>Nombre</cp:lastModifiedBy>
  <cp:revision>24</cp:revision>
  <dcterms:created xsi:type="dcterms:W3CDTF">2015-09-22T09:07:42Z</dcterms:created>
  <dcterms:modified xsi:type="dcterms:W3CDTF">2020-04-16T08:38:23Z</dcterms:modified>
</cp:coreProperties>
</file>