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/>
    <p:restoredTop sz="93582"/>
  </p:normalViewPr>
  <p:slideViewPr>
    <p:cSldViewPr snapToGrid="0" snapToObjects="1">
      <p:cViewPr>
        <p:scale>
          <a:sx n="107" d="100"/>
          <a:sy n="107" d="100"/>
        </p:scale>
        <p:origin x="8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17DF5-6795-324F-83BE-0C9C5B30FDDF}" type="datetimeFigureOut">
              <a:rPr lang="sk-SK" smtClean="0"/>
              <a:t>20.2.19</a:t>
            </a:fld>
            <a:endParaRPr lang="sk-SK"/>
          </a:p>
        </p:txBody>
      </p:sp>
      <p:sp>
        <p:nvSpPr>
          <p:cNvPr id="4" name="Zástupný objekt pre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E8958-BA32-FD4A-B324-2D80E147E8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95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8pCTDAcQ0" TargetMode="External"/><Relationship Id="rId4" Type="http://schemas.openxmlformats.org/officeDocument/2006/relationships/hyperlink" Target="https://www.youtube.com/watch?v=n80934sv2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Ver4D09OE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vc.cervantes.es/lengua/voces_hispanicas/espana/tenerife.htm" TargetMode="External"/><Relationship Id="rId4" Type="http://schemas.openxmlformats.org/officeDocument/2006/relationships/hyperlink" Target="https://youtu.be/WjSkPNmu04w?t=58m2s" TargetMode="External"/><Relationship Id="rId5" Type="http://schemas.openxmlformats.org/officeDocument/2006/relationships/hyperlink" Target="https://www.youtube.com/watch?v=Fyo_Na-T-e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vc.cervantes.es/lengua/voces_hispanicas/espana/las_palma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0CqJD6ikJs?t=15m38s" TargetMode="External"/><Relationship Id="rId4" Type="http://schemas.openxmlformats.org/officeDocument/2006/relationships/hyperlink" Target="https://youtu.be/56R8FfqNU40?t=34m8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0hJ8GYzxy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El español canario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641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53" y="95003"/>
            <a:ext cx="5600040" cy="66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Otros </a:t>
            </a:r>
            <a:r>
              <a:rPr lang="es-ES_tradnl" dirty="0" err="1" smtClean="0"/>
              <a:t>fen</a:t>
            </a:r>
            <a:r>
              <a:rPr lang="es-ES" dirty="0" err="1" smtClean="0"/>
              <a:t>ómenos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sz="2800" dirty="0" smtClean="0">
                <a:hlinkClick r:id="rId2"/>
              </a:rPr>
              <a:t>Isleños de Luisiana </a:t>
            </a:r>
            <a:endParaRPr lang="es-ES_tradnl" sz="2800" dirty="0" smtClean="0"/>
          </a:p>
          <a:p>
            <a:pPr algn="ctr"/>
            <a:r>
              <a:rPr lang="es-ES_tradnl" sz="2800" dirty="0" smtClean="0">
                <a:hlinkClick r:id="rId3"/>
              </a:rPr>
              <a:t>Silbo Gomero 1 </a:t>
            </a:r>
            <a:endParaRPr lang="es-ES_tradnl" sz="2800" dirty="0" smtClean="0"/>
          </a:p>
          <a:p>
            <a:pPr algn="ctr"/>
            <a:r>
              <a:rPr lang="es-ES_tradnl" sz="2800" dirty="0" smtClean="0">
                <a:hlinkClick r:id="rId4"/>
              </a:rPr>
              <a:t>Silbo Gomero 2</a:t>
            </a:r>
            <a:endParaRPr lang="es-ES_tradnl" sz="2800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89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El español canario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sz="2400" dirty="0" smtClean="0"/>
              <a:t>¿</a:t>
            </a:r>
            <a:r>
              <a:rPr lang="es-ES_tradnl" sz="2400" dirty="0" err="1" smtClean="0"/>
              <a:t>Qui</a:t>
            </a:r>
            <a:r>
              <a:rPr lang="es-ES" sz="2400" dirty="0" err="1" smtClean="0"/>
              <a:t>énes</a:t>
            </a:r>
            <a:r>
              <a:rPr lang="es-ES" sz="2400" dirty="0" smtClean="0"/>
              <a:t> son los hablantes de la variedad canaria?</a:t>
            </a:r>
          </a:p>
          <a:p>
            <a:pPr algn="ctr"/>
            <a:r>
              <a:rPr lang="es-ES" sz="2400" dirty="0" smtClean="0"/>
              <a:t>¿Qué carácter tienen las Islas Canarias?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_tradnl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08" y="3343910"/>
            <a:ext cx="5776595" cy="252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1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Origen del español canario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sz="2200" dirty="0" smtClean="0"/>
          </a:p>
          <a:p>
            <a:r>
              <a:rPr lang="es-ES_tradnl" sz="2200" dirty="0" smtClean="0"/>
              <a:t>Canarias como escala para los  conquistadores </a:t>
            </a:r>
          </a:p>
          <a:p>
            <a:r>
              <a:rPr lang="es-ES_tradnl" sz="2200" dirty="0" smtClean="0"/>
              <a:t>Mezcla de culturas y lenguas</a:t>
            </a:r>
          </a:p>
          <a:p>
            <a:pPr lvl="1"/>
            <a:r>
              <a:rPr lang="es-ES_tradnl" sz="2200" dirty="0" smtClean="0"/>
              <a:t>Elemento andaluz</a:t>
            </a:r>
          </a:p>
          <a:p>
            <a:pPr lvl="1"/>
            <a:r>
              <a:rPr lang="es-ES_tradnl" sz="2200" dirty="0" smtClean="0"/>
              <a:t>Elemento americano</a:t>
            </a:r>
          </a:p>
          <a:p>
            <a:pPr lvl="1"/>
            <a:r>
              <a:rPr lang="es-ES_tradnl" sz="2200" dirty="0" smtClean="0"/>
              <a:t>Elemento luso</a:t>
            </a:r>
          </a:p>
          <a:p>
            <a:pPr lvl="1"/>
            <a:r>
              <a:rPr lang="es-ES_tradnl" sz="2200" dirty="0" smtClean="0"/>
              <a:t>Elemento guanche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46" y="2065867"/>
            <a:ext cx="5776595" cy="436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8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El perfil </a:t>
            </a:r>
            <a:r>
              <a:rPr lang="es-ES_tradnl" dirty="0" err="1" smtClean="0"/>
              <a:t>ling</a:t>
            </a:r>
            <a:r>
              <a:rPr lang="es-ES" dirty="0" err="1" smtClean="0"/>
              <a:t>üístico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Plano f</a:t>
            </a:r>
            <a:r>
              <a:rPr lang="es-ES" sz="2000" dirty="0" err="1" smtClean="0"/>
              <a:t>ónico</a:t>
            </a:r>
            <a:endParaRPr lang="es-ES" sz="2000" dirty="0" smtClean="0"/>
          </a:p>
          <a:p>
            <a:pPr lvl="1"/>
            <a:r>
              <a:rPr lang="es-ES" sz="2000" dirty="0" smtClean="0">
                <a:hlinkClick r:id="rId2"/>
              </a:rPr>
              <a:t>Prosodia y pronunciación Las Palmas</a:t>
            </a:r>
            <a:endParaRPr lang="es-ES" sz="2000" dirty="0" smtClean="0"/>
          </a:p>
          <a:p>
            <a:pPr lvl="1"/>
            <a:r>
              <a:rPr lang="es-ES" sz="2000" dirty="0">
                <a:hlinkClick r:id="rId3"/>
              </a:rPr>
              <a:t>Prosodia y pronunciación </a:t>
            </a:r>
            <a:r>
              <a:rPr lang="es-ES" sz="2000" dirty="0" smtClean="0">
                <a:hlinkClick r:id="rId3"/>
              </a:rPr>
              <a:t>Santa Cruz</a:t>
            </a:r>
            <a:endParaRPr lang="es-ES" sz="2000" dirty="0" smtClean="0"/>
          </a:p>
          <a:p>
            <a:pPr lvl="1"/>
            <a:r>
              <a:rPr lang="es-ES" sz="2000" dirty="0" smtClean="0">
                <a:hlinkClick r:id="rId4"/>
              </a:rPr>
              <a:t>La </a:t>
            </a:r>
            <a:r>
              <a:rPr lang="es-ES" sz="2000" i="1" dirty="0" smtClean="0">
                <a:hlinkClick r:id="rId4"/>
              </a:rPr>
              <a:t>che </a:t>
            </a:r>
            <a:r>
              <a:rPr lang="es-ES" sz="2000" dirty="0" smtClean="0">
                <a:hlinkClick r:id="rId4"/>
              </a:rPr>
              <a:t>1</a:t>
            </a:r>
            <a:endParaRPr lang="es-ES" sz="2000" dirty="0" smtClean="0"/>
          </a:p>
          <a:p>
            <a:r>
              <a:rPr lang="es-ES" sz="2000" dirty="0" smtClean="0"/>
              <a:t>Plano gramatical </a:t>
            </a:r>
          </a:p>
          <a:p>
            <a:r>
              <a:rPr lang="es-ES" sz="2000" dirty="0" smtClean="0"/>
              <a:t>Plano </a:t>
            </a:r>
            <a:r>
              <a:rPr lang="es-ES" sz="2000" dirty="0" smtClean="0"/>
              <a:t>léxico</a:t>
            </a:r>
            <a:endParaRPr lang="cs-CZ" sz="2000" dirty="0"/>
          </a:p>
          <a:p>
            <a:r>
              <a:rPr lang="es-ES_tradnl" sz="2000" u="sng" dirty="0" smtClean="0">
                <a:hlinkClick r:id="rId5"/>
              </a:rPr>
              <a:t>El </a:t>
            </a:r>
            <a:r>
              <a:rPr lang="es-ES_tradnl" sz="2000" u="sng" dirty="0">
                <a:hlinkClick r:id="rId5"/>
              </a:rPr>
              <a:t>colega canario</a:t>
            </a:r>
            <a:r>
              <a:rPr lang="es-ES_tradnl" sz="2000" u="sng" dirty="0"/>
              <a:t> </a:t>
            </a:r>
            <a:r>
              <a:rPr lang="es-ES_tradnl" sz="2000" dirty="0"/>
              <a:t>(Variedades andaluzas vs. español canario)</a:t>
            </a:r>
            <a:endParaRPr lang="es-ES_tradnl" sz="2000" u="sng" dirty="0"/>
          </a:p>
        </p:txBody>
      </p:sp>
    </p:spTree>
    <p:extLst>
      <p:ext uri="{BB962C8B-B14F-4D97-AF65-F5344CB8AC3E}">
        <p14:creationId xmlns:p14="http://schemas.microsoft.com/office/powerpoint/2010/main" val="12168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Prestigio de la variedad Canaria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400" dirty="0"/>
              <a:t>A </a:t>
            </a:r>
            <a:r>
              <a:rPr lang="sk-SK" sz="2400" dirty="0" err="1"/>
              <a:t>esta</a:t>
            </a:r>
            <a:r>
              <a:rPr lang="sk-SK" sz="2400" dirty="0"/>
              <a:t> </a:t>
            </a:r>
            <a:r>
              <a:rPr lang="sk-SK" sz="2400" dirty="0" err="1"/>
              <a:t>represiva</a:t>
            </a:r>
            <a:r>
              <a:rPr lang="sk-SK" sz="2400" dirty="0"/>
              <a:t> </a:t>
            </a:r>
            <a:r>
              <a:rPr lang="sk-SK" sz="2400" dirty="0" err="1"/>
              <a:t>función</a:t>
            </a:r>
            <a:r>
              <a:rPr lang="sk-SK" sz="2400" dirty="0"/>
              <a:t> </a:t>
            </a:r>
            <a:r>
              <a:rPr lang="sk-SK" sz="2400" dirty="0" err="1"/>
              <a:t>colonial</a:t>
            </a:r>
            <a:r>
              <a:rPr lang="sk-SK" sz="2400" dirty="0"/>
              <a:t> o </a:t>
            </a:r>
            <a:r>
              <a:rPr lang="sk-SK" sz="2400" dirty="0" err="1"/>
              <a:t>evangelizadora</a:t>
            </a:r>
            <a:r>
              <a:rPr lang="sk-SK" sz="2400" dirty="0"/>
              <a:t> de </a:t>
            </a:r>
            <a:r>
              <a:rPr lang="sk-SK" sz="2400" dirty="0" err="1" smtClean="0"/>
              <a:t>erradicar</a:t>
            </a:r>
            <a:r>
              <a:rPr lang="sk-SK" sz="2400" dirty="0" smtClean="0"/>
              <a:t> </a:t>
            </a:r>
            <a:r>
              <a:rPr lang="sk-SK" sz="2400" dirty="0"/>
              <a:t>los </a:t>
            </a:r>
            <a:r>
              <a:rPr lang="sk-SK" sz="2400" dirty="0" err="1"/>
              <a:t>valores</a:t>
            </a:r>
            <a:r>
              <a:rPr lang="sk-SK" sz="2400" dirty="0"/>
              <a:t> </a:t>
            </a:r>
            <a:r>
              <a:rPr lang="sk-SK" sz="2400" dirty="0" err="1"/>
              <a:t>regionales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 </a:t>
            </a:r>
            <a:r>
              <a:rPr lang="sk-SK" sz="2400" dirty="0" smtClean="0"/>
              <a:t>ha </a:t>
            </a:r>
            <a:r>
              <a:rPr lang="sk-SK" sz="2400" dirty="0" err="1"/>
              <a:t>limitado</a:t>
            </a:r>
            <a:r>
              <a:rPr lang="sk-SK" sz="2400" dirty="0"/>
              <a:t> </a:t>
            </a:r>
            <a:r>
              <a:rPr lang="sk-SK" sz="2400" dirty="0" err="1"/>
              <a:t>en</a:t>
            </a:r>
            <a:r>
              <a:rPr lang="sk-SK" sz="2400" dirty="0"/>
              <a:t> </a:t>
            </a:r>
            <a:r>
              <a:rPr lang="sk-SK" sz="2400" dirty="0" err="1"/>
              <a:t>muchas</a:t>
            </a:r>
            <a:r>
              <a:rPr lang="sk-SK" sz="2400" dirty="0"/>
              <a:t> </a:t>
            </a:r>
            <a:r>
              <a:rPr lang="sk-SK" sz="2400" dirty="0" err="1"/>
              <a:t>ocasiones</a:t>
            </a:r>
            <a:r>
              <a:rPr lang="sk-SK" sz="2400" dirty="0"/>
              <a:t> la </a:t>
            </a:r>
            <a:r>
              <a:rPr lang="sk-SK" sz="2400" dirty="0" err="1"/>
              <a:t>enseñanza</a:t>
            </a:r>
            <a:r>
              <a:rPr lang="sk-SK" sz="2400" dirty="0"/>
              <a:t> de la </a:t>
            </a:r>
            <a:r>
              <a:rPr lang="sk-SK" sz="2400" dirty="0" err="1"/>
              <a:t>lengua</a:t>
            </a:r>
            <a:r>
              <a:rPr lang="sk-SK" sz="2400" dirty="0"/>
              <a:t> </a:t>
            </a:r>
            <a:r>
              <a:rPr lang="sk-SK" sz="2400" dirty="0" err="1"/>
              <a:t>en</a:t>
            </a:r>
            <a:r>
              <a:rPr lang="sk-SK" sz="2400" dirty="0"/>
              <a:t> </a:t>
            </a:r>
            <a:r>
              <a:rPr lang="sk-SK" sz="2400" dirty="0" err="1"/>
              <a:t>las</a:t>
            </a:r>
            <a:r>
              <a:rPr lang="sk-SK" sz="2400" dirty="0"/>
              <a:t> </a:t>
            </a:r>
            <a:r>
              <a:rPr lang="sk-SK" sz="2400" dirty="0" err="1"/>
              <a:t>escuelas</a:t>
            </a:r>
            <a:r>
              <a:rPr lang="sk-SK" sz="2400" dirty="0"/>
              <a:t> </a:t>
            </a:r>
            <a:r>
              <a:rPr lang="sk-SK" sz="2400" dirty="0" err="1"/>
              <a:t>canarias</a:t>
            </a:r>
            <a:r>
              <a:rPr lang="sk-SK" sz="2400" dirty="0"/>
              <a:t>. </a:t>
            </a:r>
            <a:r>
              <a:rPr lang="sk-SK" sz="2400" dirty="0" err="1"/>
              <a:t>Mientras</a:t>
            </a:r>
            <a:r>
              <a:rPr lang="sk-SK" sz="2400" dirty="0"/>
              <a:t> </a:t>
            </a:r>
            <a:r>
              <a:rPr lang="sk-SK" sz="2400" dirty="0" err="1"/>
              <a:t>que</a:t>
            </a:r>
            <a:r>
              <a:rPr lang="sk-SK" sz="2400" dirty="0"/>
              <a:t>, </a:t>
            </a:r>
            <a:r>
              <a:rPr lang="sk-SK" sz="2400" dirty="0" err="1"/>
              <a:t>en</a:t>
            </a:r>
            <a:r>
              <a:rPr lang="sk-SK" sz="2400" dirty="0"/>
              <a:t> otras </a:t>
            </a:r>
            <a:r>
              <a:rPr lang="sk-SK" sz="2400" dirty="0" err="1" smtClean="0"/>
              <a:t>escuelas</a:t>
            </a:r>
            <a:r>
              <a:rPr lang="sk-SK" sz="2400" dirty="0" smtClean="0"/>
              <a:t> </a:t>
            </a:r>
            <a:r>
              <a:rPr lang="sk-SK" sz="2400" dirty="0"/>
              <a:t>del </a:t>
            </a:r>
            <a:r>
              <a:rPr lang="sk-SK" sz="2400" dirty="0" err="1"/>
              <a:t>país</a:t>
            </a:r>
            <a:r>
              <a:rPr lang="sk-SK" sz="2400" dirty="0"/>
              <a:t>, a los </a:t>
            </a:r>
            <a:r>
              <a:rPr lang="sk-SK" sz="2400" dirty="0" err="1"/>
              <a:t>niños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 les </a:t>
            </a:r>
            <a:r>
              <a:rPr lang="sk-SK" sz="2400" dirty="0" err="1"/>
              <a:t>inculcaba</a:t>
            </a:r>
            <a:r>
              <a:rPr lang="sk-SK" sz="2400" dirty="0"/>
              <a:t> </a:t>
            </a:r>
            <a:r>
              <a:rPr lang="sk-SK" sz="2400" dirty="0" err="1"/>
              <a:t>el</a:t>
            </a:r>
            <a:r>
              <a:rPr lang="sk-SK" sz="2400" dirty="0"/>
              <a:t> amor a </a:t>
            </a:r>
            <a:r>
              <a:rPr lang="sk-SK" sz="2400" dirty="0" err="1"/>
              <a:t>su</a:t>
            </a:r>
            <a:r>
              <a:rPr lang="sk-SK" sz="2400" dirty="0"/>
              <a:t> </a:t>
            </a:r>
            <a:r>
              <a:rPr lang="sk-SK" sz="2400" dirty="0" err="1"/>
              <a:t>modalida</a:t>
            </a:r>
            <a:r>
              <a:rPr lang="sk-SK" sz="2400" dirty="0"/>
              <a:t> </a:t>
            </a:r>
            <a:r>
              <a:rPr lang="sk-SK" sz="2400" dirty="0" err="1"/>
              <a:t>expresiva</a:t>
            </a:r>
            <a:r>
              <a:rPr lang="sk-SK" sz="2400" dirty="0"/>
              <a:t>, </a:t>
            </a:r>
            <a:r>
              <a:rPr lang="sk-SK" sz="2400" b="1" dirty="0"/>
              <a:t>a los </a:t>
            </a:r>
            <a:r>
              <a:rPr lang="sk-SK" sz="2400" b="1" dirty="0" err="1"/>
              <a:t>estudiantes</a:t>
            </a:r>
            <a:r>
              <a:rPr lang="sk-SK" sz="2400" b="1" dirty="0"/>
              <a:t> </a:t>
            </a:r>
            <a:r>
              <a:rPr lang="sk-SK" sz="2400" b="1" dirty="0" err="1"/>
              <a:t>canarios</a:t>
            </a:r>
            <a:r>
              <a:rPr lang="sk-SK" sz="2400" b="1" dirty="0"/>
              <a:t> </a:t>
            </a:r>
            <a:r>
              <a:rPr lang="sk-SK" sz="2400" b="1" dirty="0" err="1"/>
              <a:t>se</a:t>
            </a:r>
            <a:r>
              <a:rPr lang="sk-SK" sz="2400" b="1" dirty="0"/>
              <a:t> les </a:t>
            </a:r>
            <a:r>
              <a:rPr lang="sk-SK" sz="2400" b="1" dirty="0" err="1"/>
              <a:t>enseñaba</a:t>
            </a:r>
            <a:r>
              <a:rPr lang="sk-SK" sz="2400" b="1" dirty="0"/>
              <a:t> a </a:t>
            </a:r>
            <a:r>
              <a:rPr lang="sk-SK" sz="2400" b="1" dirty="0" err="1"/>
              <a:t>odiar</a:t>
            </a:r>
            <a:r>
              <a:rPr lang="sk-SK" sz="2400" b="1" dirty="0"/>
              <a:t> y </a:t>
            </a:r>
            <a:r>
              <a:rPr lang="sk-SK" sz="2400" b="1" dirty="0" err="1"/>
              <a:t>despreciar</a:t>
            </a:r>
            <a:r>
              <a:rPr lang="sk-SK" sz="2400" b="1" dirty="0"/>
              <a:t> la </a:t>
            </a:r>
            <a:r>
              <a:rPr lang="sk-SK" sz="2400" b="1" dirty="0" err="1"/>
              <a:t>suya</a:t>
            </a:r>
            <a:r>
              <a:rPr lang="sk-SK" sz="2400" b="1" dirty="0"/>
              <a:t>.</a:t>
            </a:r>
            <a:r>
              <a:rPr lang="sk-SK" sz="2400" dirty="0"/>
              <a:t> (...)</a:t>
            </a:r>
          </a:p>
          <a:p>
            <a:r>
              <a:rPr lang="sk-SK" sz="2400" dirty="0"/>
              <a:t>No </a:t>
            </a:r>
            <a:r>
              <a:rPr lang="sk-SK" sz="2400" dirty="0" err="1"/>
              <a:t>interesaba</a:t>
            </a:r>
            <a:r>
              <a:rPr lang="sk-SK" sz="2400" dirty="0"/>
              <a:t> </a:t>
            </a:r>
            <a:r>
              <a:rPr lang="sk-SK" sz="2400" dirty="0" err="1"/>
              <a:t>aquí</a:t>
            </a:r>
            <a:r>
              <a:rPr lang="sk-SK" sz="2400" dirty="0"/>
              <a:t> </a:t>
            </a:r>
            <a:r>
              <a:rPr lang="sk-SK" sz="2400" dirty="0" err="1"/>
              <a:t>que</a:t>
            </a:r>
            <a:r>
              <a:rPr lang="sk-SK" sz="2400" dirty="0"/>
              <a:t> </a:t>
            </a:r>
            <a:r>
              <a:rPr lang="sk-SK" sz="2400" dirty="0" err="1"/>
              <a:t>el</a:t>
            </a:r>
            <a:r>
              <a:rPr lang="sk-SK" sz="2400" dirty="0"/>
              <a:t> </a:t>
            </a:r>
            <a:r>
              <a:rPr lang="sk-SK" sz="2400" dirty="0" err="1"/>
              <a:t>alumno</a:t>
            </a:r>
            <a:r>
              <a:rPr lang="sk-SK" sz="2400" dirty="0"/>
              <a:t> </a:t>
            </a:r>
            <a:r>
              <a:rPr lang="sk-SK" sz="2400" dirty="0" err="1"/>
              <a:t>conociera</a:t>
            </a:r>
            <a:r>
              <a:rPr lang="sk-SK" sz="2400" dirty="0"/>
              <a:t> </a:t>
            </a:r>
            <a:r>
              <a:rPr lang="sk-SK" sz="2400" dirty="0" err="1"/>
              <a:t>su</a:t>
            </a:r>
            <a:r>
              <a:rPr lang="sk-SK" sz="2400" dirty="0"/>
              <a:t> </a:t>
            </a:r>
            <a:r>
              <a:rPr lang="sk-SK" sz="2400" dirty="0" err="1"/>
              <a:t>tierra</a:t>
            </a:r>
            <a:r>
              <a:rPr lang="sk-SK" sz="2400" dirty="0"/>
              <a:t> y </a:t>
            </a:r>
            <a:r>
              <a:rPr lang="sk-SK" sz="2400" dirty="0" err="1"/>
              <a:t>su</a:t>
            </a:r>
            <a:r>
              <a:rPr lang="sk-SK" sz="2400" dirty="0"/>
              <a:t> </a:t>
            </a:r>
            <a:r>
              <a:rPr lang="sk-SK" sz="2400" dirty="0" err="1"/>
              <a:t>historia</a:t>
            </a:r>
            <a:r>
              <a:rPr lang="sk-SK" sz="2400" dirty="0"/>
              <a:t>, </a:t>
            </a:r>
            <a:r>
              <a:rPr lang="sk-SK" sz="2400" dirty="0" err="1"/>
              <a:t>sino</a:t>
            </a:r>
            <a:r>
              <a:rPr lang="sk-SK" sz="2400" dirty="0"/>
              <a:t> </a:t>
            </a:r>
            <a:r>
              <a:rPr lang="sk-SK" sz="2400" dirty="0" err="1"/>
              <a:t>exclusivamente</a:t>
            </a:r>
            <a:r>
              <a:rPr lang="sk-SK" sz="2400" dirty="0"/>
              <a:t> la </a:t>
            </a:r>
            <a:r>
              <a:rPr lang="sk-SK" sz="2400" dirty="0" err="1"/>
              <a:t>historia</a:t>
            </a:r>
            <a:r>
              <a:rPr lang="sk-SK" sz="2400" dirty="0"/>
              <a:t>  y la </a:t>
            </a:r>
            <a:r>
              <a:rPr lang="sk-SK" sz="2400" dirty="0" err="1"/>
              <a:t>geografía</a:t>
            </a:r>
            <a:r>
              <a:rPr lang="sk-SK" sz="2400" dirty="0"/>
              <a:t> de la </a:t>
            </a:r>
            <a:r>
              <a:rPr lang="sk-SK" sz="2400" dirty="0" err="1"/>
              <a:t>cultura</a:t>
            </a:r>
            <a:r>
              <a:rPr lang="sk-SK" sz="2400" dirty="0"/>
              <a:t> centralista. </a:t>
            </a:r>
            <a:r>
              <a:rPr lang="sk-SK" sz="2400" dirty="0" err="1"/>
              <a:t>Todo</a:t>
            </a:r>
            <a:r>
              <a:rPr lang="sk-SK" sz="2400" dirty="0"/>
              <a:t> </a:t>
            </a:r>
            <a:r>
              <a:rPr lang="sk-SK" sz="2400" dirty="0" err="1"/>
              <a:t>el</a:t>
            </a:r>
            <a:r>
              <a:rPr lang="sk-SK" sz="2400" dirty="0"/>
              <a:t> </a:t>
            </a:r>
            <a:r>
              <a:rPr lang="sk-SK" sz="2400" dirty="0" err="1"/>
              <a:t>que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 </a:t>
            </a:r>
            <a:r>
              <a:rPr lang="sk-SK" sz="2400" dirty="0" err="1"/>
              <a:t>echara</a:t>
            </a:r>
            <a:r>
              <a:rPr lang="sk-SK" sz="2400" dirty="0"/>
              <a:t> </a:t>
            </a:r>
            <a:r>
              <a:rPr lang="sk-SK" sz="2400" dirty="0" err="1"/>
              <a:t>fuera</a:t>
            </a:r>
            <a:r>
              <a:rPr lang="sk-SK" sz="2400" dirty="0"/>
              <a:t> de </a:t>
            </a:r>
            <a:r>
              <a:rPr lang="sk-SK" sz="2400" dirty="0" err="1"/>
              <a:t>este</a:t>
            </a:r>
            <a:r>
              <a:rPr lang="sk-SK" sz="2400" dirty="0"/>
              <a:t> </a:t>
            </a:r>
            <a:r>
              <a:rPr lang="sk-SK" sz="2400" dirty="0" err="1"/>
              <a:t>diabólico</a:t>
            </a:r>
            <a:r>
              <a:rPr lang="sk-SK" sz="2400" dirty="0"/>
              <a:t> </a:t>
            </a:r>
            <a:r>
              <a:rPr lang="sk-SK" sz="2400" dirty="0" err="1"/>
              <a:t>planteamiento</a:t>
            </a:r>
            <a:r>
              <a:rPr lang="sk-SK" sz="2400" dirty="0"/>
              <a:t> </a:t>
            </a:r>
            <a:r>
              <a:rPr lang="sk-SK" sz="2400" dirty="0" err="1"/>
              <a:t>quedaba</a:t>
            </a:r>
            <a:r>
              <a:rPr lang="sk-SK" sz="2400" dirty="0"/>
              <a:t> </a:t>
            </a:r>
            <a:r>
              <a:rPr lang="sk-SK" sz="2400" dirty="0" err="1"/>
              <a:t>condenado</a:t>
            </a:r>
            <a:r>
              <a:rPr lang="sk-SK" sz="2400" dirty="0"/>
              <a:t> a la más </a:t>
            </a:r>
            <a:r>
              <a:rPr lang="sk-SK" sz="2400" dirty="0" err="1"/>
              <a:t>absoluta</a:t>
            </a:r>
            <a:r>
              <a:rPr lang="sk-SK" sz="2400" dirty="0"/>
              <a:t> de </a:t>
            </a:r>
            <a:r>
              <a:rPr lang="sk-SK" sz="2400" dirty="0" err="1"/>
              <a:t>las</a:t>
            </a:r>
            <a:r>
              <a:rPr lang="sk-SK" sz="2400" dirty="0"/>
              <a:t> </a:t>
            </a:r>
            <a:r>
              <a:rPr lang="sk-SK" sz="2400" dirty="0" err="1"/>
              <a:t>marginaciones</a:t>
            </a:r>
            <a:r>
              <a:rPr lang="sk-SK" sz="2400" dirty="0"/>
              <a:t> </a:t>
            </a:r>
            <a:r>
              <a:rPr lang="sk-SK" sz="2400" dirty="0" err="1"/>
              <a:t>sociales</a:t>
            </a:r>
            <a:r>
              <a:rPr lang="sk-SK" sz="2400" dirty="0" smtClean="0"/>
              <a:t>.</a:t>
            </a:r>
            <a:endParaRPr lang="es-ES" sz="2400" dirty="0" smtClean="0"/>
          </a:p>
          <a:p>
            <a:r>
              <a:rPr lang="es-ES" sz="2400" dirty="0" smtClean="0"/>
              <a:t>Habla en los informativos</a:t>
            </a:r>
          </a:p>
          <a:p>
            <a:pPr lvl="1"/>
            <a:r>
              <a:rPr lang="es-ES" sz="2400" dirty="0" smtClean="0">
                <a:hlinkClick r:id="rId2"/>
              </a:rPr>
              <a:t>Presentadora</a:t>
            </a:r>
            <a:endParaRPr lang="es-ES" sz="2400" dirty="0" smtClean="0"/>
          </a:p>
          <a:p>
            <a:pPr lvl="1"/>
            <a:r>
              <a:rPr lang="es-ES" sz="2400" dirty="0" smtClean="0">
                <a:hlinkClick r:id="rId3"/>
              </a:rPr>
              <a:t>Habla culta canaria</a:t>
            </a:r>
            <a:endParaRPr lang="es-ES" sz="2400" dirty="0" smtClean="0"/>
          </a:p>
          <a:p>
            <a:pPr lvl="1"/>
            <a:r>
              <a:rPr lang="es-ES" sz="2400" dirty="0" smtClean="0">
                <a:hlinkClick r:id="rId4"/>
              </a:rPr>
              <a:t>Reporteros vs. etrevistados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482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80160" y="1143000"/>
            <a:ext cx="100812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E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el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punto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de la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carretera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donde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habían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perdido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la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vida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do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jóvene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en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un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accidente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de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tráfico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Tenían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diecisiete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año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. La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menore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iban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acompañada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de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otro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tre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jóvene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de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entre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veinte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y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veintiún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año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resultaron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herido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de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carácter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meno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grave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. El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vehículo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en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el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viajaban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volcó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pasada</a:t>
            </a:r>
            <a:r>
              <a:rPr lang="sk-SK" sz="24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siete de la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mañana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tras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condicionar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contra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una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palmera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y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una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pared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. (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Informativos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sk-SK" sz="2400" dirty="0" err="1">
                <a:latin typeface="Book Antiqua" charset="0"/>
                <a:ea typeface="Book Antiqua" charset="0"/>
                <a:cs typeface="Book Antiqua" charset="0"/>
              </a:rPr>
              <a:t>Tvc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 15/07/2013</a:t>
            </a:r>
            <a:r>
              <a:rPr lang="sk-SK" sz="2400" dirty="0" smtClean="0">
                <a:latin typeface="Book Antiqua" charset="0"/>
                <a:ea typeface="Book Antiqua" charset="0"/>
                <a:cs typeface="Book Antiqua" charset="0"/>
              </a:rPr>
              <a:t>)</a:t>
            </a:r>
          </a:p>
          <a:p>
            <a:endParaRPr lang="sk-SK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sk-SK" sz="2400" b="1" dirty="0" smtClean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La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propiedade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se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venden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de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tre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a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cuatro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millone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de euro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e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tán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hoy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en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día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a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un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millón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de euro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a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ocho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ciento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mil euro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. […]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Lo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extranjero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tienen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uno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tipo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de interese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en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su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mayoría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muy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competitivo</a:t>
            </a:r>
            <a:r>
              <a:rPr lang="cs-CZ" sz="24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vienen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aquí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al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cambio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porque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le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es-ES" sz="24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es-ES" sz="24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sale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muy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rentable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. (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Informativos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400" dirty="0" err="1">
                <a:latin typeface="Book Antiqua" charset="0"/>
                <a:ea typeface="Book Antiqua" charset="0"/>
                <a:cs typeface="Book Antiqua" charset="0"/>
              </a:rPr>
              <a:t>Tvc</a:t>
            </a:r>
            <a:r>
              <a:rPr lang="cs-CZ" sz="2400" dirty="0">
                <a:latin typeface="Book Antiqua" charset="0"/>
                <a:ea typeface="Book Antiqua" charset="0"/>
                <a:cs typeface="Book Antiqua" charset="0"/>
              </a:rPr>
              <a:t> 13/08/2013)</a:t>
            </a:r>
            <a:endParaRPr lang="es-ES_tradnl" sz="24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4098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1" y="32728928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61" y="32881328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61" y="33033728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61" y="33186128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00" y="32258977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00" y="32411377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435100"/>
            <a:ext cx="9460992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4687" y="566750"/>
            <a:ext cx="100812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C: […]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Pue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así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para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mue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tra de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un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botó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ŋ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o,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me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or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di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ʧ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o, […]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Ese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partía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de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de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Cádi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llegaba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Granadilla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ese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instituto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tecnoló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ico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de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ener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ías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renovable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el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tengo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al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otro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lado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má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gordito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el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naran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a, 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el tubo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terre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tre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. 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[…] Una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mue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tra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didáctica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para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lo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ciudadano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entiendan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de una forma má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cercana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qué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eso de la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nueva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tecnolo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ía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. Para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ello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tenemo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con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nosotro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al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alcalde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de la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ciudad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muy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bueno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día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			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E: ¡Hola! ¡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Buenoh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día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!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C: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Bueno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una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nueva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actividad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para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dinamizar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centro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hi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[s]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tórico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… 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E: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Bueno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efectivamente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pasa mu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ʧ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a 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ente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van a poder asi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tir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ver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pue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 e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ta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exposisión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de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lo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significa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la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fibra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óptica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la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venta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a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para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nue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tro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municipio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. 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C: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Algo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importante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La Laguna se ha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subido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ese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caro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co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n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esa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administració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ŋ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electrónica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ademá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facilita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lo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servici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al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ciudadano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E: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Efectivamente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todo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to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va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permitir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tener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u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[n]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ayuntamiento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abierto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veinticuatro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hora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 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tre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ø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ciento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sesenta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cinco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día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[h]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al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año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. […]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C: Mu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 err="1">
                <a:latin typeface="Book Antiqua" charset="0"/>
                <a:ea typeface="Book Antiqua" charset="0"/>
                <a:cs typeface="Book Antiqua" charset="0"/>
              </a:rPr>
              <a:t>ʧ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o má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barata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que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ademá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a travé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del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internet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podemo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ver de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de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sacar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nue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tro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certificado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de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residencia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y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ha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[</a:t>
            </a:r>
            <a:r>
              <a:rPr lang="cs-CZ" sz="2000" b="1" dirty="0">
                <a:latin typeface="Book Antiqua" charset="0"/>
                <a:ea typeface="Book Antiqua" charset="0"/>
                <a:cs typeface="Book Antiqua" charset="0"/>
              </a:rPr>
              <a:t>h</a:t>
            </a:r>
            <a:r>
              <a:rPr lang="es-ES" sz="2000" b="1" dirty="0">
                <a:latin typeface="Book Antiqua" charset="0"/>
                <a:ea typeface="Book Antiqua" charset="0"/>
                <a:cs typeface="Book Antiqua" charset="0"/>
              </a:rPr>
              <a:t>]</a:t>
            </a:r>
            <a:r>
              <a:rPr lang="es-ES" sz="2000" dirty="0" err="1">
                <a:latin typeface="Book Antiqua" charset="0"/>
                <a:ea typeface="Book Antiqua" charset="0"/>
                <a:cs typeface="Book Antiqua" charset="0"/>
              </a:rPr>
              <a:t>ta</a:t>
            </a:r>
            <a:r>
              <a:rPr lang="es-ES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cualquier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otro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trámite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burocrático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, ¿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verdad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? […] (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Informativos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cs-CZ" sz="2000" dirty="0" err="1">
                <a:latin typeface="Book Antiqua" charset="0"/>
                <a:ea typeface="Book Antiqua" charset="0"/>
                <a:cs typeface="Book Antiqua" charset="0"/>
              </a:rPr>
              <a:t>Tvc</a:t>
            </a:r>
            <a:r>
              <a:rPr lang="cs-CZ" sz="2000" dirty="0">
                <a:latin typeface="Book Antiqua" charset="0"/>
                <a:ea typeface="Book Antiqua" charset="0"/>
                <a:cs typeface="Book Antiqua" charset="0"/>
              </a:rPr>
              <a:t> 28/06/2013)</a:t>
            </a:r>
            <a:endParaRPr lang="es-ES_tradnl" sz="2000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00" y="32258977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00" y="32411377"/>
            <a:ext cx="9425763" cy="3957195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778000"/>
            <a:ext cx="9534144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431</TotalTime>
  <Words>375</Words>
  <Application>Microsoft Macintosh PowerPoint</Application>
  <PresentationFormat>Širokouhlá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Celestial</vt:lpstr>
      <vt:lpstr>El español canario</vt:lpstr>
      <vt:lpstr>El español canario</vt:lpstr>
      <vt:lpstr>Origen del español canario</vt:lpstr>
      <vt:lpstr>El perfil lingüístico</vt:lpstr>
      <vt:lpstr>Prestigio de la variedad Canaria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Otros fenómenos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español canario</dc:title>
  <dc:creator>Zuzana Ďaďová</dc:creator>
  <cp:lastModifiedBy>Zuzana Ďaďová</cp:lastModifiedBy>
  <cp:revision>17</cp:revision>
  <dcterms:created xsi:type="dcterms:W3CDTF">2016-03-18T18:12:07Z</dcterms:created>
  <dcterms:modified xsi:type="dcterms:W3CDTF">2019-02-20T18:37:44Z</dcterms:modified>
</cp:coreProperties>
</file>