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8"/>
  </p:notesMasterIdLst>
  <p:handoutMasterIdLst>
    <p:handoutMasterId r:id="rId9"/>
  </p:handoutMasterIdLst>
  <p:sldIdLst>
    <p:sldId id="256" r:id="rId2"/>
    <p:sldId id="359" r:id="rId3"/>
    <p:sldId id="364" r:id="rId4"/>
    <p:sldId id="360" r:id="rId5"/>
    <p:sldId id="361" r:id="rId6"/>
    <p:sldId id="362" r:id="rId7"/>
  </p:sldIdLst>
  <p:sldSz cx="12192000" cy="6858000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430B0-4080-4D35-B877-61192B60C7E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741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4133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7046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1113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6285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>
            <a:extLst>
              <a:ext uri="{FF2B5EF4-FFF2-40B4-BE49-F238E27FC236}">
                <a16:creationId xmlns:a16="http://schemas.microsoft.com/office/drawing/2014/main" id="{99357503-0BEF-4341-B0DB-E21031E77D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BDE06-A6F0-4915-9A7D-337A8FE2B5E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C21C7AF2-5389-441A-8859-8878C5C60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6599"/>
            <a:ext cx="2963862" cy="44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3157FA-8360-4073-B671-2A7FCE3791EB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5BC8930-E6D1-493D-B741-6B647B80B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F607B11-DB58-4354-A2A0-0CAE295D6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4093"/>
            <a:ext cx="5486400" cy="411545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1109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15/04/2020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6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2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3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1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15/04/2020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66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15/04/2020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6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791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8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B35-AFEF-44FE-9248-DFEFCAFBC02A}" type="datetime1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15/04/2020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3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15/04/2020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19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E7FD-07C9-4824-B791-27482DBAE1B9}" type="datetime1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36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38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84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15/04/2020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3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3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44600" y="828478"/>
            <a:ext cx="10325845" cy="3329581"/>
          </a:xfrm>
        </p:spPr>
        <p:txBody>
          <a:bodyPr>
            <a:noAutofit/>
          </a:bodyPr>
          <a:lstStyle/>
          <a:p>
            <a:pPr algn="ctr"/>
            <a:r>
              <a:rPr lang="cs-CZ" altLang="cs-CZ" sz="5400" b="1" dirty="0">
                <a:cs typeface="Calibri" panose="020F0502020204030204" pitchFamily="34" charset="0"/>
              </a:rPr>
              <a:t>Stylistika (3)</a:t>
            </a:r>
            <a:endParaRPr lang="fr-FR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5700" y="4267200"/>
            <a:ext cx="8761412" cy="2260600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sz="4800" cap="none" dirty="0"/>
          </a:p>
          <a:p>
            <a:endParaRPr lang="fr-FR" sz="4800" cap="none" dirty="0"/>
          </a:p>
        </p:txBody>
      </p:sp>
    </p:spTree>
    <p:extLst>
      <p:ext uri="{BB962C8B-B14F-4D97-AF65-F5344CB8AC3E}">
        <p14:creationId xmlns:p14="http://schemas.microsoft.com/office/powerpoint/2010/main" val="3707682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Funkční styl umělecký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Sféra literární komunikace: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styl uměleckých děl byl předmětem zájmu už u Aristotela (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Poetika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), v českém prostředí od počátku 20. století a především v rámci Pražského lingvistického kroužku (B. Havránek, J. Mukařovský – básnický jazyk, estetická funkce, R.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Jakobson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– poetická funkce jako jedna ze základních funkcí jazyka vedle funkce referenční, expresivní atd.).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Pluralita stylů: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próza, poezie, drama; nelze popsat jako jednu stylovou oblast.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Komunikativní cíle: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vyvolat estetický zážitek, zapůsobit (nebo jen pobavit) + hodnota sdělná (sebevyjádření autora). Dominantní funkce poetická/ estetická (zaměření na formu), ale i emotivní/expresivní, referenční, meta-jazyková.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32889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Funkční styl umělecký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Komunikativní role: 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autor 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vs.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čtenář (vztah asymetrický) +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vnitrotextové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subjekty: vypravěč, fiktivní čtenář, postavy příběhu… Kontakt nepřímý, zprostředkovaný (kromě dramatu).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Základní kód: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verbální – psaný, často s prvky jazyka mluveného (řeč postav, vypravěče); prakticky všechny dostupné variety a vrstvy jazyka: spisovný, hovorový až vulgární (např. u postav knihy), obecná čeština, dialekty; někdy i pasáže v cizích jazycích: angličtina, němčina, slovenština, polština, podle prostředí románu (např. příběh ze Sudet či z pohraničí obecně, téma emigrace do USA, Německa atd.). Často kombinace verbální složky s vizuální (ilustrace).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95484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Charakteristika stylu uměleckých textů</a:t>
            </a:r>
            <a:endParaRPr lang="cs-CZ" altLang="cs-CZ" sz="26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Spíše normy estetické (navíc proměnlivé) nežli jazykové. Velké stylové rozpětí a diferencovanost.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Zážitkovost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krásné literatury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(oproti pojmovosti např. literatury odborné)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Literární text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= typicky monolog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(ale epika a dramata: dialog vnitro-textových postav).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Vertikální členění textu (próza):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řeč vypravěče </a:t>
            </a:r>
            <a:r>
              <a:rPr lang="cs-CZ" altLang="cs-CZ" i="1" dirty="0">
                <a:solidFill>
                  <a:schemeClr val="tx1"/>
                </a:solidFill>
                <a:latin typeface="+mn-lt"/>
              </a:rPr>
              <a:t>vs.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 postav; nevlastní přímá řeč (bez uvozovek, 1. osoba, vnitřní monolog); polopřímá řeč (bez </a:t>
            </a:r>
            <a:r>
              <a:rPr lang="cs-CZ" altLang="cs-CZ" dirty="0" err="1">
                <a:solidFill>
                  <a:schemeClr val="tx1"/>
                </a:solidFill>
                <a:latin typeface="+mn-lt"/>
              </a:rPr>
              <a:t>uvozo</a:t>
            </a:r>
            <a:r>
              <a:rPr lang="cs-CZ" altLang="cs-CZ" dirty="0">
                <a:solidFill>
                  <a:schemeClr val="tx1"/>
                </a:solidFill>
                <a:latin typeface="+mn-lt"/>
              </a:rPr>
              <a:t>-vek, 3. osoba, vnitřní monolog).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Pečlivá připravenost a dokonalá propracovanost (zvláště poezie).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5331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buClrTx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algn="ctr">
              <a:lnSpc>
                <a:spcPct val="90000"/>
              </a:lnSpc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Výrazové prostředky v literární komunikaci</a:t>
            </a: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Próza: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stylizace mluvenosti, využívání nespisovných prostředků (hláskových, lexikálních i gramatických), parcelace syntaktických struktur (osamostatněné  větné členy, např. infinitivní polovětné struktury), zkratkovost, kondenzace popisu. Při naraci užití prézentu a futura pro minulé děje;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ich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-forma – subjektivizace vyprávění.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Poezie: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hláskoslovná a tvaroslovná oblast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200" dirty="0">
                <a:solidFill>
                  <a:schemeClr val="tx1"/>
                </a:solidFill>
              </a:rPr>
              <a:t>–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snaha o zvukomalebnost (eufonii), rým, paronomázie; </a:t>
            </a:r>
            <a:r>
              <a:rPr lang="cs-CZ" altLang="cs-CZ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lexikálně-sémantická oblast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200" dirty="0">
                <a:solidFill>
                  <a:schemeClr val="tx1"/>
                </a:solidFill>
              </a:rPr>
              <a:t>–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implicitnost, konotace, meta-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fory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, metonymie, personifikace, básnické epitety.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Drama: 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nespisovná slova a tvarosloví, stylizace mluvenosti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sz="15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Lexikální hledisko obecně: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široký slovník, synonymie, polysémie, homonymie,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poe-tismy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, autorská slova, archaismy a knižní výrazy </a:t>
            </a:r>
            <a:r>
              <a:rPr lang="cs-CZ" altLang="cs-CZ" sz="2200" i="1" dirty="0">
                <a:solidFill>
                  <a:schemeClr val="tx1"/>
                </a:solidFill>
                <a:latin typeface="+mn-lt"/>
              </a:rPr>
              <a:t>vs.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výrazy slangové či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dialektální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.</a:t>
            </a:r>
            <a:endParaRPr lang="cs-CZ" altLang="cs-CZ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r>
              <a:rPr lang="cs-CZ" altLang="cs-CZ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indent="0" algn="just">
              <a:lnSpc>
                <a:spcPct val="90000"/>
              </a:lnSpc>
              <a:spcAft>
                <a:spcPts val="600"/>
              </a:spcAft>
              <a:buClrTx/>
              <a:defRPr/>
            </a:pPr>
            <a:endParaRPr lang="cs-CZ" alt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60992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8874B888-EED8-47A0-B831-F9376EFB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F1667C-F1DB-411E-BDE1-703FB815C039}" type="slidenum">
              <a:rPr lang="cs-CZ" altLang="cs-CZ" sz="1200">
                <a:solidFill>
                  <a:srgbClr val="96969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B707B-3F10-4D1D-946F-FAB178C7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82" y="925512"/>
            <a:ext cx="11098635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2702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r>
              <a:rPr lang="cs-CZ" alt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Žánry (útvary) literární komunikace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8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Próza/epika</a:t>
            </a:r>
            <a:r>
              <a:rPr lang="cs-CZ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	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– Romány, novely, povídky + pohádky. Vyprávěcí 						   postup, narativní čas a prostor.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endParaRPr lang="cs-CZ" altLang="cs-CZ" sz="1000" dirty="0">
              <a:solidFill>
                <a:schemeClr val="tx1"/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Poezie</a:t>
            </a:r>
            <a:r>
              <a:rPr lang="cs-CZ" altLang="cs-CZ" sz="2600" b="1" dirty="0">
                <a:solidFill>
                  <a:schemeClr val="tx1"/>
                </a:solidFill>
                <a:latin typeface="+mn-lt"/>
              </a:rPr>
              <a:t> 			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–</a:t>
            </a:r>
            <a:r>
              <a:rPr lang="cs-CZ" altLang="cs-CZ" sz="2600" dirty="0">
                <a:solidFill>
                  <a:schemeClr val="tx1"/>
                </a:solidFill>
              </a:rPr>
              <a:t> 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Spirituální, všednodenní, experimentální atd.; 						   sonety, haiku, básně v próze…                      							   Subjektivní, nadčasová témata, kratší texty.</a:t>
            </a:r>
          </a:p>
          <a:p>
            <a:pPr marL="514350" indent="-514350" algn="just">
              <a:lnSpc>
                <a:spcPct val="90000"/>
              </a:lnSpc>
              <a:spcAft>
                <a:spcPts val="600"/>
              </a:spcAft>
              <a:buClrTx/>
              <a:buAutoNum type="arabicParenR"/>
              <a:defRPr/>
            </a:pPr>
            <a:endParaRPr lang="cs-CZ" altLang="cs-CZ" sz="1000" dirty="0">
              <a:solidFill>
                <a:schemeClr val="tx1"/>
              </a:solidFill>
              <a:latin typeface="+mn-lt"/>
            </a:endParaRPr>
          </a:p>
          <a:p>
            <a:pPr marL="514350" indent="-514350" algn="just">
              <a:lnSpc>
                <a:spcPct val="90000"/>
              </a:lnSpc>
              <a:spcBef>
                <a:spcPts val="0"/>
              </a:spcBef>
              <a:buClrTx/>
              <a:buAutoNum type="arabicParenR"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Drama 		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–</a:t>
            </a:r>
            <a:r>
              <a:rPr lang="cs-CZ" altLang="cs-CZ" sz="2600" dirty="0">
                <a:solidFill>
                  <a:schemeClr val="tx1"/>
                </a:solidFill>
              </a:rPr>
              <a:t> 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Klasické: tragédie, komedie; dnes rozvolnění forem, 				   	   experimentování). Jevištní provedení, dialogy, </a:t>
            </a:r>
            <a:r>
              <a:rPr lang="cs-CZ" altLang="cs-CZ" sz="2600" dirty="0" err="1">
                <a:solidFill>
                  <a:schemeClr val="tx1"/>
                </a:solidFill>
                <a:latin typeface="+mn-lt"/>
              </a:rPr>
              <a:t>čle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-						   </a:t>
            </a:r>
            <a:r>
              <a:rPr lang="cs-CZ" altLang="cs-CZ" sz="2600" dirty="0" err="1">
                <a:solidFill>
                  <a:schemeClr val="tx1"/>
                </a:solidFill>
                <a:latin typeface="+mn-lt"/>
              </a:rPr>
              <a:t>nění</a:t>
            </a:r>
            <a:r>
              <a:rPr lang="cs-CZ" altLang="cs-CZ" sz="2600" dirty="0">
                <a:solidFill>
                  <a:schemeClr val="tx1"/>
                </a:solidFill>
                <a:latin typeface="+mn-lt"/>
              </a:rPr>
              <a:t> na jednání/akty </a:t>
            </a:r>
            <a:r>
              <a:rPr lang="cs-CZ" altLang="cs-CZ" sz="2600">
                <a:solidFill>
                  <a:schemeClr val="tx1"/>
                </a:solidFill>
                <a:latin typeface="+mn-lt"/>
              </a:rPr>
              <a:t>a výstupy.</a:t>
            </a:r>
            <a:endParaRPr lang="cs-CZ" altLang="cs-CZ" sz="2600" dirty="0">
              <a:solidFill>
                <a:schemeClr val="tx1"/>
              </a:solidFill>
              <a:latin typeface="+mn-lt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buClrTx/>
              <a:defRPr/>
            </a:pPr>
            <a:endParaRPr lang="cs-CZ" altLang="cs-CZ" sz="26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1876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524</TotalTime>
  <Words>496</Words>
  <Application>Microsoft Office PowerPoint</Application>
  <PresentationFormat>Širokoúhlá obrazovka</PresentationFormat>
  <Paragraphs>54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Tahoma</vt:lpstr>
      <vt:lpstr>Times New Roman</vt:lpstr>
      <vt:lpstr>Wingdings 3</vt:lpstr>
      <vt:lpstr>Ion</vt:lpstr>
      <vt:lpstr>Stylistika (3)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 identitární neologie: generačně příznaková slova ve výzkumu</dc:title>
  <dc:creator>Alena</dc:creator>
  <cp:lastModifiedBy>Petr Stehlík</cp:lastModifiedBy>
  <cp:revision>290</cp:revision>
  <cp:lastPrinted>2020-02-23T14:46:05Z</cp:lastPrinted>
  <dcterms:created xsi:type="dcterms:W3CDTF">2019-10-17T09:02:16Z</dcterms:created>
  <dcterms:modified xsi:type="dcterms:W3CDTF">2020-04-15T08:25:20Z</dcterms:modified>
</cp:coreProperties>
</file>