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7"/>
  </p:notesMasterIdLst>
  <p:sldIdLst>
    <p:sldId id="287" r:id="rId2"/>
    <p:sldId id="258" r:id="rId3"/>
    <p:sldId id="309" r:id="rId4"/>
    <p:sldId id="261" r:id="rId5"/>
    <p:sldId id="259" r:id="rId6"/>
    <p:sldId id="310" r:id="rId7"/>
    <p:sldId id="305" r:id="rId8"/>
    <p:sldId id="311" r:id="rId9"/>
    <p:sldId id="306" r:id="rId10"/>
    <p:sldId id="312" r:id="rId11"/>
    <p:sldId id="307" r:id="rId12"/>
    <p:sldId id="313" r:id="rId13"/>
    <p:sldId id="308" r:id="rId14"/>
    <p:sldId id="304" r:id="rId15"/>
    <p:sldId id="288" r:id="rId16"/>
    <p:sldId id="291" r:id="rId17"/>
    <p:sldId id="299" r:id="rId18"/>
    <p:sldId id="263" r:id="rId19"/>
    <p:sldId id="302" r:id="rId20"/>
    <p:sldId id="266" r:id="rId21"/>
    <p:sldId id="296" r:id="rId22"/>
    <p:sldId id="314" r:id="rId23"/>
    <p:sldId id="315" r:id="rId24"/>
    <p:sldId id="279" r:id="rId25"/>
    <p:sldId id="316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B1B619E6-D7C7-4857-AD8C-5CB3F59B24E4}">
  <a:tblStyle styleId="{B1B619E6-D7C7-4857-AD8C-5CB3F59B24E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 showGuides="1">
      <p:cViewPr varScale="1">
        <p:scale>
          <a:sx n="150" d="100"/>
          <a:sy n="150" d="100"/>
        </p:scale>
        <p:origin x="-508" y="-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96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4044100"/>
            <a:ext cx="9144000" cy="109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5" name="Google Shape;15;p3"/>
          <p:cNvSpPr/>
          <p:nvPr/>
        </p:nvSpPr>
        <p:spPr>
          <a:xfrm>
            <a:off x="4022400" y="4044100"/>
            <a:ext cx="1099200" cy="109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735925" y="1126150"/>
            <a:ext cx="5672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735925" y="2665541"/>
            <a:ext cx="5672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9pPr>
          </a:lstStyle>
          <a:p>
            <a:endParaRPr/>
          </a:p>
        </p:txBody>
      </p:sp>
      <p:cxnSp>
        <p:nvCxnSpPr>
          <p:cNvPr id="18" name="Google Shape;18;p3"/>
          <p:cNvCxnSpPr/>
          <p:nvPr/>
        </p:nvCxnSpPr>
        <p:spPr>
          <a:xfrm>
            <a:off x="3527100" y="2474305"/>
            <a:ext cx="20898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diamond" w="med" len="med"/>
            <a:tailEnd type="diamond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5"/>
          <p:cNvGrpSpPr/>
          <p:nvPr/>
        </p:nvGrpSpPr>
        <p:grpSpPr>
          <a:xfrm>
            <a:off x="-11050" y="887200"/>
            <a:ext cx="9155050" cy="4256100"/>
            <a:chOff x="-11050" y="887200"/>
            <a:chExt cx="9155050" cy="4256100"/>
          </a:xfrm>
        </p:grpSpPr>
        <p:cxnSp>
          <p:nvCxnSpPr>
            <p:cNvPr id="29" name="Google Shape;29;p5"/>
            <p:cNvCxnSpPr/>
            <p:nvPr/>
          </p:nvCxnSpPr>
          <p:spPr>
            <a:xfrm>
              <a:off x="-11050" y="887200"/>
              <a:ext cx="806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sp>
          <p:nvSpPr>
            <p:cNvPr id="30" name="Google Shape;30;p5"/>
            <p:cNvSpPr/>
            <p:nvPr/>
          </p:nvSpPr>
          <p:spPr>
            <a:xfrm>
              <a:off x="0" y="4593700"/>
              <a:ext cx="9144000" cy="54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5"/>
            <p:cNvSpPr/>
            <p:nvPr/>
          </p:nvSpPr>
          <p:spPr>
            <a:xfrm>
              <a:off x="0" y="4593700"/>
              <a:ext cx="549600" cy="54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2" name="Google Shape;32;p5"/>
            <p:cNvCxnSpPr/>
            <p:nvPr/>
          </p:nvCxnSpPr>
          <p:spPr>
            <a:xfrm>
              <a:off x="-11050" y="887200"/>
              <a:ext cx="552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3" name="Google Shape;33;p5"/>
          <p:cNvSpPr/>
          <p:nvPr/>
        </p:nvSpPr>
        <p:spPr>
          <a:xfrm>
            <a:off x="8046600" y="4593700"/>
            <a:ext cx="1097400" cy="549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549600" y="1200150"/>
            <a:ext cx="7497000" cy="29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hort + 1 column + image">
  <p:cSld name="TITLE_AND_BODY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6"/>
          <p:cNvGrpSpPr/>
          <p:nvPr/>
        </p:nvGrpSpPr>
        <p:grpSpPr>
          <a:xfrm>
            <a:off x="-11050" y="887200"/>
            <a:ext cx="9155050" cy="4256100"/>
            <a:chOff x="-11050" y="887200"/>
            <a:chExt cx="9155050" cy="4256100"/>
          </a:xfrm>
        </p:grpSpPr>
        <p:cxnSp>
          <p:nvCxnSpPr>
            <p:cNvPr id="39" name="Google Shape;39;p6"/>
            <p:cNvCxnSpPr/>
            <p:nvPr/>
          </p:nvCxnSpPr>
          <p:spPr>
            <a:xfrm>
              <a:off x="-11050" y="887200"/>
              <a:ext cx="806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sp>
          <p:nvSpPr>
            <p:cNvPr id="40" name="Google Shape;40;p6"/>
            <p:cNvSpPr/>
            <p:nvPr/>
          </p:nvSpPr>
          <p:spPr>
            <a:xfrm>
              <a:off x="0" y="4593700"/>
              <a:ext cx="9144000" cy="54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" name="Google Shape;41;p6"/>
            <p:cNvSpPr/>
            <p:nvPr/>
          </p:nvSpPr>
          <p:spPr>
            <a:xfrm>
              <a:off x="0" y="4593700"/>
              <a:ext cx="549600" cy="54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" name="Google Shape;42;p6"/>
            <p:cNvCxnSpPr/>
            <p:nvPr/>
          </p:nvCxnSpPr>
          <p:spPr>
            <a:xfrm>
              <a:off x="-11050" y="887200"/>
              <a:ext cx="552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3" name="Google Shape;43;p6"/>
          <p:cNvSpPr/>
          <p:nvPr/>
        </p:nvSpPr>
        <p:spPr>
          <a:xfrm>
            <a:off x="8046600" y="4593700"/>
            <a:ext cx="1097400" cy="549600"/>
          </a:xfrm>
          <a:prstGeom prst="rect">
            <a:avLst/>
          </a:prstGeom>
          <a:solidFill>
            <a:srgbClr val="D4D3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549600" y="361375"/>
            <a:ext cx="37404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549600" y="1200150"/>
            <a:ext cx="3740400" cy="29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7"/>
          <p:cNvGrpSpPr/>
          <p:nvPr/>
        </p:nvGrpSpPr>
        <p:grpSpPr>
          <a:xfrm>
            <a:off x="-11050" y="887200"/>
            <a:ext cx="9155050" cy="4256100"/>
            <a:chOff x="-11050" y="887200"/>
            <a:chExt cx="9155050" cy="4256100"/>
          </a:xfrm>
        </p:grpSpPr>
        <p:cxnSp>
          <p:nvCxnSpPr>
            <p:cNvPr id="49" name="Google Shape;49;p7"/>
            <p:cNvCxnSpPr/>
            <p:nvPr/>
          </p:nvCxnSpPr>
          <p:spPr>
            <a:xfrm>
              <a:off x="-11050" y="887200"/>
              <a:ext cx="806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sp>
          <p:nvSpPr>
            <p:cNvPr id="50" name="Google Shape;50;p7"/>
            <p:cNvSpPr/>
            <p:nvPr/>
          </p:nvSpPr>
          <p:spPr>
            <a:xfrm>
              <a:off x="0" y="4593700"/>
              <a:ext cx="9144000" cy="54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1" name="Google Shape;51;p7"/>
            <p:cNvSpPr/>
            <p:nvPr/>
          </p:nvSpPr>
          <p:spPr>
            <a:xfrm>
              <a:off x="0" y="4593700"/>
              <a:ext cx="549600" cy="54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2" name="Google Shape;52;p7"/>
            <p:cNvCxnSpPr/>
            <p:nvPr/>
          </p:nvCxnSpPr>
          <p:spPr>
            <a:xfrm>
              <a:off x="-11050" y="887200"/>
              <a:ext cx="552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3" name="Google Shape;53;p7"/>
          <p:cNvSpPr/>
          <p:nvPr/>
        </p:nvSpPr>
        <p:spPr>
          <a:xfrm>
            <a:off x="8046600" y="4593700"/>
            <a:ext cx="1097400" cy="549600"/>
          </a:xfrm>
          <a:prstGeom prst="rect">
            <a:avLst/>
          </a:prstGeom>
          <a:solidFill>
            <a:srgbClr val="D4D3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549600" y="1200150"/>
            <a:ext cx="3639000" cy="31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2"/>
          </p:nvPr>
        </p:nvSpPr>
        <p:spPr>
          <a:xfrm>
            <a:off x="4407604" y="1200150"/>
            <a:ext cx="3639000" cy="31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9"/>
          <p:cNvGrpSpPr/>
          <p:nvPr/>
        </p:nvGrpSpPr>
        <p:grpSpPr>
          <a:xfrm>
            <a:off x="-11050" y="887200"/>
            <a:ext cx="9155050" cy="4256100"/>
            <a:chOff x="-11050" y="887200"/>
            <a:chExt cx="9155050" cy="4256100"/>
          </a:xfrm>
        </p:grpSpPr>
        <p:cxnSp>
          <p:nvCxnSpPr>
            <p:cNvPr id="72" name="Google Shape;72;p9"/>
            <p:cNvCxnSpPr/>
            <p:nvPr/>
          </p:nvCxnSpPr>
          <p:spPr>
            <a:xfrm>
              <a:off x="-11050" y="887200"/>
              <a:ext cx="806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sp>
          <p:nvSpPr>
            <p:cNvPr id="73" name="Google Shape;73;p9"/>
            <p:cNvSpPr/>
            <p:nvPr/>
          </p:nvSpPr>
          <p:spPr>
            <a:xfrm>
              <a:off x="0" y="4593700"/>
              <a:ext cx="9144000" cy="54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4" name="Google Shape;74;p9"/>
            <p:cNvSpPr/>
            <p:nvPr/>
          </p:nvSpPr>
          <p:spPr>
            <a:xfrm>
              <a:off x="0" y="4593700"/>
              <a:ext cx="549600" cy="54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5" name="Google Shape;75;p9"/>
            <p:cNvCxnSpPr/>
            <p:nvPr/>
          </p:nvCxnSpPr>
          <p:spPr>
            <a:xfrm>
              <a:off x="-11050" y="887200"/>
              <a:ext cx="552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6" name="Google Shape;76;p9"/>
          <p:cNvSpPr/>
          <p:nvPr/>
        </p:nvSpPr>
        <p:spPr>
          <a:xfrm>
            <a:off x="8046600" y="4593700"/>
            <a:ext cx="1097400" cy="549600"/>
          </a:xfrm>
          <a:prstGeom prst="rect">
            <a:avLst/>
          </a:prstGeom>
          <a:solidFill>
            <a:srgbClr val="D4D3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sldNum" idx="12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/>
          <p:nvPr/>
        </p:nvSpPr>
        <p:spPr>
          <a:xfrm>
            <a:off x="0" y="4593700"/>
            <a:ext cx="9144000" cy="54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3473700" y="4593700"/>
            <a:ext cx="2196600" cy="54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1"/>
          </p:nvPr>
        </p:nvSpPr>
        <p:spPr>
          <a:xfrm>
            <a:off x="457200" y="0"/>
            <a:ext cx="8229600" cy="88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cxnSp>
        <p:nvCxnSpPr>
          <p:cNvPr id="84" name="Google Shape;84;p10"/>
          <p:cNvCxnSpPr/>
          <p:nvPr/>
        </p:nvCxnSpPr>
        <p:spPr>
          <a:xfrm>
            <a:off x="3527100" y="887200"/>
            <a:ext cx="2089800" cy="0"/>
          </a:xfrm>
          <a:prstGeom prst="straightConnector1">
            <a:avLst/>
          </a:prstGeom>
          <a:noFill/>
          <a:ln w="19050" cap="flat" cmpd="sng">
            <a:solidFill>
              <a:srgbClr val="BA3B21"/>
            </a:solidFill>
            <a:prstDash val="solid"/>
            <a:round/>
            <a:headEnd type="diamond" w="med" len="med"/>
            <a:tailEnd type="diamond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/>
          <p:nvPr/>
        </p:nvSpPr>
        <p:spPr>
          <a:xfrm>
            <a:off x="0" y="4593700"/>
            <a:ext cx="9144000" cy="54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7" name="Google Shape;87;p11"/>
          <p:cNvSpPr/>
          <p:nvPr/>
        </p:nvSpPr>
        <p:spPr>
          <a:xfrm>
            <a:off x="3473700" y="4593700"/>
            <a:ext cx="2196600" cy="54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sldNum" idx="12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ed">
  <p:cSld name="BLANK_1">
    <p:bg>
      <p:bgPr>
        <a:solidFill>
          <a:schemeClr val="accent2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/>
          <p:nvPr/>
        </p:nvSpPr>
        <p:spPr>
          <a:xfrm>
            <a:off x="0" y="4593700"/>
            <a:ext cx="9144000" cy="54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1" name="Google Shape;91;p12"/>
          <p:cNvSpPr/>
          <p:nvPr/>
        </p:nvSpPr>
        <p:spPr>
          <a:xfrm>
            <a:off x="3473700" y="4593700"/>
            <a:ext cx="2196600" cy="54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2"/>
          <p:cNvSpPr/>
          <p:nvPr/>
        </p:nvSpPr>
        <p:spPr>
          <a:xfrm>
            <a:off x="4023300" y="4593700"/>
            <a:ext cx="1097400" cy="549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4593700"/>
            <a:ext cx="9144000" cy="54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1" name="Google Shape;21;p4"/>
          <p:cNvSpPr/>
          <p:nvPr/>
        </p:nvSpPr>
        <p:spPr>
          <a:xfrm>
            <a:off x="3473700" y="4593700"/>
            <a:ext cx="2196600" cy="54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4023300" y="4593700"/>
            <a:ext cx="1097400" cy="549600"/>
          </a:xfrm>
          <a:prstGeom prst="rect">
            <a:avLst/>
          </a:prstGeom>
          <a:solidFill>
            <a:srgbClr val="D4D3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3527100" y="887200"/>
            <a:ext cx="2089800" cy="0"/>
          </a:xfrm>
          <a:prstGeom prst="straightConnector1">
            <a:avLst/>
          </a:prstGeom>
          <a:noFill/>
          <a:ln w="19050" cap="flat" cmpd="sng">
            <a:solidFill>
              <a:srgbClr val="BA3B21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404225" y="1194150"/>
            <a:ext cx="6335400" cy="30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▪"/>
              <a:defRPr sz="3000" i="1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 i="1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 i="1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 i="1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 i="1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 i="1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 i="1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 i="1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 i="1"/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3593400" y="84512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 b="1">
                <a:solidFill>
                  <a:srgbClr val="F55C21"/>
                </a:solidFill>
                <a:latin typeface="Encode Sans"/>
                <a:ea typeface="Encode Sans"/>
                <a:cs typeface="Encode Sans"/>
                <a:sym typeface="Encode Sans"/>
              </a:rPr>
              <a:t>“</a:t>
            </a:r>
            <a:endParaRPr sz="6800" b="1">
              <a:solidFill>
                <a:srgbClr val="F55C2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sz="1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sz="1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sz="1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sz="1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sz="1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sz="1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sz="1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sz="1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sz="1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9600" y="1200150"/>
            <a:ext cx="7497000" cy="29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Encode Sans ExtraLight"/>
              <a:buChar char="▪"/>
              <a:defRPr sz="2400">
                <a:solidFill>
                  <a:schemeClr val="lt1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ExtraLight"/>
              <a:buChar char="▫"/>
              <a:defRPr sz="2400">
                <a:solidFill>
                  <a:schemeClr val="lt1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ExtraLight"/>
              <a:buChar char="▫"/>
              <a:defRPr sz="2400">
                <a:solidFill>
                  <a:schemeClr val="lt1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ExtraLight"/>
              <a:buChar char="▫"/>
              <a:defRPr sz="2400">
                <a:solidFill>
                  <a:schemeClr val="lt1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ExtraLight"/>
              <a:buChar char="▫"/>
              <a:defRPr sz="2400">
                <a:solidFill>
                  <a:schemeClr val="lt1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ExtraLight"/>
              <a:buChar char="▫"/>
              <a:defRPr sz="2400">
                <a:solidFill>
                  <a:schemeClr val="lt1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ExtraLight"/>
              <a:buChar char="▫"/>
              <a:defRPr sz="2400">
                <a:solidFill>
                  <a:schemeClr val="lt1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ExtraLight"/>
              <a:buChar char="▫"/>
              <a:defRPr sz="2400">
                <a:solidFill>
                  <a:schemeClr val="lt1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ExtraLight"/>
              <a:buChar char="▫"/>
              <a:defRPr sz="2400">
                <a:solidFill>
                  <a:schemeClr val="lt1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046650" y="4593850"/>
            <a:ext cx="1097400" cy="5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 b="1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>
              <a:buNone/>
              <a:defRPr sz="1300" b="1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lvl="2" algn="ctr">
              <a:buNone/>
              <a:defRPr sz="1300" b="1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lvl="3" algn="ctr">
              <a:buNone/>
              <a:defRPr sz="1300" b="1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lvl="4" algn="ctr">
              <a:buNone/>
              <a:defRPr sz="1300" b="1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lvl="5" algn="ctr">
              <a:buNone/>
              <a:defRPr sz="1300" b="1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lvl="6" algn="ctr">
              <a:buNone/>
              <a:defRPr sz="1300" b="1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lvl="7" algn="ctr">
              <a:buNone/>
              <a:defRPr sz="1300" b="1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lvl="8" algn="ctr">
              <a:buNone/>
              <a:defRPr sz="1300" b="1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60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>
            <a:spLocks noGrp="1"/>
          </p:cNvSpPr>
          <p:nvPr>
            <p:ph type="ctrTitle" idx="4294967295"/>
          </p:nvPr>
        </p:nvSpPr>
        <p:spPr>
          <a:xfrm>
            <a:off x="208538" y="1340512"/>
            <a:ext cx="4434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cs-CZ" sz="5400" dirty="0" smtClean="0"/>
              <a:t>Třídní učitel</a:t>
            </a:r>
            <a:endParaRPr sz="5400"/>
          </a:p>
        </p:txBody>
      </p:sp>
      <p:sp>
        <p:nvSpPr>
          <p:cNvPr id="153" name="Google Shape;153;p19"/>
          <p:cNvSpPr txBox="1">
            <a:spLocks noGrp="1"/>
          </p:cNvSpPr>
          <p:nvPr>
            <p:ph type="subTitle" idx="4294967295"/>
          </p:nvPr>
        </p:nvSpPr>
        <p:spPr>
          <a:xfrm>
            <a:off x="357158" y="2214560"/>
            <a:ext cx="2428892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cs-CZ" dirty="0" smtClean="0"/>
              <a:t>na střední škole</a:t>
            </a:r>
            <a:endParaRPr dirty="0"/>
          </a:p>
        </p:txBody>
      </p:sp>
      <p:sp>
        <p:nvSpPr>
          <p:cNvPr id="154" name="Google Shape;154;p19"/>
          <p:cNvSpPr/>
          <p:nvPr/>
        </p:nvSpPr>
        <p:spPr>
          <a:xfrm>
            <a:off x="7270660" y="3329856"/>
            <a:ext cx="332070" cy="31707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55C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9"/>
          <p:cNvSpPr txBox="1">
            <a:spLocks noGrp="1"/>
          </p:cNvSpPr>
          <p:nvPr>
            <p:ph type="sldNum" idx="12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  <p:sp>
        <p:nvSpPr>
          <p:cNvPr id="19" name="Obdélník 18"/>
          <p:cNvSpPr/>
          <p:nvPr/>
        </p:nvSpPr>
        <p:spPr>
          <a:xfrm>
            <a:off x="5675320" y="6350"/>
            <a:ext cx="3500430" cy="4584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6802" name="Picture 2" descr="h45804.jpg (580×45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6159" y="1000114"/>
            <a:ext cx="3356435" cy="2821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 txBox="1">
            <a:spLocks noGrp="1"/>
          </p:cNvSpPr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cs-CZ" dirty="0" smtClean="0"/>
              <a:t>TŘÍDNÍ UČITEL ZODPOVÍDÁ ZA ŠKOLNÍ MAJETEK VE TŘÍDĚ:</a:t>
            </a:r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body" idx="1"/>
          </p:nvPr>
        </p:nvSpPr>
        <p:spPr>
          <a:xfrm>
            <a:off x="571472" y="857238"/>
            <a:ext cx="8215370" cy="37862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cs-CZ" sz="2000" dirty="0" smtClean="0"/>
              <a:t>odpovídá za majetek a pořádek ve třídě, popř. za třídění odpadu podle pokynů vedení školy </a:t>
            </a:r>
          </a:p>
          <a:p>
            <a:r>
              <a:rPr lang="cs-CZ" sz="2000" dirty="0" smtClean="0"/>
              <a:t>odpovídá za estetický vzhled učebny (nástěnka, výzdoba třídy)</a:t>
            </a:r>
          </a:p>
          <a:p>
            <a:r>
              <a:rPr lang="cs-CZ" sz="2000" dirty="0" smtClean="0"/>
              <a:t>na nižším stupni gymnázia kontroluje vybavení žáků učebnicemi (rozdání učebnic, kontrola stavu učebnic, výměna učebnic pro vyšší ročník, úhrady za ztracené či zničené učebnice) </a:t>
            </a:r>
          </a:p>
          <a:p>
            <a:r>
              <a:rPr lang="cs-CZ" sz="2000" dirty="0" smtClean="0"/>
              <a:t>odpovídá za didaktickou techniku a učební pomůcky trvale umístěné v jeho učebně</a:t>
            </a:r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sldNum" idx="12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ctrTitle"/>
          </p:nvPr>
        </p:nvSpPr>
        <p:spPr>
          <a:xfrm>
            <a:off x="1071538" y="1126150"/>
            <a:ext cx="678661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4</a:t>
            </a:r>
            <a:r>
              <a:rPr lang="en" dirty="0" smtClean="0"/>
              <a:t>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MATERIÁLNÍ ODPOVĚDNOST</a:t>
            </a:r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subTitle" idx="1"/>
          </p:nvPr>
        </p:nvSpPr>
        <p:spPr>
          <a:xfrm>
            <a:off x="142844" y="2665540"/>
            <a:ext cx="8929750" cy="11920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 smtClean="0"/>
              <a:t>Třídní učitel je správce učebny, která je přidělena jeho třídě.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 smtClean="0"/>
              <a:t>Učí v ní maximálně hodinu denně.</a:t>
            </a:r>
            <a:endParaRPr sz="2400"/>
          </a:p>
        </p:txBody>
      </p:sp>
      <p:grpSp>
        <p:nvGrpSpPr>
          <p:cNvPr id="2" name="Google Shape;495;p39"/>
          <p:cNvGrpSpPr/>
          <p:nvPr/>
        </p:nvGrpSpPr>
        <p:grpSpPr>
          <a:xfrm>
            <a:off x="4135235" y="4282934"/>
            <a:ext cx="873529" cy="646270"/>
            <a:chOff x="5255200" y="3006475"/>
            <a:chExt cx="511700" cy="378575"/>
          </a:xfrm>
        </p:grpSpPr>
        <p:sp>
          <p:nvSpPr>
            <p:cNvPr id="12" name="Google Shape;496;p39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97;p39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 txBox="1">
            <a:spLocks noGrp="1"/>
          </p:cNvSpPr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cs-CZ" dirty="0" smtClean="0"/>
              <a:t>TŘÍDNÍ UČITEL DOHLÍŽÍ NA BEZPEČNOST A CHOVÁNÍ ŽÁKŮ:</a:t>
            </a:r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body" idx="1"/>
          </p:nvPr>
        </p:nvSpPr>
        <p:spPr>
          <a:xfrm>
            <a:off x="571472" y="1071552"/>
            <a:ext cx="8215370" cy="37862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cs-CZ" sz="2000" dirty="0" smtClean="0"/>
              <a:t>provádí poučení žáků o BOZP a PO </a:t>
            </a:r>
          </a:p>
          <a:p>
            <a:r>
              <a:rPr lang="cs-CZ" sz="2000" dirty="0" smtClean="0"/>
              <a:t>seznamuje žáky se školním řádem </a:t>
            </a:r>
          </a:p>
          <a:p>
            <a:r>
              <a:rPr lang="cs-CZ" sz="2000" dirty="0" smtClean="0"/>
              <a:t>seznamuje žáky s pravidly chování o přestávkách, během školních akcí, o prázdninách apod. </a:t>
            </a:r>
          </a:p>
          <a:p>
            <a:r>
              <a:rPr lang="cs-CZ" sz="2000" dirty="0" smtClean="0"/>
              <a:t>provádí poučení o pravidlech bezpečného chování </a:t>
            </a:r>
          </a:p>
          <a:p>
            <a:r>
              <a:rPr lang="cs-CZ" sz="2000" dirty="0" smtClean="0"/>
              <a:t>spolupracuje se školním metodikem prevence na zachycování varovných signálů týkajících se projevů rizikového chování</a:t>
            </a:r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sldNum" idx="12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ctrTitle"/>
          </p:nvPr>
        </p:nvSpPr>
        <p:spPr>
          <a:xfrm>
            <a:off x="1071538" y="1126150"/>
            <a:ext cx="678661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5</a:t>
            </a:r>
            <a:r>
              <a:rPr lang="en" dirty="0" smtClean="0"/>
              <a:t>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PÉČE O BEZPEČNOST A ZDRAVÍ</a:t>
            </a:r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subTitle" idx="1"/>
          </p:nvPr>
        </p:nvSpPr>
        <p:spPr>
          <a:xfrm>
            <a:off x="142844" y="2665541"/>
            <a:ext cx="892975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 smtClean="0"/>
              <a:t>Největší problémy mají dnes žáci s duševním zdravím, závislostmi a vzájemným ubližováním prostřednictvím médií.</a:t>
            </a:r>
            <a:endParaRPr sz="2400"/>
          </a:p>
        </p:txBody>
      </p:sp>
      <p:grpSp>
        <p:nvGrpSpPr>
          <p:cNvPr id="2" name="Google Shape;495;p39"/>
          <p:cNvGrpSpPr/>
          <p:nvPr/>
        </p:nvGrpSpPr>
        <p:grpSpPr>
          <a:xfrm>
            <a:off x="4135235" y="4282934"/>
            <a:ext cx="873529" cy="646270"/>
            <a:chOff x="5255200" y="3006475"/>
            <a:chExt cx="511700" cy="378575"/>
          </a:xfrm>
        </p:grpSpPr>
        <p:sp>
          <p:nvSpPr>
            <p:cNvPr id="12" name="Google Shape;496;p39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97;p39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 txBox="1">
            <a:spLocks noGrp="1"/>
          </p:cNvSpPr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TŘÍDNÍ UČITEL VYKONÁVÁ ČINNOSTI SOUČASNĚ</a:t>
            </a:r>
            <a:endParaRPr/>
          </a:p>
        </p:txBody>
      </p:sp>
      <p:sp>
        <p:nvSpPr>
          <p:cNvPr id="204" name="Google Shape;204;p24"/>
          <p:cNvSpPr/>
          <p:nvPr/>
        </p:nvSpPr>
        <p:spPr>
          <a:xfrm>
            <a:off x="1701032" y="2788590"/>
            <a:ext cx="1714512" cy="1714512"/>
          </a:xfrm>
          <a:prstGeom prst="ellipse">
            <a:avLst/>
          </a:prstGeom>
          <a:noFill/>
          <a:ln w="19050" cap="flat" cmpd="sng">
            <a:solidFill>
              <a:srgbClr val="F55C2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72000" tIns="91425" rIns="36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dokumentace</a:t>
            </a:r>
            <a:endParaRPr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05" name="Google Shape;205;p24"/>
          <p:cNvSpPr/>
          <p:nvPr/>
        </p:nvSpPr>
        <p:spPr>
          <a:xfrm>
            <a:off x="245376" y="1129542"/>
            <a:ext cx="1714512" cy="1714512"/>
          </a:xfrm>
          <a:prstGeom prst="ellipse">
            <a:avLst/>
          </a:prstGeom>
          <a:noFill/>
          <a:ln w="9525" cap="flat" cmpd="sng">
            <a:solidFill>
              <a:srgbClr val="BA3B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>
                <a:solidFill>
                  <a:srgbClr val="FFFFFF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rPr>
              <a:t>výchova</a:t>
            </a:r>
            <a:endParaRPr>
              <a:solidFill>
                <a:srgbClr val="FFFFFF"/>
              </a:solidFill>
              <a:latin typeface="Encode Sans ExtraLight"/>
              <a:ea typeface="Encode Sans ExtraLight"/>
              <a:cs typeface="Encode Sans ExtraLight"/>
              <a:sym typeface="Encode Sans ExtraLight"/>
            </a:endParaRPr>
          </a:p>
        </p:txBody>
      </p:sp>
      <p:sp>
        <p:nvSpPr>
          <p:cNvPr id="206" name="Google Shape;206;p24"/>
          <p:cNvSpPr/>
          <p:nvPr/>
        </p:nvSpPr>
        <p:spPr>
          <a:xfrm>
            <a:off x="3136516" y="1136266"/>
            <a:ext cx="1714512" cy="1714512"/>
          </a:xfrm>
          <a:prstGeom prst="ellipse">
            <a:avLst/>
          </a:prstGeom>
          <a:noFill/>
          <a:ln w="9525" cap="flat" cmpd="sng">
            <a:solidFill>
              <a:srgbClr val="BA3B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>
                <a:solidFill>
                  <a:srgbClr val="FFFFFF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rPr>
              <a:t>vzdělávání</a:t>
            </a:r>
            <a:endParaRPr>
              <a:solidFill>
                <a:srgbClr val="FFFFFF"/>
              </a:solidFill>
              <a:latin typeface="Encode Sans ExtraLight"/>
              <a:ea typeface="Encode Sans ExtraLight"/>
              <a:cs typeface="Encode Sans ExtraLight"/>
              <a:sym typeface="Encode Sans ExtraLight"/>
            </a:endParaRPr>
          </a:p>
        </p:txBody>
      </p:sp>
      <p:sp>
        <p:nvSpPr>
          <p:cNvPr id="207" name="Google Shape;207;p24"/>
          <p:cNvSpPr txBox="1">
            <a:spLocks noGrp="1"/>
          </p:cNvSpPr>
          <p:nvPr>
            <p:ph type="sldNum" idx="12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sp>
        <p:nvSpPr>
          <p:cNvPr id="7" name="Google Shape;204;p24"/>
          <p:cNvSpPr/>
          <p:nvPr/>
        </p:nvSpPr>
        <p:spPr>
          <a:xfrm>
            <a:off x="4643438" y="2786064"/>
            <a:ext cx="1714512" cy="1714512"/>
          </a:xfrm>
          <a:prstGeom prst="ellipse">
            <a:avLst/>
          </a:prstGeom>
          <a:noFill/>
          <a:ln w="19050" cap="flat" cmpd="sng">
            <a:solidFill>
              <a:srgbClr val="F55C2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 smtClean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bezpečnost</a:t>
            </a:r>
            <a:endParaRPr b="1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8" name="Google Shape;206;p24"/>
          <p:cNvSpPr/>
          <p:nvPr/>
        </p:nvSpPr>
        <p:spPr>
          <a:xfrm>
            <a:off x="6010010" y="1125344"/>
            <a:ext cx="1714512" cy="1714512"/>
          </a:xfrm>
          <a:prstGeom prst="ellipse">
            <a:avLst/>
          </a:prstGeom>
          <a:noFill/>
          <a:ln w="9525" cap="flat" cmpd="sng">
            <a:solidFill>
              <a:srgbClr val="BA3B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>
                <a:solidFill>
                  <a:srgbClr val="FFFFFF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rPr>
              <a:t>materiální odpovědnost</a:t>
            </a:r>
            <a:endParaRPr>
              <a:solidFill>
                <a:srgbClr val="FFFFFF"/>
              </a:solidFill>
              <a:latin typeface="Encode Sans ExtraLight"/>
              <a:ea typeface="Encode Sans ExtraLight"/>
              <a:cs typeface="Encode Sans ExtraLight"/>
              <a:sym typeface="Encode Sans ExtraLight"/>
            </a:endParaRPr>
          </a:p>
        </p:txBody>
      </p:sp>
      <p:sp>
        <p:nvSpPr>
          <p:cNvPr id="11" name="Google Shape;204;p24"/>
          <p:cNvSpPr/>
          <p:nvPr/>
        </p:nvSpPr>
        <p:spPr>
          <a:xfrm>
            <a:off x="7215206" y="2786064"/>
            <a:ext cx="1714512" cy="1714512"/>
          </a:xfrm>
          <a:prstGeom prst="ellipse">
            <a:avLst/>
          </a:prstGeom>
          <a:noFill/>
          <a:ln w="19050" cap="flat" cmpd="sng">
            <a:solidFill>
              <a:srgbClr val="F55C2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 smtClean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organizace</a:t>
            </a:r>
            <a:endParaRPr b="1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2" name="Google Shape;204;p24"/>
          <p:cNvSpPr/>
          <p:nvPr/>
        </p:nvSpPr>
        <p:spPr>
          <a:xfrm>
            <a:off x="2928926" y="1142990"/>
            <a:ext cx="3228158" cy="3228158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rgbClr val="F55C2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72000" tIns="91425" rIns="36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 smtClean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výchova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 smtClean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dokumentace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 smtClean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vzdělávání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 smtClean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bezpečnost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 smtClean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materiální odpovědnost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 smtClean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organizace</a:t>
            </a:r>
            <a:endParaRPr sz="240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grpSp>
        <p:nvGrpSpPr>
          <p:cNvPr id="13" name="Google Shape;424;p39"/>
          <p:cNvGrpSpPr/>
          <p:nvPr/>
        </p:nvGrpSpPr>
        <p:grpSpPr>
          <a:xfrm rot="13532257">
            <a:off x="1042394" y="1952152"/>
            <a:ext cx="1239196" cy="1239196"/>
            <a:chOff x="1922075" y="1629000"/>
            <a:chExt cx="437200" cy="437200"/>
          </a:xfrm>
          <a:solidFill>
            <a:schemeClr val="accent1"/>
          </a:solidFill>
        </p:grpSpPr>
        <p:sp>
          <p:nvSpPr>
            <p:cNvPr id="14" name="Google Shape;425;p39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26;p39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390;p39"/>
          <p:cNvGrpSpPr/>
          <p:nvPr/>
        </p:nvGrpSpPr>
        <p:grpSpPr>
          <a:xfrm>
            <a:off x="6786578" y="1844101"/>
            <a:ext cx="1202409" cy="1455298"/>
            <a:chOff x="584925" y="922575"/>
            <a:chExt cx="415200" cy="502525"/>
          </a:xfrm>
          <a:solidFill>
            <a:schemeClr val="accent1"/>
          </a:solidFill>
        </p:grpSpPr>
        <p:sp>
          <p:nvSpPr>
            <p:cNvPr id="17" name="Google Shape;391;p39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92;p39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93;p39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419E-6 L 0.34653 0.112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419E-6 L 0.07083 0.112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93329E-6 L -0.25104 0.114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5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8.46201E-7 L -0.10156 -0.208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-10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99074E-6 L 0.18889 -0.210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-10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8.46201E-7 L -0.36701 -0.2084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animBg="1"/>
      <p:bldP spid="205" grpId="0" animBg="1"/>
      <p:bldP spid="206" grpId="0" animBg="1"/>
      <p:bldP spid="7" grpId="0" animBg="1"/>
      <p:bldP spid="8" grpId="0" animBg="1"/>
      <p:bldP spid="11" grpId="0" animBg="1"/>
      <p:bldP spid="12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>
            <a:spLocks noGrp="1"/>
          </p:cNvSpPr>
          <p:nvPr>
            <p:ph type="body" idx="1"/>
          </p:nvPr>
        </p:nvSpPr>
        <p:spPr>
          <a:xfrm>
            <a:off x="0" y="1194150"/>
            <a:ext cx="9144000" cy="30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cs-CZ" i="0" dirty="0" smtClean="0"/>
              <a:t>„Že dítky nejdražší boží dar a klenot </a:t>
            </a:r>
          </a:p>
          <a:p>
            <a:pPr marL="0" lvl="0" indent="0">
              <a:buNone/>
            </a:pPr>
            <a:r>
              <a:rPr lang="cs-CZ" i="0" dirty="0" smtClean="0"/>
              <a:t>nejpilnějšího opatrování hodny jsou.“</a:t>
            </a:r>
          </a:p>
          <a:p>
            <a:pPr marL="0" lvl="0" indent="0">
              <a:buNone/>
            </a:pPr>
            <a:r>
              <a:rPr lang="cs-CZ" sz="1800" dirty="0" smtClean="0"/>
              <a:t>Jan Amos Komenský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dirty="0"/>
          </a:p>
        </p:txBody>
      </p:sp>
      <p:sp>
        <p:nvSpPr>
          <p:cNvPr id="139" name="Google Shape;139;p17"/>
          <p:cNvSpPr txBox="1">
            <a:spLocks noGrp="1"/>
          </p:cNvSpPr>
          <p:nvPr>
            <p:ph type="sldNum" idx="12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grpSp>
        <p:nvGrpSpPr>
          <p:cNvPr id="4" name="Google Shape;398;p39"/>
          <p:cNvGrpSpPr/>
          <p:nvPr/>
        </p:nvGrpSpPr>
        <p:grpSpPr>
          <a:xfrm>
            <a:off x="4025823" y="3429006"/>
            <a:ext cx="1092353" cy="908745"/>
            <a:chOff x="1926350" y="995225"/>
            <a:chExt cx="428650" cy="356600"/>
          </a:xfrm>
          <a:solidFill>
            <a:schemeClr val="accent1"/>
          </a:solidFill>
        </p:grpSpPr>
        <p:sp>
          <p:nvSpPr>
            <p:cNvPr id="5" name="Google Shape;399;p39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0;p39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1;p39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2;p39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8"/>
          <p:cNvSpPr txBox="1">
            <a:spLocks noGrp="1"/>
          </p:cNvSpPr>
          <p:nvPr>
            <p:ph type="title"/>
          </p:nvPr>
        </p:nvSpPr>
        <p:spPr>
          <a:xfrm>
            <a:off x="361148" y="357172"/>
            <a:ext cx="74970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PRVNÍ  MĚSÍC</a:t>
            </a:r>
            <a:endParaRPr/>
          </a:p>
        </p:txBody>
      </p:sp>
      <p:sp>
        <p:nvSpPr>
          <p:cNvPr id="334" name="Google Shape;334;p38"/>
          <p:cNvSpPr txBox="1">
            <a:spLocks noGrp="1"/>
          </p:cNvSpPr>
          <p:nvPr>
            <p:ph type="body" idx="1"/>
          </p:nvPr>
        </p:nvSpPr>
        <p:spPr>
          <a:xfrm>
            <a:off x="357158" y="1098600"/>
            <a:ext cx="7497000" cy="29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cs-CZ" sz="1800" b="1" dirty="0" smtClean="0">
                <a:solidFill>
                  <a:schemeClr val="accent1"/>
                </a:solidFill>
                <a:latin typeface="Encode Sans"/>
                <a:ea typeface="Encode Sans"/>
                <a:cs typeface="Encode Sans"/>
                <a:sym typeface="Encode Sans"/>
              </a:rPr>
              <a:t>Srpen</a:t>
            </a:r>
            <a:r>
              <a:rPr lang="cs-CZ" sz="1600" dirty="0" smtClean="0">
                <a:solidFill>
                  <a:schemeClr val="accent1"/>
                </a:solidFill>
              </a:rPr>
              <a:t>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-CZ" sz="1600" dirty="0" smtClean="0"/>
              <a:t>Seznam studentů (poměr dívek a chlapců)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-CZ" sz="1600" dirty="0" smtClean="0"/>
              <a:t>Třídní kmenová učebna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16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 smtClean="0">
                <a:solidFill>
                  <a:schemeClr val="accent1"/>
                </a:solidFill>
                <a:latin typeface="Encode Sans"/>
                <a:ea typeface="Encode Sans"/>
                <a:cs typeface="Encode Sans"/>
                <a:sym typeface="Encode Sans"/>
              </a:rPr>
              <a:t>Září</a:t>
            </a:r>
            <a:r>
              <a:rPr lang="en" sz="1600" dirty="0" smtClean="0">
                <a:solidFill>
                  <a:schemeClr val="accent1"/>
                </a:solidFill>
              </a:rPr>
              <a:t>:</a:t>
            </a:r>
            <a:endParaRPr lang="cs-CZ" sz="1600" dirty="0" smtClean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 smtClean="0"/>
              <a:t>První školní den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 smtClean="0"/>
              <a:t>První školní týden v rámci třídnických hodin – praktické záležitosti: rozvrh, plán školy, školní řád, poučení o bezpečnosti a požárních směrnicích, focení, čipy, skříňky, peníze, informace do systému, GDPR, knihovna…</a:t>
            </a:r>
            <a:endParaRPr lang="cs-CZ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 smtClean="0"/>
              <a:t>Adaptační kurz (zástupce třídního)</a:t>
            </a:r>
          </a:p>
        </p:txBody>
      </p:sp>
      <p:sp>
        <p:nvSpPr>
          <p:cNvPr id="335" name="Google Shape;335;p38"/>
          <p:cNvSpPr txBox="1"/>
          <p:nvPr/>
        </p:nvSpPr>
        <p:spPr>
          <a:xfrm>
            <a:off x="549600" y="3790650"/>
            <a:ext cx="74970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55C2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36" name="Google Shape;336;p38"/>
          <p:cNvSpPr txBox="1">
            <a:spLocks noGrp="1"/>
          </p:cNvSpPr>
          <p:nvPr>
            <p:ph type="sldNum" idx="12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 txBox="1">
            <a:spLocks noGrp="1"/>
          </p:cNvSpPr>
          <p:nvPr>
            <p:ph type="body" idx="1"/>
          </p:nvPr>
        </p:nvSpPr>
        <p:spPr>
          <a:xfrm>
            <a:off x="549600" y="1200150"/>
            <a:ext cx="3639000" cy="31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cs-CZ" sz="1800" b="1" dirty="0" smtClean="0">
                <a:solidFill>
                  <a:schemeClr val="accent1"/>
                </a:solidFill>
                <a:latin typeface="Encode Sans"/>
                <a:ea typeface="Encode Sans"/>
                <a:cs typeface="Encode Sans"/>
                <a:sym typeface="Encode Sans"/>
              </a:rPr>
              <a:t>Říjen</a:t>
            </a:r>
            <a:r>
              <a:rPr lang="cs-CZ" sz="1800" dirty="0" smtClean="0">
                <a:solidFill>
                  <a:schemeClr val="accent1"/>
                </a:solidFill>
              </a:rPr>
              <a:t>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-CZ" sz="1800" dirty="0" smtClean="0"/>
              <a:t>První společná školní akce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-CZ" sz="1800" dirty="0" smtClean="0"/>
              <a:t>(např. kino)</a:t>
            </a:r>
          </a:p>
          <a:p>
            <a:pPr marL="0" lvl="0" indent="0">
              <a:spcBef>
                <a:spcPts val="0"/>
              </a:spcBef>
              <a:buNone/>
            </a:pPr>
            <a:endParaRPr lang="cs-CZ" sz="1800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cs-CZ" sz="1800" b="1" dirty="0" smtClean="0">
                <a:solidFill>
                  <a:schemeClr val="accent1"/>
                </a:solidFill>
                <a:latin typeface="Encode Sans"/>
                <a:ea typeface="Encode Sans"/>
                <a:cs typeface="Encode Sans"/>
                <a:sym typeface="Encode Sans"/>
              </a:rPr>
              <a:t>Listopad</a:t>
            </a:r>
            <a:r>
              <a:rPr lang="cs-CZ" sz="1800" dirty="0" smtClean="0">
                <a:solidFill>
                  <a:schemeClr val="accent1"/>
                </a:solidFill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 smtClean="0"/>
              <a:t>První třídní schůzka</a:t>
            </a:r>
          </a:p>
          <a:p>
            <a:pPr marL="0" lvl="0" indent="0">
              <a:spcBef>
                <a:spcPts val="0"/>
              </a:spcBef>
              <a:buNone/>
            </a:pPr>
            <a:endParaRPr lang="cs-CZ" sz="1800" b="1" dirty="0" smtClean="0"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cs-CZ" sz="1800" b="1" dirty="0" smtClean="0">
                <a:solidFill>
                  <a:schemeClr val="accent1"/>
                </a:solidFill>
                <a:latin typeface="Encode Sans"/>
                <a:ea typeface="Encode Sans"/>
                <a:cs typeface="Encode Sans"/>
                <a:sym typeface="Encode Sans"/>
              </a:rPr>
              <a:t>Prosinec</a:t>
            </a:r>
            <a:r>
              <a:rPr lang="cs-CZ" sz="1800" dirty="0" smtClean="0">
                <a:solidFill>
                  <a:schemeClr val="accent1"/>
                </a:solidFill>
              </a:rPr>
              <a:t>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-CZ" sz="1800" dirty="0" smtClean="0"/>
              <a:t>První vánoční besídka</a:t>
            </a:r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/>
          </p:nvPr>
        </p:nvSpPr>
        <p:spPr>
          <a:xfrm>
            <a:off x="526930" y="357172"/>
            <a:ext cx="74970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cs-CZ" dirty="0" smtClean="0"/>
              <a:t>PRVNÍ  ROČNÍK</a:t>
            </a:r>
            <a:endParaRPr/>
          </a:p>
        </p:txBody>
      </p:sp>
      <p:sp>
        <p:nvSpPr>
          <p:cNvPr id="174" name="Google Shape;174;p20"/>
          <p:cNvSpPr txBox="1">
            <a:spLocks noGrp="1"/>
          </p:cNvSpPr>
          <p:nvPr>
            <p:ph type="body" idx="2"/>
          </p:nvPr>
        </p:nvSpPr>
        <p:spPr>
          <a:xfrm>
            <a:off x="4407604" y="1200150"/>
            <a:ext cx="3639000" cy="31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cs-CZ" sz="1800" b="1" dirty="0" smtClean="0">
                <a:solidFill>
                  <a:schemeClr val="accent1"/>
                </a:solidFill>
                <a:latin typeface="Encode Sans"/>
                <a:ea typeface="Encode Sans"/>
                <a:cs typeface="Encode Sans"/>
                <a:sym typeface="Encode Sans"/>
              </a:rPr>
              <a:t>Leden</a:t>
            </a:r>
            <a:r>
              <a:rPr lang="cs-CZ" sz="1800" dirty="0" smtClean="0">
                <a:solidFill>
                  <a:schemeClr val="accent1"/>
                </a:solidFill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 smtClean="0"/>
              <a:t>První vysvědčení</a:t>
            </a:r>
          </a:p>
          <a:p>
            <a:pPr marL="0" lvl="0" indent="0">
              <a:spcBef>
                <a:spcPts val="0"/>
              </a:spcBef>
              <a:buNone/>
            </a:pPr>
            <a:endParaRPr lang="cs-CZ" sz="1800" b="1" dirty="0" smtClean="0"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cs-CZ" sz="1800" b="1" dirty="0" smtClean="0">
                <a:solidFill>
                  <a:schemeClr val="accent1"/>
                </a:solidFill>
                <a:latin typeface="Encode Sans"/>
                <a:ea typeface="Encode Sans"/>
                <a:cs typeface="Encode Sans"/>
                <a:sym typeface="Encode Sans"/>
              </a:rPr>
              <a:t>Únor</a:t>
            </a:r>
            <a:r>
              <a:rPr lang="cs-CZ" sz="1800" dirty="0" smtClean="0">
                <a:solidFill>
                  <a:schemeClr val="accent1"/>
                </a:solidFill>
              </a:rPr>
              <a:t> - </a:t>
            </a:r>
            <a:r>
              <a:rPr lang="cs-CZ" sz="1800" b="1" dirty="0" smtClean="0">
                <a:solidFill>
                  <a:schemeClr val="accent1"/>
                </a:solidFill>
                <a:latin typeface="Encode Sans"/>
                <a:ea typeface="Encode Sans"/>
                <a:cs typeface="Encode Sans"/>
                <a:sym typeface="Encode Sans"/>
              </a:rPr>
              <a:t>květen</a:t>
            </a:r>
            <a:r>
              <a:rPr lang="cs-CZ" sz="1800" dirty="0" smtClean="0">
                <a:solidFill>
                  <a:schemeClr val="accent1"/>
                </a:solidFill>
              </a:rPr>
              <a:t>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-CZ" sz="1800" dirty="0" smtClean="0"/>
              <a:t>Lyžařský výcvikový kurz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-CZ" sz="1800" dirty="0" smtClean="0"/>
              <a:t>Třídní akce – školní, speciální</a:t>
            </a:r>
          </a:p>
          <a:p>
            <a:pPr marL="0" indent="0">
              <a:spcBef>
                <a:spcPts val="0"/>
              </a:spcBef>
              <a:buNone/>
            </a:pPr>
            <a:endParaRPr lang="cs-CZ" sz="1800" b="1" dirty="0" smtClean="0">
              <a:latin typeface="Encode Sans"/>
              <a:ea typeface="Encode Sans"/>
              <a:cs typeface="Encode Sans"/>
              <a:sym typeface="Encode San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1800" b="1" dirty="0" smtClean="0">
                <a:solidFill>
                  <a:schemeClr val="accent1"/>
                </a:solidFill>
                <a:latin typeface="Encode Sans"/>
                <a:ea typeface="Encode Sans"/>
                <a:cs typeface="Encode Sans"/>
                <a:sym typeface="Encode Sans"/>
              </a:rPr>
              <a:t>Červen</a:t>
            </a:r>
            <a:r>
              <a:rPr lang="cs-CZ" sz="1800" dirty="0" smtClean="0">
                <a:solidFill>
                  <a:schemeClr val="accent1"/>
                </a:solidFill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 smtClean="0"/>
              <a:t>První školní výlet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ldNum" idx="12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 txBox="1">
            <a:spLocks noGrp="1"/>
          </p:cNvSpPr>
          <p:nvPr>
            <p:ph type="body" idx="1"/>
          </p:nvPr>
        </p:nvSpPr>
        <p:spPr>
          <a:xfrm>
            <a:off x="549600" y="1200150"/>
            <a:ext cx="3639000" cy="31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 smtClean="0">
                <a:solidFill>
                  <a:schemeClr val="accent1"/>
                </a:solidFill>
                <a:latin typeface="Encode Sans"/>
                <a:ea typeface="Encode Sans"/>
                <a:cs typeface="Encode Sans"/>
                <a:sym typeface="Encode Sans"/>
              </a:rPr>
              <a:t>Druhý:</a:t>
            </a:r>
            <a:endParaRPr lang="en-US" sz="1800" b="1" dirty="0" smtClean="0">
              <a:solidFill>
                <a:schemeClr val="accen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Taneční kurz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Školní výlet</a:t>
            </a:r>
            <a:endParaRPr lang="cs-CZ" b="1" dirty="0" smtClean="0"/>
          </a:p>
          <a:p>
            <a:pPr marL="0" lvl="0" indent="0">
              <a:spcBef>
                <a:spcPts val="0"/>
              </a:spcBef>
              <a:buNone/>
            </a:pPr>
            <a:endParaRPr lang="cs-CZ" sz="1800" b="1" dirty="0" smtClean="0"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chemeClr val="accent1"/>
                </a:solidFill>
                <a:latin typeface="Encode Sans"/>
                <a:ea typeface="Encode Sans"/>
                <a:cs typeface="Encode Sans"/>
                <a:sym typeface="Encode Sans"/>
              </a:rPr>
              <a:t>T</a:t>
            </a:r>
            <a:r>
              <a:rPr lang="cs-CZ" sz="1800" b="1" dirty="0" err="1" smtClean="0">
                <a:solidFill>
                  <a:schemeClr val="accent1"/>
                </a:solidFill>
                <a:latin typeface="Encode Sans"/>
                <a:ea typeface="Encode Sans"/>
                <a:cs typeface="Encode Sans"/>
                <a:sym typeface="Encode Sans"/>
              </a:rPr>
              <a:t>řetí</a:t>
            </a:r>
            <a:r>
              <a:rPr lang="cs-CZ" sz="1800" b="1" dirty="0" smtClean="0">
                <a:solidFill>
                  <a:schemeClr val="accent1"/>
                </a:solidFill>
                <a:latin typeface="Encode Sans"/>
                <a:ea typeface="Encode Sans"/>
                <a:cs typeface="Encode Sans"/>
                <a:sym typeface="Encode Sans"/>
              </a:rPr>
              <a:t>:</a:t>
            </a:r>
            <a:endParaRPr lang="en-US" sz="1800" b="1" dirty="0" smtClean="0">
              <a:solidFill>
                <a:schemeClr val="accen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 smtClean="0"/>
              <a:t>Příprava maturitního ročníku (volba seminářů)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 smtClean="0"/>
              <a:t>Sportovně-turistický kurz</a:t>
            </a:r>
          </a:p>
          <a:p>
            <a:pPr marL="0" lvl="0" indent="0">
              <a:buNone/>
            </a:pPr>
            <a:endParaRPr lang="en-US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/>
          </p:nvPr>
        </p:nvSpPr>
        <p:spPr>
          <a:xfrm>
            <a:off x="547102" y="357172"/>
            <a:ext cx="74970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DRUHÝ  A  TŘETÍ  ROČNÍK</a:t>
            </a:r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ldNum" idx="12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pic>
        <p:nvPicPr>
          <p:cNvPr id="47107" name="Picture 3" descr="C:\Users\Radim\Desktop\2020 TANEČNÍ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214428"/>
            <a:ext cx="2625725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8"/>
          <p:cNvSpPr txBox="1">
            <a:spLocks noGrp="1"/>
          </p:cNvSpPr>
          <p:nvPr>
            <p:ph type="title"/>
          </p:nvPr>
        </p:nvSpPr>
        <p:spPr>
          <a:xfrm>
            <a:off x="361328" y="361375"/>
            <a:ext cx="74970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ČTVRTÝ  ROČNÍK</a:t>
            </a:r>
            <a:endParaRPr/>
          </a:p>
        </p:txBody>
      </p:sp>
      <p:sp>
        <p:nvSpPr>
          <p:cNvPr id="334" name="Google Shape;334;p38"/>
          <p:cNvSpPr txBox="1">
            <a:spLocks noGrp="1"/>
          </p:cNvSpPr>
          <p:nvPr>
            <p:ph type="body" idx="1"/>
          </p:nvPr>
        </p:nvSpPr>
        <p:spPr>
          <a:xfrm>
            <a:off x="357158" y="1098600"/>
            <a:ext cx="7497000" cy="29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cs-CZ" sz="1800" b="1" dirty="0" smtClean="0">
                <a:solidFill>
                  <a:schemeClr val="accent1"/>
                </a:solidFill>
                <a:latin typeface="Encode Sans"/>
                <a:sym typeface="Encode Sans"/>
              </a:rPr>
              <a:t>Maturita:</a:t>
            </a:r>
          </a:p>
          <a:p>
            <a:pPr marL="0" lvl="0" indent="0">
              <a:buNone/>
            </a:pPr>
            <a:r>
              <a:rPr lang="cs-CZ" sz="1800" dirty="0" smtClean="0">
                <a:sym typeface="Encode Sans"/>
              </a:rPr>
              <a:t>Administrativa v průběhu celého školního roku</a:t>
            </a:r>
          </a:p>
          <a:p>
            <a:pPr marL="0" indent="0">
              <a:buNone/>
            </a:pPr>
            <a:r>
              <a:rPr lang="cs-CZ" sz="1800" dirty="0" smtClean="0">
                <a:sym typeface="Encode Sans"/>
              </a:rPr>
              <a:t>Literárně-dějepisná exkurze do Prahy</a:t>
            </a:r>
          </a:p>
          <a:p>
            <a:pPr marL="0" lvl="0" indent="0">
              <a:buNone/>
            </a:pPr>
            <a:r>
              <a:rPr lang="cs-CZ" sz="1800" dirty="0" err="1" smtClean="0">
                <a:sym typeface="Encode Sans"/>
              </a:rPr>
              <a:t>Stužkovací</a:t>
            </a:r>
            <a:r>
              <a:rPr lang="cs-CZ" sz="1800" dirty="0" smtClean="0">
                <a:sym typeface="Encode Sans"/>
              </a:rPr>
              <a:t> večírek</a:t>
            </a:r>
          </a:p>
          <a:p>
            <a:pPr marL="0" lvl="0" indent="0">
              <a:buNone/>
            </a:pPr>
            <a:r>
              <a:rPr lang="cs-CZ" sz="1800" dirty="0" smtClean="0">
                <a:sym typeface="Encode Sans"/>
              </a:rPr>
              <a:t>Poslední zvonění</a:t>
            </a:r>
          </a:p>
          <a:p>
            <a:pPr marL="0" lvl="0" indent="0">
              <a:buNone/>
            </a:pPr>
            <a:r>
              <a:rPr lang="cs-CZ" sz="1800" dirty="0" smtClean="0">
                <a:sym typeface="Encode Sans"/>
              </a:rPr>
              <a:t>Maturitní týden</a:t>
            </a:r>
          </a:p>
          <a:p>
            <a:pPr marL="0" lvl="0" indent="0">
              <a:buNone/>
            </a:pPr>
            <a:r>
              <a:rPr lang="cs-CZ" sz="1800" dirty="0" smtClean="0">
                <a:sym typeface="Encode Sans"/>
              </a:rPr>
              <a:t>Maturitní večírek</a:t>
            </a:r>
          </a:p>
          <a:p>
            <a:pPr marL="0" lvl="0" indent="0">
              <a:spcBef>
                <a:spcPts val="0"/>
              </a:spcBef>
              <a:buNone/>
            </a:pPr>
            <a:endParaRPr lang="cs-CZ" sz="1800" b="1" dirty="0" smtClean="0">
              <a:latin typeface="Encode Sans"/>
              <a:sym typeface="Encode Sans"/>
            </a:endParaRPr>
          </a:p>
          <a:p>
            <a:pPr marL="0" lvl="0" indent="0">
              <a:spcBef>
                <a:spcPts val="0"/>
              </a:spcBef>
              <a:buNone/>
            </a:pPr>
            <a:endParaRPr lang="cs-CZ" sz="1600" dirty="0" smtClean="0"/>
          </a:p>
        </p:txBody>
      </p:sp>
      <p:sp>
        <p:nvSpPr>
          <p:cNvPr id="335" name="Google Shape;335;p38"/>
          <p:cNvSpPr txBox="1"/>
          <p:nvPr/>
        </p:nvSpPr>
        <p:spPr>
          <a:xfrm>
            <a:off x="549600" y="3790650"/>
            <a:ext cx="74970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55C2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36" name="Google Shape;336;p38"/>
          <p:cNvSpPr txBox="1">
            <a:spLocks noGrp="1"/>
          </p:cNvSpPr>
          <p:nvPr>
            <p:ph type="sldNum" idx="12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pic>
        <p:nvPicPr>
          <p:cNvPr id="114689" name="Picture 1" descr="C:\Users\Radim\Desktop\2020 POSLEDNÍ ZVONĚNÍ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214560"/>
            <a:ext cx="3143272" cy="20319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ctrTitle" idx="4294967295"/>
          </p:nvPr>
        </p:nvSpPr>
        <p:spPr>
          <a:xfrm>
            <a:off x="714348" y="0"/>
            <a:ext cx="437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dirty="0" smtClean="0">
                <a:solidFill>
                  <a:srgbClr val="F55C21"/>
                </a:solidFill>
              </a:rPr>
              <a:t>Dana Karpíšková</a:t>
            </a:r>
            <a:endParaRPr sz="4000">
              <a:solidFill>
                <a:srgbClr val="F55C21"/>
              </a:solidFill>
            </a:endParaRPr>
          </a:p>
        </p:txBody>
      </p:sp>
      <p:sp>
        <p:nvSpPr>
          <p:cNvPr id="119" name="Google Shape;119;p15"/>
          <p:cNvSpPr txBox="1">
            <a:spLocks noGrp="1"/>
          </p:cNvSpPr>
          <p:nvPr>
            <p:ph type="subTitle" idx="4294967295"/>
          </p:nvPr>
        </p:nvSpPr>
        <p:spPr>
          <a:xfrm>
            <a:off x="714348" y="1142990"/>
            <a:ext cx="4373700" cy="31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2000" dirty="0" smtClean="0">
                <a:solidFill>
                  <a:srgbClr val="FFFFFF"/>
                </a:solidFill>
              </a:rPr>
              <a:t>Český jazyk, tělesná výchova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2000" dirty="0" smtClean="0">
                <a:solidFill>
                  <a:srgbClr val="FFFFFF"/>
                </a:solidFill>
              </a:rPr>
              <a:t>Třídní učitelka v letech: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2000" dirty="0" smtClean="0">
                <a:solidFill>
                  <a:srgbClr val="FFFFFF"/>
                </a:solidFill>
              </a:rPr>
              <a:t>1996 – 2001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2000" dirty="0" smtClean="0">
                <a:solidFill>
                  <a:srgbClr val="FFFFFF"/>
                </a:solidFill>
              </a:rPr>
              <a:t>2001 - 2005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2000" dirty="0" smtClean="0">
                <a:solidFill>
                  <a:srgbClr val="FFFFFF"/>
                </a:solidFill>
              </a:rPr>
              <a:t>2005 – 2006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2000" dirty="0" smtClean="0">
                <a:solidFill>
                  <a:srgbClr val="FFFFFF"/>
                </a:solidFill>
              </a:rPr>
              <a:t>2012 – 2013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2000" dirty="0" smtClean="0">
                <a:solidFill>
                  <a:srgbClr val="FFFFFF"/>
                </a:solidFill>
              </a:rPr>
              <a:t>2019 – 2025 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121" name="Google Shape;121;p15"/>
          <p:cNvSpPr txBox="1">
            <a:spLocks noGrp="1"/>
          </p:cNvSpPr>
          <p:nvPr>
            <p:ph type="sldNum" idx="12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pic>
        <p:nvPicPr>
          <p:cNvPr id="57348" name="Picture 4" descr="C:\Users\Radim\Desktop\dana doma\2020 třídní učit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1458" y="-271814"/>
            <a:ext cx="3544012" cy="48438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459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cs-CZ" sz="4800" dirty="0" smtClean="0">
                <a:solidFill>
                  <a:schemeClr val="accent1"/>
                </a:solidFill>
              </a:rPr>
              <a:t>TIPY </a:t>
            </a:r>
            <a:r>
              <a:rPr lang="cs-CZ" sz="4800" dirty="0" smtClean="0">
                <a:solidFill>
                  <a:schemeClr val="accent1"/>
                </a:solidFill>
                <a:sym typeface="Wingdings"/>
              </a:rPr>
              <a:t></a:t>
            </a:r>
            <a:r>
              <a:rPr lang="cs-CZ" sz="4800" dirty="0" smtClean="0">
                <a:solidFill>
                  <a:schemeClr val="accent1"/>
                </a:solidFill>
              </a:rPr>
              <a:t> TRIKY </a:t>
            </a:r>
            <a:r>
              <a:rPr lang="cs-CZ" sz="4800" dirty="0" smtClean="0">
                <a:solidFill>
                  <a:schemeClr val="accent1"/>
                </a:solidFill>
                <a:sym typeface="Wingdings"/>
              </a:rPr>
              <a:t></a:t>
            </a:r>
            <a:r>
              <a:rPr lang="cs-CZ" sz="4800" dirty="0" smtClean="0">
                <a:solidFill>
                  <a:schemeClr val="accent1"/>
                </a:solidFill>
              </a:rPr>
              <a:t> RADY</a:t>
            </a:r>
            <a:r>
              <a:rPr lang="cs-CZ" sz="3200" b="0" dirty="0" smtClean="0">
                <a:solidFill>
                  <a:schemeClr val="accent1"/>
                </a:solidFill>
              </a:rPr>
              <a:t/>
            </a:r>
            <a:br>
              <a:rPr lang="cs-CZ" sz="3200" b="0" dirty="0" smtClean="0">
                <a:solidFill>
                  <a:schemeClr val="accent1"/>
                </a:solidFill>
              </a:rPr>
            </a:br>
            <a:endParaRPr dirty="0">
              <a:solidFill>
                <a:schemeClr val="accent1"/>
              </a:solidFill>
            </a:endParaRPr>
          </a:p>
        </p:txBody>
      </p:sp>
      <p:sp>
        <p:nvSpPr>
          <p:cNvPr id="198" name="Google Shape;198;p23"/>
          <p:cNvSpPr txBox="1">
            <a:spLocks noGrp="1"/>
          </p:cNvSpPr>
          <p:nvPr>
            <p:ph type="sldNum" idx="12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  <p:sp>
        <p:nvSpPr>
          <p:cNvPr id="11" name="TextovéPole 10"/>
          <p:cNvSpPr txBox="1"/>
          <p:nvPr/>
        </p:nvSpPr>
        <p:spPr>
          <a:xfrm>
            <a:off x="1500166" y="2928940"/>
            <a:ext cx="6143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ABY SE TŘÍDA</a:t>
            </a:r>
          </a:p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NESESYPALA</a:t>
            </a:r>
          </a:p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JAKO DOMEČEK</a:t>
            </a:r>
          </a:p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Z KARET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2"/>
          <p:cNvSpPr txBox="1">
            <a:spLocks noGrp="1"/>
          </p:cNvSpPr>
          <p:nvPr>
            <p:ph type="title"/>
          </p:nvPr>
        </p:nvSpPr>
        <p:spPr>
          <a:xfrm>
            <a:off x="549600" y="361375"/>
            <a:ext cx="37404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ZALOŽTE TŘÍDNÍ TRADICE</a:t>
            </a:r>
            <a:endParaRPr/>
          </a:p>
        </p:txBody>
      </p:sp>
      <p:sp>
        <p:nvSpPr>
          <p:cNvPr id="190" name="Google Shape;190;p22"/>
          <p:cNvSpPr txBox="1">
            <a:spLocks noGrp="1"/>
          </p:cNvSpPr>
          <p:nvPr>
            <p:ph type="body" idx="1"/>
          </p:nvPr>
        </p:nvSpPr>
        <p:spPr>
          <a:xfrm>
            <a:off x="549600" y="1200150"/>
            <a:ext cx="3740400" cy="29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cs-CZ" dirty="0" smtClean="0"/>
              <a:t> </a:t>
            </a:r>
            <a:r>
              <a:rPr lang="cs-CZ" sz="2000" dirty="0" err="1" smtClean="0"/>
              <a:t>haloweenská</a:t>
            </a:r>
            <a:r>
              <a:rPr lang="cs-CZ" sz="2000" dirty="0" smtClean="0"/>
              <a:t> soutěž</a:t>
            </a:r>
          </a:p>
          <a:p>
            <a:pPr marL="0" indent="0"/>
            <a:r>
              <a:rPr lang="cs-CZ" sz="2000" dirty="0" smtClean="0"/>
              <a:t> mikulášská nadílka</a:t>
            </a:r>
          </a:p>
          <a:p>
            <a:pPr marL="0" indent="0"/>
            <a:r>
              <a:rPr lang="cs-CZ" sz="2000" dirty="0" smtClean="0"/>
              <a:t> sportovní tým, </a:t>
            </a:r>
            <a:r>
              <a:rPr lang="cs-CZ" sz="2000" dirty="0" err="1" smtClean="0"/>
              <a:t>fanynky</a:t>
            </a:r>
            <a:endParaRPr lang="cs-CZ" sz="2000" dirty="0" smtClean="0"/>
          </a:p>
          <a:p>
            <a:pPr marL="0" indent="0"/>
            <a:r>
              <a:rPr lang="cs-CZ" sz="2000" dirty="0" smtClean="0"/>
              <a:t> narozeninové oslavy</a:t>
            </a:r>
          </a:p>
          <a:p>
            <a:pPr marL="0" indent="0"/>
            <a:r>
              <a:rPr lang="cs-CZ" sz="2000" dirty="0" smtClean="0"/>
              <a:t> vánoční besídka</a:t>
            </a:r>
          </a:p>
          <a:p>
            <a:pPr marL="0" indent="0"/>
            <a:r>
              <a:rPr lang="cs-CZ" sz="2000" dirty="0" smtClean="0"/>
              <a:t> program při vysvědčení</a:t>
            </a:r>
            <a:endParaRPr sz="2000"/>
          </a:p>
        </p:txBody>
      </p:sp>
      <p:pic>
        <p:nvPicPr>
          <p:cNvPr id="191" name="Google Shape;191;p22" descr="buildings1.jpg"/>
          <p:cNvPicPr preferRelativeResize="0"/>
          <p:nvPr/>
        </p:nvPicPr>
        <p:blipFill rotWithShape="1">
          <a:blip r:embed="rId3">
            <a:alphaModFix/>
          </a:blip>
          <a:srcRect l="51162"/>
          <a:stretch/>
        </p:blipFill>
        <p:spPr>
          <a:xfrm>
            <a:off x="5155375" y="0"/>
            <a:ext cx="3988624" cy="459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2"/>
          <p:cNvSpPr txBox="1">
            <a:spLocks noGrp="1"/>
          </p:cNvSpPr>
          <p:nvPr>
            <p:ph type="sldNum" idx="12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  <p:pic>
        <p:nvPicPr>
          <p:cNvPr id="118787" name="Picture 3" descr="C:\Users\Radim\Desktop\dana doma\mikuláš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5219699" cy="45823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2"/>
          <p:cNvSpPr txBox="1">
            <a:spLocks noGrp="1"/>
          </p:cNvSpPr>
          <p:nvPr>
            <p:ph type="title"/>
          </p:nvPr>
        </p:nvSpPr>
        <p:spPr>
          <a:xfrm>
            <a:off x="549600" y="361375"/>
            <a:ext cx="37404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INFORMUJTE  RODIČE</a:t>
            </a:r>
            <a:endParaRPr/>
          </a:p>
        </p:txBody>
      </p:sp>
      <p:sp>
        <p:nvSpPr>
          <p:cNvPr id="190" name="Google Shape;190;p22"/>
          <p:cNvSpPr txBox="1">
            <a:spLocks noGrp="1"/>
          </p:cNvSpPr>
          <p:nvPr>
            <p:ph type="body" idx="1"/>
          </p:nvPr>
        </p:nvSpPr>
        <p:spPr>
          <a:xfrm>
            <a:off x="549600" y="1200150"/>
            <a:ext cx="3740400" cy="29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cs-CZ" dirty="0" smtClean="0"/>
              <a:t> </a:t>
            </a:r>
            <a:r>
              <a:rPr lang="cs-CZ" sz="2000" dirty="0" smtClean="0"/>
              <a:t>opakovaně stejný problém</a:t>
            </a:r>
          </a:p>
          <a:p>
            <a:pPr marL="0" indent="0"/>
            <a:r>
              <a:rPr lang="cs-CZ" sz="2000" dirty="0" smtClean="0"/>
              <a:t> různé problémové situace</a:t>
            </a:r>
          </a:p>
          <a:p>
            <a:pPr marL="0" indent="0"/>
            <a:r>
              <a:rPr lang="cs-CZ" sz="2000" dirty="0" smtClean="0"/>
              <a:t> více vyučujících o žákovi    </a:t>
            </a:r>
          </a:p>
          <a:p>
            <a:pPr marL="0" indent="0">
              <a:buNone/>
            </a:pPr>
            <a:r>
              <a:rPr lang="cs-CZ" sz="2000" dirty="0" smtClean="0"/>
              <a:t>  mluví</a:t>
            </a:r>
          </a:p>
          <a:p>
            <a:pPr marL="0" indent="0"/>
            <a:r>
              <a:rPr lang="cs-CZ" sz="2000" dirty="0" smtClean="0"/>
              <a:t> o žákovi ví ředitelství školy</a:t>
            </a:r>
          </a:p>
          <a:p>
            <a:pPr marL="0" indent="0"/>
            <a:r>
              <a:rPr lang="cs-CZ" sz="2000" dirty="0" smtClean="0"/>
              <a:t> rodiče vás o to žádají</a:t>
            </a:r>
            <a:endParaRPr sz="2000"/>
          </a:p>
        </p:txBody>
      </p:sp>
      <p:sp>
        <p:nvSpPr>
          <p:cNvPr id="192" name="Google Shape;192;p22"/>
          <p:cNvSpPr txBox="1">
            <a:spLocks noGrp="1"/>
          </p:cNvSpPr>
          <p:nvPr>
            <p:ph type="sldNum" idx="12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  <p:pic>
        <p:nvPicPr>
          <p:cNvPr id="43010" name="Picture 2" descr="https://lh3.googleusercontent.com/proxy/uZJBvgWsQcKuVozRqZmU4oMx3ma2p-wgNpdMKRFrrb9PHkiap5rlPmkEhZpYq0wVNGKWYwGohXNBEFVYWKeUn5YVjoQzXXXcdrP95vV_-sILsWaE2K5gOg"/>
          <p:cNvPicPr>
            <a:picLocks noChangeAspect="1" noChangeArrowheads="1"/>
          </p:cNvPicPr>
          <p:nvPr/>
        </p:nvPicPr>
        <p:blipFill>
          <a:blip r:embed="rId3"/>
          <a:srcRect l="11940" r="11940" b="10354"/>
          <a:stretch>
            <a:fillRect/>
          </a:stretch>
        </p:blipFill>
        <p:spPr bwMode="auto">
          <a:xfrm>
            <a:off x="4572000" y="-428645"/>
            <a:ext cx="4572032" cy="50208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2"/>
          <p:cNvSpPr txBox="1">
            <a:spLocks noGrp="1"/>
          </p:cNvSpPr>
          <p:nvPr>
            <p:ph type="title"/>
          </p:nvPr>
        </p:nvSpPr>
        <p:spPr>
          <a:xfrm>
            <a:off x="549600" y="361375"/>
            <a:ext cx="37404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BUĎTE NA JEDNÉ LODI</a:t>
            </a:r>
            <a:endParaRPr/>
          </a:p>
        </p:txBody>
      </p:sp>
      <p:sp>
        <p:nvSpPr>
          <p:cNvPr id="190" name="Google Shape;190;p22"/>
          <p:cNvSpPr txBox="1">
            <a:spLocks noGrp="1"/>
          </p:cNvSpPr>
          <p:nvPr>
            <p:ph type="body" idx="1"/>
          </p:nvPr>
        </p:nvSpPr>
        <p:spPr>
          <a:xfrm>
            <a:off x="549600" y="1200150"/>
            <a:ext cx="3740400" cy="29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cs-CZ" dirty="0" smtClean="0"/>
              <a:t> </a:t>
            </a:r>
            <a:r>
              <a:rPr lang="cs-CZ" sz="2000" dirty="0" smtClean="0"/>
              <a:t>usmívejte se na sebe, když  se potkáte, patříte k sobě</a:t>
            </a:r>
          </a:p>
          <a:p>
            <a:pPr marL="0" indent="0"/>
            <a:r>
              <a:rPr lang="cs-CZ" sz="2000" dirty="0" smtClean="0"/>
              <a:t> podělte se o práci – když vy něco, žáci také (a naopak)</a:t>
            </a:r>
          </a:p>
          <a:p>
            <a:pPr marL="0" indent="0"/>
            <a:r>
              <a:rPr lang="cs-CZ" sz="2000" dirty="0" smtClean="0"/>
              <a:t> kormidlo držíte vy, ale někdy je dobré nabrat směr, který určí žáci</a:t>
            </a:r>
          </a:p>
          <a:p>
            <a:pPr marL="0" indent="0">
              <a:buNone/>
            </a:pPr>
            <a:endParaRPr lang="cs-CZ" sz="2000" dirty="0" smtClean="0"/>
          </a:p>
        </p:txBody>
      </p:sp>
      <p:pic>
        <p:nvPicPr>
          <p:cNvPr id="191" name="Google Shape;191;p22" descr="buildings1.jpg"/>
          <p:cNvPicPr preferRelativeResize="0"/>
          <p:nvPr/>
        </p:nvPicPr>
        <p:blipFill rotWithShape="1">
          <a:blip r:embed="rId3">
            <a:alphaModFix/>
          </a:blip>
          <a:srcRect l="51162"/>
          <a:stretch/>
        </p:blipFill>
        <p:spPr>
          <a:xfrm>
            <a:off x="5155375" y="0"/>
            <a:ext cx="3988624" cy="459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2"/>
          <p:cNvSpPr txBox="1">
            <a:spLocks noGrp="1"/>
          </p:cNvSpPr>
          <p:nvPr>
            <p:ph type="sldNum" idx="12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/>
          </a:p>
        </p:txBody>
      </p:sp>
      <p:pic>
        <p:nvPicPr>
          <p:cNvPr id="7" name="Picture 2" descr="C:\Users\Radim\Desktop\dana doma\1AF fotky\2020 třída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0"/>
            <a:ext cx="4000496" cy="45924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6"/>
          <p:cNvSpPr txBox="1">
            <a:spLocks noGrp="1"/>
          </p:cNvSpPr>
          <p:nvPr>
            <p:ph type="sldNum" idx="12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  <p:sp>
        <p:nvSpPr>
          <p:cNvPr id="317" name="Google Shape;317;p36"/>
          <p:cNvSpPr txBox="1">
            <a:spLocks noGrp="1"/>
          </p:cNvSpPr>
          <p:nvPr>
            <p:ph type="ctrTitle" idx="4294967295"/>
          </p:nvPr>
        </p:nvSpPr>
        <p:spPr>
          <a:xfrm>
            <a:off x="571472" y="928676"/>
            <a:ext cx="8358246" cy="292895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dirty="0" smtClean="0">
                <a:solidFill>
                  <a:srgbClr val="F55C21"/>
                </a:solidFill>
              </a:rPr>
              <a:t>První třídu veďte s nadšením, realizujte všechny nápady, nikdy jich nebudete mít víc.</a:t>
            </a:r>
            <a:br>
              <a:rPr lang="cs-CZ" sz="2800" dirty="0" smtClean="0">
                <a:solidFill>
                  <a:srgbClr val="F55C21"/>
                </a:solidFill>
              </a:rPr>
            </a:br>
            <a:r>
              <a:rPr lang="cs-CZ" sz="2800" dirty="0" smtClean="0">
                <a:solidFill>
                  <a:srgbClr val="F55C21"/>
                </a:solidFill>
              </a:rPr>
              <a:t/>
            </a:r>
            <a:br>
              <a:rPr lang="cs-CZ" sz="2800" dirty="0" smtClean="0">
                <a:solidFill>
                  <a:srgbClr val="F55C21"/>
                </a:solidFill>
              </a:rPr>
            </a:br>
            <a:r>
              <a:rPr lang="cs-CZ" sz="2800" dirty="0" smtClean="0">
                <a:solidFill>
                  <a:srgbClr val="F55C21"/>
                </a:solidFill>
              </a:rPr>
              <a:t>Postupně získejte nadhled a odstup, jsou to nejdůležitější dovednosti třídního učitele, čas je přinese.</a:t>
            </a:r>
            <a:endParaRPr sz="2800">
              <a:solidFill>
                <a:srgbClr val="F55C2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7"/>
          <p:cNvSpPr txBox="1">
            <a:spLocks noGrp="1"/>
          </p:cNvSpPr>
          <p:nvPr>
            <p:ph type="sldNum" idx="12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/>
          </a:p>
        </p:txBody>
      </p:sp>
      <p:pic>
        <p:nvPicPr>
          <p:cNvPr id="5" name="Picture 1" descr="C:\Users\Radim\Desktop\dana doma\2020 vti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339502"/>
            <a:ext cx="4503443" cy="379916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076056" y="3601928"/>
            <a:ext cx="4211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spc="130" dirty="0" smtClean="0">
                <a:solidFill>
                  <a:schemeClr val="lt1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rPr>
              <a:t>Děkuji za pozornost.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 txBox="1">
            <a:spLocks noGrp="1"/>
          </p:cNvSpPr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NÁPLŇ PRÁCE TŘÍDNÍHO UČITELE</a:t>
            </a:r>
            <a:endParaRPr/>
          </a:p>
        </p:txBody>
      </p:sp>
      <p:sp>
        <p:nvSpPr>
          <p:cNvPr id="204" name="Google Shape;204;p24"/>
          <p:cNvSpPr/>
          <p:nvPr/>
        </p:nvSpPr>
        <p:spPr>
          <a:xfrm>
            <a:off x="1701032" y="2788590"/>
            <a:ext cx="1714512" cy="1714512"/>
          </a:xfrm>
          <a:prstGeom prst="ellipse">
            <a:avLst/>
          </a:prstGeom>
          <a:noFill/>
          <a:ln w="19050" cap="flat" cmpd="sng">
            <a:solidFill>
              <a:srgbClr val="F55C2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72000" tIns="91425" rIns="36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dokumentace</a:t>
            </a:r>
            <a:endParaRPr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05" name="Google Shape;205;p24"/>
          <p:cNvSpPr/>
          <p:nvPr/>
        </p:nvSpPr>
        <p:spPr>
          <a:xfrm>
            <a:off x="245376" y="1129542"/>
            <a:ext cx="1714512" cy="1714512"/>
          </a:xfrm>
          <a:prstGeom prst="ellipse">
            <a:avLst/>
          </a:prstGeom>
          <a:noFill/>
          <a:ln w="9525" cap="flat" cmpd="sng">
            <a:solidFill>
              <a:srgbClr val="BA3B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>
                <a:solidFill>
                  <a:srgbClr val="FFFFFF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rPr>
              <a:t>výchova</a:t>
            </a:r>
            <a:endParaRPr>
              <a:solidFill>
                <a:srgbClr val="FFFFFF"/>
              </a:solidFill>
              <a:latin typeface="Encode Sans ExtraLight"/>
              <a:ea typeface="Encode Sans ExtraLight"/>
              <a:cs typeface="Encode Sans ExtraLight"/>
              <a:sym typeface="Encode Sans ExtraLight"/>
            </a:endParaRPr>
          </a:p>
        </p:txBody>
      </p:sp>
      <p:sp>
        <p:nvSpPr>
          <p:cNvPr id="206" name="Google Shape;206;p24"/>
          <p:cNvSpPr/>
          <p:nvPr/>
        </p:nvSpPr>
        <p:spPr>
          <a:xfrm>
            <a:off x="3136516" y="1136266"/>
            <a:ext cx="1714512" cy="1714512"/>
          </a:xfrm>
          <a:prstGeom prst="ellipse">
            <a:avLst/>
          </a:prstGeom>
          <a:noFill/>
          <a:ln w="9525" cap="flat" cmpd="sng">
            <a:solidFill>
              <a:srgbClr val="BA3B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>
                <a:solidFill>
                  <a:srgbClr val="FFFFFF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rPr>
              <a:t>vzdělávání</a:t>
            </a:r>
            <a:endParaRPr>
              <a:solidFill>
                <a:srgbClr val="FFFFFF"/>
              </a:solidFill>
              <a:latin typeface="Encode Sans ExtraLight"/>
              <a:ea typeface="Encode Sans ExtraLight"/>
              <a:cs typeface="Encode Sans ExtraLight"/>
              <a:sym typeface="Encode Sans ExtraLight"/>
            </a:endParaRPr>
          </a:p>
        </p:txBody>
      </p:sp>
      <p:sp>
        <p:nvSpPr>
          <p:cNvPr id="207" name="Google Shape;207;p24"/>
          <p:cNvSpPr txBox="1">
            <a:spLocks noGrp="1"/>
          </p:cNvSpPr>
          <p:nvPr>
            <p:ph type="sldNum" idx="12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7" name="Google Shape;204;p24"/>
          <p:cNvSpPr/>
          <p:nvPr/>
        </p:nvSpPr>
        <p:spPr>
          <a:xfrm>
            <a:off x="4643438" y="2786064"/>
            <a:ext cx="1714512" cy="1714512"/>
          </a:xfrm>
          <a:prstGeom prst="ellipse">
            <a:avLst/>
          </a:prstGeom>
          <a:noFill/>
          <a:ln w="19050" cap="flat" cmpd="sng">
            <a:solidFill>
              <a:srgbClr val="F55C2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 smtClean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bezpečnost</a:t>
            </a:r>
            <a:endParaRPr b="1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8" name="Google Shape;206;p24"/>
          <p:cNvSpPr/>
          <p:nvPr/>
        </p:nvSpPr>
        <p:spPr>
          <a:xfrm>
            <a:off x="6010010" y="1125344"/>
            <a:ext cx="1714512" cy="1714512"/>
          </a:xfrm>
          <a:prstGeom prst="ellipse">
            <a:avLst/>
          </a:prstGeom>
          <a:noFill/>
          <a:ln w="9525" cap="flat" cmpd="sng">
            <a:solidFill>
              <a:srgbClr val="BA3B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>
                <a:solidFill>
                  <a:srgbClr val="FFFFFF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rPr>
              <a:t>materiální odpovědnost</a:t>
            </a:r>
            <a:endParaRPr>
              <a:solidFill>
                <a:srgbClr val="FFFFFF"/>
              </a:solidFill>
              <a:latin typeface="Encode Sans ExtraLight"/>
              <a:ea typeface="Encode Sans ExtraLight"/>
              <a:cs typeface="Encode Sans ExtraLight"/>
              <a:sym typeface="Encode Sans ExtraLight"/>
            </a:endParaRPr>
          </a:p>
        </p:txBody>
      </p:sp>
      <p:sp>
        <p:nvSpPr>
          <p:cNvPr id="11" name="Google Shape;204;p24"/>
          <p:cNvSpPr/>
          <p:nvPr/>
        </p:nvSpPr>
        <p:spPr>
          <a:xfrm>
            <a:off x="7215206" y="2786064"/>
            <a:ext cx="1714512" cy="1714512"/>
          </a:xfrm>
          <a:prstGeom prst="ellipse">
            <a:avLst/>
          </a:prstGeom>
          <a:noFill/>
          <a:ln w="19050" cap="flat" cmpd="sng">
            <a:solidFill>
              <a:srgbClr val="F55C2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 smtClean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organizace</a:t>
            </a:r>
            <a:endParaRPr b="1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animBg="1"/>
      <p:bldP spid="205" grpId="0" animBg="1"/>
      <p:bldP spid="206" grpId="0" animBg="1"/>
      <p:bldP spid="7" grpId="0" animBg="1"/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 txBox="1">
            <a:spLocks noGrp="1"/>
          </p:cNvSpPr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cs-CZ" dirty="0" smtClean="0"/>
              <a:t>TŘÍDNÍ UČITEL ŘÍDÍ VÝCHOVU I VZDĚLÁVÁNÍ VE TŘÍDĚ:</a:t>
            </a:r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body" idx="1"/>
          </p:nvPr>
        </p:nvSpPr>
        <p:spPr>
          <a:xfrm>
            <a:off x="571472" y="857238"/>
            <a:ext cx="8215370" cy="37862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cs-CZ" sz="2000" dirty="0" smtClean="0"/>
              <a:t>sleduje vztahy ve třídě, navrhuje řešení či změny </a:t>
            </a:r>
          </a:p>
          <a:p>
            <a:r>
              <a:rPr lang="cs-CZ" sz="2000" dirty="0" smtClean="0"/>
              <a:t>sleduje, hodnotí vývoj žáků (nadaní žáci, neprospívající - PPP)</a:t>
            </a:r>
          </a:p>
          <a:p>
            <a:pPr lvl="0"/>
            <a:r>
              <a:rPr lang="cs-CZ" sz="2000" dirty="0" smtClean="0"/>
              <a:t>pedagogické radě podává zprávu o třídě, uděluje či navrhuje výchovná opatření (po konzultaci s učiteli třídy)</a:t>
            </a:r>
          </a:p>
          <a:p>
            <a:pPr lvl="0"/>
            <a:r>
              <a:rPr lang="cs-CZ" sz="2000" dirty="0" smtClean="0"/>
              <a:t>informuje včas (a prokazatelně) rodiče o problémech žáka s kázní, prospěchem, absencí </a:t>
            </a:r>
          </a:p>
          <a:p>
            <a:pPr lvl="0"/>
            <a:r>
              <a:rPr lang="cs-CZ" sz="2000" dirty="0" smtClean="0"/>
              <a:t>spolupracuje s výchovným poradcem, metodikem prevence sociálně patologických jevů, </a:t>
            </a:r>
            <a:r>
              <a:rPr lang="cs-CZ" sz="2000" dirty="0" err="1" smtClean="0"/>
              <a:t>ev</a:t>
            </a:r>
            <a:r>
              <a:rPr lang="cs-CZ" sz="2000" dirty="0" smtClean="0"/>
              <a:t>. se školním psychologem</a:t>
            </a:r>
          </a:p>
          <a:p>
            <a:pPr lvl="0"/>
            <a:r>
              <a:rPr lang="cs-CZ" sz="2000" dirty="0" smtClean="0"/>
              <a:t>informuje o zásadních problémech vedení školy</a:t>
            </a:r>
            <a:endParaRPr dirty="0"/>
          </a:p>
        </p:txBody>
      </p:sp>
      <p:sp>
        <p:nvSpPr>
          <p:cNvPr id="146" name="Google Shape;146;p18"/>
          <p:cNvSpPr txBox="1">
            <a:spLocks noGrp="1"/>
          </p:cNvSpPr>
          <p:nvPr>
            <p:ph type="sldNum" idx="12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ctrTitle"/>
          </p:nvPr>
        </p:nvSpPr>
        <p:spPr>
          <a:xfrm>
            <a:off x="1071538" y="1126150"/>
            <a:ext cx="678661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VÝCHOVA A VZDĚLÁVÁNÍ</a:t>
            </a:r>
            <a:endParaRPr dirty="0"/>
          </a:p>
        </p:txBody>
      </p:sp>
      <p:sp>
        <p:nvSpPr>
          <p:cNvPr id="127" name="Google Shape;127;p16"/>
          <p:cNvSpPr txBox="1">
            <a:spLocks noGrp="1"/>
          </p:cNvSpPr>
          <p:nvPr>
            <p:ph type="subTitle" idx="1"/>
          </p:nvPr>
        </p:nvSpPr>
        <p:spPr>
          <a:xfrm>
            <a:off x="142844" y="2665541"/>
            <a:ext cx="892975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 smtClean="0"/>
              <a:t>Rodiče i žáci shodně preferují výchovnou roli třídního učitele, vedení školy směřuje požadavky i jinam. </a:t>
            </a:r>
            <a:endParaRPr sz="2400" dirty="0"/>
          </a:p>
        </p:txBody>
      </p:sp>
      <p:grpSp>
        <p:nvGrpSpPr>
          <p:cNvPr id="11" name="Google Shape;495;p39"/>
          <p:cNvGrpSpPr/>
          <p:nvPr/>
        </p:nvGrpSpPr>
        <p:grpSpPr>
          <a:xfrm>
            <a:off x="4135235" y="4282934"/>
            <a:ext cx="873529" cy="646270"/>
            <a:chOff x="5255200" y="3006475"/>
            <a:chExt cx="511700" cy="378575"/>
          </a:xfrm>
        </p:grpSpPr>
        <p:sp>
          <p:nvSpPr>
            <p:cNvPr id="12" name="Google Shape;496;p39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97;p39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 txBox="1">
            <a:spLocks noGrp="1"/>
          </p:cNvSpPr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cs-CZ" dirty="0" smtClean="0"/>
              <a:t>TŘÍDNÍ UČITEL ORGANIZUJE CHOD TŘÍDY:</a:t>
            </a:r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body" idx="1"/>
          </p:nvPr>
        </p:nvSpPr>
        <p:spPr>
          <a:xfrm>
            <a:off x="571472" y="1071552"/>
            <a:ext cx="8215370" cy="37862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cs-CZ" sz="2000" dirty="0" smtClean="0"/>
              <a:t>sleduje pokyny vedení školy </a:t>
            </a:r>
          </a:p>
          <a:p>
            <a:r>
              <a:rPr lang="cs-CZ" sz="2000" dirty="0" smtClean="0"/>
              <a:t>připravuje a vede třídní schůzky </a:t>
            </a:r>
          </a:p>
          <a:p>
            <a:r>
              <a:rPr lang="cs-CZ" sz="2000" dirty="0" smtClean="0"/>
              <a:t>organizuje individuální konzultace s rodiči v případě problémů žáka </a:t>
            </a:r>
          </a:p>
          <a:p>
            <a:r>
              <a:rPr lang="cs-CZ" sz="2000" dirty="0" smtClean="0"/>
              <a:t>organizuje třídnické hodiny </a:t>
            </a:r>
          </a:p>
          <a:p>
            <a:r>
              <a:rPr lang="cs-CZ" sz="2000" dirty="0" smtClean="0"/>
              <a:t>zajišťuje volbu třídní samosprávy </a:t>
            </a:r>
          </a:p>
          <a:p>
            <a:r>
              <a:rPr lang="cs-CZ" sz="2000" dirty="0" smtClean="0"/>
              <a:t>zajišťuje, popř. organizuje mimoškolní aktivity</a:t>
            </a:r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sldNum" idx="12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ctrTitle"/>
          </p:nvPr>
        </p:nvSpPr>
        <p:spPr>
          <a:xfrm>
            <a:off x="1071538" y="1126150"/>
            <a:ext cx="678661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2</a:t>
            </a:r>
            <a:r>
              <a:rPr lang="en" dirty="0" smtClean="0"/>
              <a:t>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ORGANIZAČNÍ ČINNOSTI</a:t>
            </a:r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subTitle" idx="1"/>
          </p:nvPr>
        </p:nvSpPr>
        <p:spPr>
          <a:xfrm>
            <a:off x="142844" y="2665540"/>
            <a:ext cx="8929750" cy="14064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 smtClean="0"/>
              <a:t>Třídnické hodiny nejsou běžnou součástí školního roku. Žáci stojí zejména o společný čas strávený mimo školu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 smtClean="0"/>
              <a:t>v době vyučování. </a:t>
            </a:r>
            <a:endParaRPr sz="2400"/>
          </a:p>
        </p:txBody>
      </p:sp>
      <p:grpSp>
        <p:nvGrpSpPr>
          <p:cNvPr id="2" name="Google Shape;495;p39"/>
          <p:cNvGrpSpPr/>
          <p:nvPr/>
        </p:nvGrpSpPr>
        <p:grpSpPr>
          <a:xfrm>
            <a:off x="4135235" y="4282934"/>
            <a:ext cx="873529" cy="646270"/>
            <a:chOff x="5255200" y="3006475"/>
            <a:chExt cx="511700" cy="378575"/>
          </a:xfrm>
        </p:grpSpPr>
        <p:sp>
          <p:nvSpPr>
            <p:cNvPr id="12" name="Google Shape;496;p39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97;p39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 txBox="1">
            <a:spLocks noGrp="1"/>
          </p:cNvSpPr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cs-CZ" dirty="0" smtClean="0"/>
              <a:t>TŘÍDNÍ UČITEL VEDE ZÁZNAMY O TŘÍDĚ:</a:t>
            </a:r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body" idx="1"/>
          </p:nvPr>
        </p:nvSpPr>
        <p:spPr>
          <a:xfrm>
            <a:off x="571472" y="1071552"/>
            <a:ext cx="8215370" cy="37862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cs-CZ" sz="2000" dirty="0" smtClean="0"/>
              <a:t>zodpovídá za vedení třídní knihy, za kompletní zápisy všech vyučujících, evidenci žáků, zápisy absencí a jejich omlouvání </a:t>
            </a:r>
          </a:p>
          <a:p>
            <a:r>
              <a:rPr lang="cs-CZ" sz="2000" dirty="0" smtClean="0"/>
              <a:t>zodpovídá za vedení třídního výkazu,  záznam informací o jednotlivých žácích vyžadovaných školou, záznam klasifikace jednotlivých vyučujících pro potřeby vydání výpisu z vysvědčení a vysvědčení na konci školního roku </a:t>
            </a:r>
          </a:p>
          <a:p>
            <a:r>
              <a:rPr lang="cs-CZ" sz="2000" dirty="0" smtClean="0"/>
              <a:t>vede vlastní evidenci o jednotlivých žácích</a:t>
            </a:r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sldNum" idx="12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ctrTitle"/>
          </p:nvPr>
        </p:nvSpPr>
        <p:spPr>
          <a:xfrm>
            <a:off x="1071538" y="1126150"/>
            <a:ext cx="678661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3</a:t>
            </a:r>
            <a:r>
              <a:rPr lang="en" dirty="0" smtClean="0"/>
              <a:t>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VEDENÍ DOKUMENTACE</a:t>
            </a:r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subTitle" idx="1"/>
          </p:nvPr>
        </p:nvSpPr>
        <p:spPr>
          <a:xfrm>
            <a:off x="142844" y="2665541"/>
            <a:ext cx="892975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 smtClean="0"/>
              <a:t>Administrativní práce třídního učitele závisí na elektronickém systému školy. Mladí učitelé techniku v administrativě vítají, zkušení dávají přednost papíru a propisce.</a:t>
            </a:r>
            <a:endParaRPr sz="2400"/>
          </a:p>
        </p:txBody>
      </p:sp>
      <p:grpSp>
        <p:nvGrpSpPr>
          <p:cNvPr id="2" name="Google Shape;495;p39"/>
          <p:cNvGrpSpPr/>
          <p:nvPr/>
        </p:nvGrpSpPr>
        <p:grpSpPr>
          <a:xfrm>
            <a:off x="4135235" y="4282934"/>
            <a:ext cx="873529" cy="646270"/>
            <a:chOff x="5255200" y="3006475"/>
            <a:chExt cx="511700" cy="378575"/>
          </a:xfrm>
        </p:grpSpPr>
        <p:sp>
          <p:nvSpPr>
            <p:cNvPr id="12" name="Google Shape;496;p39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97;p39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ertes template">
  <a:themeElements>
    <a:clrScheme name="Custom 347">
      <a:dk1>
        <a:srgbClr val="000000"/>
      </a:dk1>
      <a:lt1>
        <a:srgbClr val="FFFFFF"/>
      </a:lt1>
      <a:dk2>
        <a:srgbClr val="434343"/>
      </a:dk2>
      <a:lt2>
        <a:srgbClr val="F3F3F3"/>
      </a:lt2>
      <a:accent1>
        <a:srgbClr val="F55C21"/>
      </a:accent1>
      <a:accent2>
        <a:srgbClr val="BA3B21"/>
      </a:accent2>
      <a:accent3>
        <a:srgbClr val="661201"/>
      </a:accent3>
      <a:accent4>
        <a:srgbClr val="27272D"/>
      </a:accent4>
      <a:accent5>
        <a:srgbClr val="4F4F5C"/>
      </a:accent5>
      <a:accent6>
        <a:srgbClr val="D4D3D9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834</Words>
  <Application>Microsoft Office PowerPoint</Application>
  <PresentationFormat>Předvádění na obrazovce (16:9)</PresentationFormat>
  <Paragraphs>168</Paragraphs>
  <Slides>25</Slides>
  <Notes>25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Laertes template</vt:lpstr>
      <vt:lpstr>Třídní učitel</vt:lpstr>
      <vt:lpstr>Dana Karpíšková</vt:lpstr>
      <vt:lpstr>NÁPLŇ PRÁCE TŘÍDNÍHO UČITELE</vt:lpstr>
      <vt:lpstr>TŘÍDNÍ UČITEL ŘÍDÍ VÝCHOVU I VZDĚLÁVÁNÍ VE TŘÍDĚ:</vt:lpstr>
      <vt:lpstr>1. VÝCHOVA A VZDĚLÁVÁNÍ</vt:lpstr>
      <vt:lpstr>TŘÍDNÍ UČITEL ORGANIZUJE CHOD TŘÍDY:</vt:lpstr>
      <vt:lpstr>2. ORGANIZAČNÍ ČINNOSTI</vt:lpstr>
      <vt:lpstr>TŘÍDNÍ UČITEL VEDE ZÁZNAMY O TŘÍDĚ:</vt:lpstr>
      <vt:lpstr>3. VEDENÍ DOKUMENTACE</vt:lpstr>
      <vt:lpstr>TŘÍDNÍ UČITEL ZODPOVÍDÁ ZA ŠKOLNÍ MAJETEK VE TŘÍDĚ:</vt:lpstr>
      <vt:lpstr>4. MATERIÁLNÍ ODPOVĚDNOST</vt:lpstr>
      <vt:lpstr>TŘÍDNÍ UČITEL DOHLÍŽÍ NA BEZPEČNOST A CHOVÁNÍ ŽÁKŮ:</vt:lpstr>
      <vt:lpstr>5. PÉČE O BEZPEČNOST A ZDRAVÍ</vt:lpstr>
      <vt:lpstr>TŘÍDNÍ UČITEL VYKONÁVÁ ČINNOSTI SOUČASNĚ</vt:lpstr>
      <vt:lpstr>Snímek 15</vt:lpstr>
      <vt:lpstr>PRVNÍ  MĚSÍC</vt:lpstr>
      <vt:lpstr>PRVNÍ  ROČNÍK</vt:lpstr>
      <vt:lpstr>DRUHÝ  A  TŘETÍ  ROČNÍK</vt:lpstr>
      <vt:lpstr>ČTVRTÝ  ROČNÍK</vt:lpstr>
      <vt:lpstr>TIPY  TRIKY  RADY </vt:lpstr>
      <vt:lpstr>ZALOŽTE TŘÍDNÍ TRADICE</vt:lpstr>
      <vt:lpstr>INFORMUJTE  RODIČE</vt:lpstr>
      <vt:lpstr>BUĎTE NA JEDNÉ LODI</vt:lpstr>
      <vt:lpstr>První třídu veďte s nadšením, realizujte všechny nápady, nikdy jich nebudete mít víc.  Postupně získejte nadhled a odstup, jsou to nejdůležitější dovednosti třídního učitele, čas je přinese.</vt:lpstr>
      <vt:lpstr>Snímek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Radim</dc:creator>
  <cp:lastModifiedBy>Dana</cp:lastModifiedBy>
  <cp:revision>56</cp:revision>
  <dcterms:modified xsi:type="dcterms:W3CDTF">2020-05-14T11:09:29Z</dcterms:modified>
</cp:coreProperties>
</file>