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0" r:id="rId2"/>
    <p:sldId id="281" r:id="rId3"/>
    <p:sldId id="258" r:id="rId4"/>
    <p:sldId id="263" r:id="rId5"/>
    <p:sldId id="265" r:id="rId6"/>
    <p:sldId id="264" r:id="rId7"/>
    <p:sldId id="266" r:id="rId8"/>
    <p:sldId id="260" r:id="rId9"/>
    <p:sldId id="262" r:id="rId10"/>
    <p:sldId id="267" r:id="rId11"/>
    <p:sldId id="261" r:id="rId12"/>
    <p:sldId id="257" r:id="rId13"/>
    <p:sldId id="268" r:id="rId14"/>
    <p:sldId id="269" r:id="rId15"/>
    <p:sldId id="270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73" r:id="rId33"/>
    <p:sldId id="276" r:id="rId34"/>
    <p:sldId id="278" r:id="rId3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90" autoAdjust="0"/>
    <p:restoredTop sz="94660"/>
  </p:normalViewPr>
  <p:slideViewPr>
    <p:cSldViewPr>
      <p:cViewPr varScale="1">
        <p:scale>
          <a:sx n="83" d="100"/>
          <a:sy n="83" d="100"/>
        </p:scale>
        <p:origin x="-128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CC844-DC71-4E6B-8A40-6EECF817E0CC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40E99-2539-41BD-A83E-3DC08D14A8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8458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0E99-2539-41BD-A83E-3DC08D14A8C1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579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0E99-2539-41BD-A83E-3DC08D14A8C1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1027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1015-979C-455F-9402-E19F33198C86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B195-1B7E-47FB-98F7-DBC058D89D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661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1015-979C-455F-9402-E19F33198C86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B195-1B7E-47FB-98F7-DBC058D89D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507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1015-979C-455F-9402-E19F33198C86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B195-1B7E-47FB-98F7-DBC058D89D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887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1015-979C-455F-9402-E19F33198C86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B195-1B7E-47FB-98F7-DBC058D89D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6689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1015-979C-455F-9402-E19F33198C86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B195-1B7E-47FB-98F7-DBC058D89D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427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1015-979C-455F-9402-E19F33198C86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B195-1B7E-47FB-98F7-DBC058D89D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385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1015-979C-455F-9402-E19F33198C86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B195-1B7E-47FB-98F7-DBC058D89D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327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1015-979C-455F-9402-E19F33198C86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B195-1B7E-47FB-98F7-DBC058D89D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790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1015-979C-455F-9402-E19F33198C86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B195-1B7E-47FB-98F7-DBC058D89D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705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1015-979C-455F-9402-E19F33198C86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B195-1B7E-47FB-98F7-DBC058D89D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489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1015-979C-455F-9402-E19F33198C86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6B195-1B7E-47FB-98F7-DBC058D89D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4105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A1015-979C-455F-9402-E19F33198C86}" type="datetimeFigureOut">
              <a:rPr lang="sk-SK" smtClean="0"/>
              <a:t>20. 5. 2020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6B195-1B7E-47FB-98F7-DBC058D89D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365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de.wikipedia.org/wiki/Micrologus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7.wdp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microsoft.com/office/2007/relationships/hdphoto" Target="../media/hdphoto18.wdp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boethius.music.indiana.edu/tml/9th-11th/HUCHAR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79512" y="476672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/>
              <a:t>NOTÁCIA</a:t>
            </a:r>
          </a:p>
          <a:p>
            <a:r>
              <a:rPr lang="sk-SK" b="1" dirty="0" smtClean="0"/>
              <a:t>Ústav </a:t>
            </a:r>
            <a:r>
              <a:rPr lang="sk-SK" b="1" dirty="0" err="1"/>
              <a:t>hudební</a:t>
            </a:r>
            <a:r>
              <a:rPr lang="sk-SK" b="1" dirty="0"/>
              <a:t> </a:t>
            </a:r>
            <a:r>
              <a:rPr lang="sk-SK" b="1" dirty="0" err="1"/>
              <a:t>vědy</a:t>
            </a:r>
            <a:r>
              <a:rPr lang="sk-SK" b="1" dirty="0"/>
              <a:t> MUNI</a:t>
            </a:r>
          </a:p>
          <a:p>
            <a:endParaRPr lang="sk-SK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0632"/>
            <a:ext cx="2397126" cy="303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21866" r="7900" b="4267"/>
          <a:stretch/>
        </p:blipFill>
        <p:spPr>
          <a:xfrm>
            <a:off x="2839231" y="2471410"/>
            <a:ext cx="6047137" cy="4161632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131841" y="2132856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/>
              <a:t>CO.6 </a:t>
            </a:r>
            <a:r>
              <a:rPr lang="sk-SK" sz="1600" dirty="0" err="1" smtClean="0"/>
              <a:t>Antiphonarium</a:t>
            </a:r>
            <a:r>
              <a:rPr lang="sk-SK" sz="1600" dirty="0" smtClean="0"/>
              <a:t> (Olomouc, </a:t>
            </a:r>
            <a:r>
              <a:rPr lang="sk-SK" sz="1600" dirty="0" err="1" smtClean="0"/>
              <a:t>Knihovna</a:t>
            </a:r>
            <a:r>
              <a:rPr lang="sk-SK" sz="1600" dirty="0" smtClean="0"/>
              <a:t> olomoucké kapituly)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448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683568" y="620688"/>
            <a:ext cx="7848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v</a:t>
            </a:r>
            <a:r>
              <a:rPr lang="sk-SK" dirty="0"/>
              <a:t> rôznych časových obdobiach a v rôznych cirkevných centrách sa vytvorilo veľké množstvo variabilných regionálnych štýlov notácie (Francúzsko: </a:t>
            </a:r>
            <a:r>
              <a:rPr lang="sk-SK" dirty="0" err="1"/>
              <a:t>Laon</a:t>
            </a:r>
            <a:r>
              <a:rPr lang="sk-SK" dirty="0"/>
              <a:t>, Paríž, </a:t>
            </a:r>
            <a:r>
              <a:rPr lang="sk-SK" dirty="0" err="1"/>
              <a:t>Saint</a:t>
            </a:r>
            <a:r>
              <a:rPr lang="sk-SK" dirty="0"/>
              <a:t>–Denis, </a:t>
            </a:r>
            <a:r>
              <a:rPr lang="sk-SK" dirty="0" err="1"/>
              <a:t>Cluny</a:t>
            </a:r>
            <a:r>
              <a:rPr lang="sk-SK" dirty="0"/>
              <a:t>, </a:t>
            </a:r>
            <a:r>
              <a:rPr lang="sk-SK" dirty="0" err="1"/>
              <a:t>Saint</a:t>
            </a:r>
            <a:r>
              <a:rPr lang="sk-SK" dirty="0"/>
              <a:t>–</a:t>
            </a:r>
            <a:r>
              <a:rPr lang="sk-SK" dirty="0" err="1"/>
              <a:t>Yrieix</a:t>
            </a:r>
            <a:r>
              <a:rPr lang="sk-SK" dirty="0"/>
              <a:t>, Marseille, Méty; oblasti: </a:t>
            </a:r>
            <a:r>
              <a:rPr lang="sk-SK" dirty="0" err="1"/>
              <a:t>Akvitánia</a:t>
            </a:r>
            <a:r>
              <a:rPr lang="sk-SK" dirty="0"/>
              <a:t>, Bretónsko, Normandia; Taliansko: </a:t>
            </a:r>
            <a:r>
              <a:rPr lang="sk-SK" dirty="0" err="1"/>
              <a:t>Beneventsko</a:t>
            </a:r>
            <a:r>
              <a:rPr lang="sk-SK" dirty="0"/>
              <a:t> – </a:t>
            </a:r>
            <a:r>
              <a:rPr lang="sk-SK" dirty="0" err="1"/>
              <a:t>Benevento</a:t>
            </a:r>
            <a:r>
              <a:rPr lang="sk-SK" dirty="0"/>
              <a:t>, Monte </a:t>
            </a:r>
            <a:r>
              <a:rPr lang="sk-SK" dirty="0" err="1"/>
              <a:t>Cassino</a:t>
            </a:r>
            <a:r>
              <a:rPr lang="sk-SK" dirty="0"/>
              <a:t>, Bari, </a:t>
            </a:r>
            <a:r>
              <a:rPr lang="sk-SK" dirty="0" err="1"/>
              <a:t>Umbria</a:t>
            </a:r>
            <a:r>
              <a:rPr lang="sk-SK" dirty="0"/>
              <a:t>, </a:t>
            </a:r>
            <a:r>
              <a:rPr lang="sk-SK" dirty="0" err="1"/>
              <a:t>Lazio</a:t>
            </a:r>
            <a:r>
              <a:rPr lang="sk-SK" dirty="0"/>
              <a:t>, severné Taliansko – </a:t>
            </a:r>
            <a:r>
              <a:rPr lang="sk-SK" dirty="0" err="1"/>
              <a:t>Lombardia</a:t>
            </a:r>
            <a:r>
              <a:rPr lang="sk-SK" dirty="0"/>
              <a:t>: Miláno, južné Taliansko – Sicília; Anglicko; Nemecko/Rakúsko – </a:t>
            </a:r>
            <a:r>
              <a:rPr lang="sk-SK" dirty="0" err="1"/>
              <a:t>Regensburg</a:t>
            </a:r>
            <a:r>
              <a:rPr lang="sk-SK" dirty="0"/>
              <a:t>, </a:t>
            </a:r>
            <a:r>
              <a:rPr lang="sk-SK" dirty="0" err="1"/>
              <a:t>Bamberg</a:t>
            </a:r>
            <a:r>
              <a:rPr lang="sk-SK" dirty="0"/>
              <a:t>, Pasov, Salzburg, </a:t>
            </a:r>
            <a:r>
              <a:rPr lang="sk-SK" dirty="0" err="1"/>
              <a:t>Klosterneuburg</a:t>
            </a:r>
            <a:r>
              <a:rPr lang="sk-SK" dirty="0"/>
              <a:t>; Španielsko – </a:t>
            </a:r>
            <a:r>
              <a:rPr lang="sk-SK" dirty="0" err="1"/>
              <a:t>Toledo</a:t>
            </a:r>
            <a:r>
              <a:rPr lang="sk-SK" dirty="0"/>
              <a:t>; Švajčiarsko – St. </a:t>
            </a:r>
            <a:r>
              <a:rPr lang="sk-SK" dirty="0" err="1"/>
              <a:t>Gallen</a:t>
            </a:r>
            <a:r>
              <a:rPr lang="sk-SK" dirty="0"/>
              <a:t>, a i</a:t>
            </a:r>
            <a:r>
              <a:rPr lang="sk-SK" dirty="0" smtClean="0"/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v</a:t>
            </a:r>
            <a:r>
              <a:rPr lang="sk-SK" dirty="0"/>
              <a:t> </a:t>
            </a:r>
            <a:r>
              <a:rPr lang="sk-SK" dirty="0" err="1"/>
              <a:t>neskorostredovekých</a:t>
            </a:r>
            <a:r>
              <a:rPr lang="sk-SK" dirty="0"/>
              <a:t> rukopisoch sa zachovalo niekoľko neumových tabuliek, z ktorých sú typovo najdôležitejšie najmä talianske a </a:t>
            </a:r>
            <a:r>
              <a:rPr lang="sk-SK" dirty="0" err="1"/>
              <a:t>juhonemecké</a:t>
            </a:r>
            <a:r>
              <a:rPr lang="sk-SK" dirty="0"/>
              <a:t> (</a:t>
            </a:r>
            <a:r>
              <a:rPr lang="sk-SK" i="1" dirty="0"/>
              <a:t>tabula </a:t>
            </a:r>
            <a:r>
              <a:rPr lang="sk-SK" i="1" dirty="0" err="1"/>
              <a:t>brevis</a:t>
            </a:r>
            <a:r>
              <a:rPr lang="sk-SK" i="1" dirty="0"/>
              <a:t>, tabula </a:t>
            </a:r>
            <a:r>
              <a:rPr lang="sk-SK" i="1" dirty="0" err="1"/>
              <a:t>prolixior</a:t>
            </a:r>
            <a:r>
              <a:rPr lang="sk-SK" dirty="0"/>
              <a:t>).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14721"/>
            <a:ext cx="597535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39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755576" y="1052737"/>
            <a:ext cx="77768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Väčšinu </a:t>
            </a:r>
            <a:r>
              <a:rPr lang="sk-SK" dirty="0"/>
              <a:t>stredovekých notácií rozdeliť do troch základných historických fáz: </a:t>
            </a:r>
            <a:endParaRPr lang="sk-SK" dirty="0" smtClean="0"/>
          </a:p>
          <a:p>
            <a:endParaRPr lang="sk-SK" dirty="0"/>
          </a:p>
          <a:p>
            <a:pPr marL="342900" indent="-342900">
              <a:buAutoNum type="arabicPeriod"/>
            </a:pPr>
            <a:r>
              <a:rPr lang="sk-SK" dirty="0" smtClean="0"/>
              <a:t>notácie </a:t>
            </a:r>
            <a:r>
              <a:rPr lang="sk-SK" dirty="0"/>
              <a:t>pred zavedením linajkovej osnovy (obdobie s najväčším počtom grafických znakov, niektoré notácie mali 50 i viac rôznych neumových prvkov), </a:t>
            </a:r>
            <a:endParaRPr lang="sk-SK" dirty="0" smtClean="0"/>
          </a:p>
          <a:p>
            <a:pPr marL="342900" indent="-342900">
              <a:buAutoNum type="arabicPeriod"/>
            </a:pPr>
            <a:r>
              <a:rPr lang="sk-SK" dirty="0" smtClean="0"/>
              <a:t>notácie </a:t>
            </a:r>
            <a:r>
              <a:rPr lang="sk-SK" dirty="0"/>
              <a:t>na linajkovej notovej </a:t>
            </a:r>
            <a:r>
              <a:rPr lang="sk-SK" dirty="0" smtClean="0"/>
              <a:t>osnove </a:t>
            </a:r>
          </a:p>
          <a:p>
            <a:pPr marL="342900" indent="-342900">
              <a:buAutoNum type="arabicPeriod"/>
            </a:pPr>
            <a:r>
              <a:rPr lang="sk-SK" dirty="0" smtClean="0"/>
              <a:t>tlačené notácie </a:t>
            </a:r>
          </a:p>
          <a:p>
            <a:endParaRPr lang="sk-SK" dirty="0"/>
          </a:p>
          <a:p>
            <a:r>
              <a:rPr lang="sk-SK" dirty="0" smtClean="0"/>
              <a:t>Z</a:t>
            </a:r>
            <a:r>
              <a:rPr lang="sk-SK" dirty="0"/>
              <a:t> kaligrafického hľadiska sa dá vývoj paleografickej stránky notácie v najširšom zmysle slova rozčleniť na tri skupiny</a:t>
            </a:r>
            <a:r>
              <a:rPr lang="sk-SK" dirty="0" smtClean="0"/>
              <a:t>:</a:t>
            </a:r>
          </a:p>
          <a:p>
            <a:r>
              <a:rPr lang="sk-SK" dirty="0" smtClean="0"/>
              <a:t> </a:t>
            </a:r>
          </a:p>
          <a:p>
            <a:pPr marL="342900" indent="-342900">
              <a:buAutoNum type="arabicPeriod"/>
            </a:pPr>
            <a:r>
              <a:rPr lang="sk-SK" dirty="0" err="1" smtClean="0"/>
              <a:t>bezlinajkové</a:t>
            </a:r>
            <a:r>
              <a:rPr lang="sk-SK" dirty="0" smtClean="0"/>
              <a:t> </a:t>
            </a:r>
            <a:r>
              <a:rPr lang="sk-SK" dirty="0"/>
              <a:t>neumové </a:t>
            </a:r>
            <a:r>
              <a:rPr lang="sk-SK" dirty="0" smtClean="0"/>
              <a:t>systémy </a:t>
            </a:r>
          </a:p>
          <a:p>
            <a:pPr marL="342900" indent="-342900">
              <a:buAutoNum type="arabicPeriod"/>
            </a:pPr>
            <a:r>
              <a:rPr lang="sk-SK" dirty="0" smtClean="0"/>
              <a:t>gotické </a:t>
            </a:r>
            <a:r>
              <a:rPr lang="sk-SK" dirty="0"/>
              <a:t>notácie na linajkovej </a:t>
            </a:r>
            <a:r>
              <a:rPr lang="sk-SK" dirty="0" smtClean="0"/>
              <a:t>osnove</a:t>
            </a:r>
          </a:p>
          <a:p>
            <a:pPr marL="342900" indent="-342900">
              <a:buAutoNum type="arabicPeriod"/>
            </a:pPr>
            <a:r>
              <a:rPr lang="sk-SK" dirty="0" smtClean="0"/>
              <a:t>kvadratická notácia, </a:t>
            </a:r>
            <a:r>
              <a:rPr lang="sk-SK" dirty="0"/>
              <a:t>ktorá je vo svojej stredovekej podobe používaná </a:t>
            </a:r>
            <a:r>
              <a:rPr lang="sk-SK" dirty="0" smtClean="0"/>
              <a:t>dodnes</a:t>
            </a:r>
            <a:r>
              <a:rPr lang="sk-SK" dirty="0" smtClean="0">
                <a:effectLst/>
              </a:rPr>
              <a:t> </a:t>
            </a:r>
            <a:endParaRPr lang="sk-SK" dirty="0"/>
          </a:p>
        </p:txBody>
      </p:sp>
      <p:pic>
        <p:nvPicPr>
          <p:cNvPr id="3" name="Obrázok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887281"/>
            <a:ext cx="3960440" cy="156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8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611560" y="620689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najstaršie </a:t>
            </a:r>
            <a:r>
              <a:rPr lang="sk-SK" dirty="0"/>
              <a:t>notačné systémy sú označované ako </a:t>
            </a:r>
            <a:r>
              <a:rPr lang="sk-SK" b="1" dirty="0" err="1"/>
              <a:t>adiastematické</a:t>
            </a:r>
            <a:r>
              <a:rPr lang="sk-SK" dirty="0"/>
              <a:t> neumové notácie, keďže boli zapisované bez presnejšieho zápisu výškových rozdielov v melódii. Čím viac bol však repertoár spevov gregoriánskeho chorálu dopĺňaný, tým dokonalejším sa stával systém zapisovania hudobného </a:t>
            </a:r>
            <a:r>
              <a:rPr lang="sk-SK" dirty="0" smtClean="0"/>
              <a:t>priebehu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jednotlivé </a:t>
            </a:r>
            <a:r>
              <a:rPr lang="sk-SK" dirty="0"/>
              <a:t>notačné znaky sa postupne začali zapisovať v rôznych výškových polohách – tzv. </a:t>
            </a:r>
            <a:r>
              <a:rPr lang="sk-SK" b="1" dirty="0" err="1"/>
              <a:t>diastematický</a:t>
            </a:r>
            <a:r>
              <a:rPr lang="sk-SK" dirty="0"/>
              <a:t> </a:t>
            </a:r>
            <a:r>
              <a:rPr lang="sk-SK" dirty="0" smtClean="0"/>
              <a:t>princíp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neskôr </a:t>
            </a:r>
            <a:r>
              <a:rPr lang="sk-SK" dirty="0"/>
              <a:t>boli pridané dve farebné linajky (označujúce tóny </a:t>
            </a:r>
            <a:r>
              <a:rPr lang="sk-SK" i="1" dirty="0"/>
              <a:t>f</a:t>
            </a:r>
            <a:r>
              <a:rPr lang="sk-SK" dirty="0"/>
              <a:t> a </a:t>
            </a:r>
            <a:r>
              <a:rPr lang="sk-SK" i="1" dirty="0"/>
              <a:t>c</a:t>
            </a:r>
            <a:r>
              <a:rPr lang="sk-SK" dirty="0"/>
              <a:t>), ktoré mali pomôcť pri identifikácii poltónov </a:t>
            </a:r>
            <a:r>
              <a:rPr lang="sk-SK" i="1" dirty="0" err="1"/>
              <a:t>ef</a:t>
            </a:r>
            <a:r>
              <a:rPr lang="sk-SK" dirty="0"/>
              <a:t> a </a:t>
            </a:r>
            <a:r>
              <a:rPr lang="sk-SK" i="1" dirty="0" err="1" smtClean="0"/>
              <a:t>hc</a:t>
            </a:r>
            <a:r>
              <a:rPr lang="sk-SK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revolučným </a:t>
            </a:r>
            <a:r>
              <a:rPr lang="sk-SK" dirty="0"/>
              <a:t>medzníkom v dejinách hudobného zápisu sa stal vynález linajkovej osnovy talianskym učencom </a:t>
            </a:r>
            <a:r>
              <a:rPr lang="sk-SK" dirty="0" err="1"/>
              <a:t>Guidom</a:t>
            </a:r>
            <a:r>
              <a:rPr lang="sk-SK" dirty="0"/>
              <a:t> z </a:t>
            </a:r>
            <a:r>
              <a:rPr lang="sk-SK" dirty="0" err="1"/>
              <a:t>Arezza</a:t>
            </a:r>
            <a:r>
              <a:rPr lang="sk-SK" dirty="0"/>
              <a:t> začiatkom 11. storočia.</a:t>
            </a:r>
          </a:p>
        </p:txBody>
      </p:sp>
      <p:pic>
        <p:nvPicPr>
          <p:cNvPr id="5" name="Obrázok 4" descr="https://upload.wikimedia.org/wikipedia/commons/thumb/5/53/Guido_van_Arezzo.jpg/220px-Guido_van_Arezzo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83011"/>
            <a:ext cx="1728192" cy="2610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83011"/>
            <a:ext cx="2341806" cy="267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44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683568" y="764704"/>
            <a:ext cx="79208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pridaním </a:t>
            </a:r>
            <a:r>
              <a:rPr lang="sk-SK" dirty="0"/>
              <a:t>tretej linajkovej osnovy </a:t>
            </a:r>
            <a:r>
              <a:rPr lang="sk-SK" i="1" dirty="0"/>
              <a:t>a</a:t>
            </a:r>
            <a:r>
              <a:rPr lang="sk-SK" dirty="0"/>
              <a:t> medzi linajku </a:t>
            </a:r>
            <a:r>
              <a:rPr lang="sk-SK" i="1" dirty="0"/>
              <a:t>f</a:t>
            </a:r>
            <a:r>
              <a:rPr lang="sk-SK" dirty="0"/>
              <a:t> a </a:t>
            </a:r>
            <a:r>
              <a:rPr lang="sk-SK" i="1" dirty="0"/>
              <a:t>c</a:t>
            </a:r>
            <a:r>
              <a:rPr lang="sk-SK" dirty="0"/>
              <a:t> boli hudobné znaky zaradené do presného, terciovo organizovaného výškového </a:t>
            </a:r>
            <a:r>
              <a:rPr lang="sk-SK" dirty="0" smtClean="0"/>
              <a:t>systému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kvôli </a:t>
            </a:r>
            <a:r>
              <a:rPr lang="sk-SK" dirty="0"/>
              <a:t>rozsahu chorálových spevov odporúčal </a:t>
            </a:r>
            <a:r>
              <a:rPr lang="sk-SK" dirty="0" err="1"/>
              <a:t>Guido</a:t>
            </a:r>
            <a:r>
              <a:rPr lang="sk-SK" dirty="0"/>
              <a:t> pridať i ďalšiu linajkovú osnovu. V roku 1028 predstavil svoje reformné názory pápežovi </a:t>
            </a:r>
            <a:r>
              <a:rPr lang="sk-SK" dirty="0" smtClean="0"/>
              <a:t>Jánovi XIX.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 smtClean="0"/>
              <a:t>Guidova</a:t>
            </a:r>
            <a:r>
              <a:rPr lang="sk-SK" dirty="0" smtClean="0"/>
              <a:t> </a:t>
            </a:r>
            <a:r>
              <a:rPr lang="sk-SK" dirty="0"/>
              <a:t>organizácia hudobného zápisu sa následne uplatnila v mnohých regionálnych notačných školách v 4- i 5-linajkovej </a:t>
            </a:r>
            <a:r>
              <a:rPr lang="sk-SK" dirty="0" smtClean="0"/>
              <a:t>podobe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 smtClean="0"/>
          </a:p>
          <a:p>
            <a:r>
              <a:rPr lang="sk-SK" dirty="0" err="1" smtClean="0"/>
              <a:t>Guido</a:t>
            </a:r>
            <a:r>
              <a:rPr lang="sk-SK" dirty="0" smtClean="0"/>
              <a:t> </a:t>
            </a:r>
            <a:r>
              <a:rPr lang="sk-SK" dirty="0"/>
              <a:t>priniesol pápežovi svoje dielo </a:t>
            </a:r>
            <a:r>
              <a:rPr lang="sk-SK" i="1" dirty="0" err="1"/>
              <a:t>Antiphonarium</a:t>
            </a:r>
            <a:r>
              <a:rPr lang="sk-SK" dirty="0"/>
              <a:t>, v ktorého predslove sa po prvý raz nachádza vysvetlenie princípu terciovej organizácie hudobnej notácie na štyroch linajkách. </a:t>
            </a:r>
            <a:endParaRPr lang="sk-SK" dirty="0" smtClean="0"/>
          </a:p>
          <a:p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základným podnetom </a:t>
            </a:r>
            <a:r>
              <a:rPr lang="sk-SK" dirty="0" err="1" smtClean="0"/>
              <a:t>Guida</a:t>
            </a:r>
            <a:r>
              <a:rPr lang="sk-SK" dirty="0" smtClean="0"/>
              <a:t> pre reformu notácie bola dlhá doba </a:t>
            </a:r>
            <a:r>
              <a:rPr lang="sk-SK" dirty="0" err="1" smtClean="0"/>
              <a:t>výuky</a:t>
            </a:r>
            <a:r>
              <a:rPr lang="sk-SK" dirty="0" smtClean="0"/>
              <a:t> spevu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chcel skrátiť dobu, kým sa mnísi naučili nápevy </a:t>
            </a:r>
            <a:r>
              <a:rPr lang="sk-SK" dirty="0" err="1" smtClean="0"/>
              <a:t>gregoriánu</a:t>
            </a:r>
            <a:r>
              <a:rPr lang="sk-SK" dirty="0" smtClean="0"/>
              <a:t> (z 10 rokov – na 1 rok)</a:t>
            </a:r>
          </a:p>
          <a:p>
            <a:endParaRPr lang="sk-SK" dirty="0"/>
          </a:p>
        </p:txBody>
      </p:sp>
      <p:pic>
        <p:nvPicPr>
          <p:cNvPr id="3" name="Obrázok 2" descr="C:\Users\eva\Pictures\UK_2013\DSC_013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35" b="4467"/>
          <a:stretch/>
        </p:blipFill>
        <p:spPr bwMode="auto">
          <a:xfrm>
            <a:off x="4283968" y="4509121"/>
            <a:ext cx="4608512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94380"/>
            <a:ext cx="2236090" cy="17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157192"/>
            <a:ext cx="1777605" cy="155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52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95536" y="620688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err="1">
                <a:latin typeface="Cambria" panose="02040503050406030204" pitchFamily="18" charset="0"/>
                <a:ea typeface="Cambria" panose="02040503050406030204" pitchFamily="18" charset="0"/>
              </a:rPr>
              <a:t>Guido</a:t>
            </a:r>
            <a:r>
              <a:rPr lang="sk-SK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z </a:t>
            </a:r>
            <a:r>
              <a:rPr lang="sk-SK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Arezza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sk-SK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Guido</a:t>
            </a:r>
            <a:r>
              <a:rPr lang="sk-SK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d’Arezzo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Guido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sk-SK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Aretinus</a:t>
            </a:r>
            <a:r>
              <a:rPr lang="sk-SK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Guido</a:t>
            </a:r>
            <a:r>
              <a:rPr lang="sk-SK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i="1" dirty="0" err="1">
                <a:latin typeface="Cambria" panose="02040503050406030204" pitchFamily="18" charset="0"/>
                <a:ea typeface="Cambria" panose="02040503050406030204" pitchFamily="18" charset="0"/>
              </a:rPr>
              <a:t>Monaco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; *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okolo roku 992 v okolí Paríža; 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†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/?/ 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17.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1050 </a:t>
            </a:r>
            <a:r>
              <a:rPr lang="sk-SK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Avellana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), benediktín, hudobný teoretik, pedagóg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sk-SK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ielo (1025-1026):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u="sng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2" tooltip="Micrologus"/>
              </a:rPr>
              <a:t>Micrologus</a:t>
            </a:r>
            <a:r>
              <a:rPr lang="sk-SK" u="sng" dirty="0" smtClean="0">
                <a:latin typeface="Cambria" panose="02040503050406030204" pitchFamily="18" charset="0"/>
                <a:ea typeface="Cambria" panose="02040503050406030204" pitchFamily="18" charset="0"/>
                <a:hlinkClick r:id="rId2" tooltip="Micrologus"/>
              </a:rPr>
              <a:t> </a:t>
            </a:r>
            <a:r>
              <a:rPr lang="sk-SK" u="sng" dirty="0" err="1">
                <a:latin typeface="Cambria" panose="02040503050406030204" pitchFamily="18" charset="0"/>
                <a:ea typeface="Cambria" panose="02040503050406030204" pitchFamily="18" charset="0"/>
                <a:hlinkClick r:id="rId2" tooltip="Micrologus"/>
              </a:rPr>
              <a:t>de</a:t>
            </a:r>
            <a:r>
              <a:rPr lang="sk-SK" u="sng" dirty="0">
                <a:latin typeface="Cambria" panose="02040503050406030204" pitchFamily="18" charset="0"/>
                <a:ea typeface="Cambria" panose="02040503050406030204" pitchFamily="18" charset="0"/>
                <a:hlinkClick r:id="rId2" tooltip="Micrologus"/>
              </a:rPr>
              <a:t> </a:t>
            </a:r>
            <a:r>
              <a:rPr lang="sk-SK" u="sng" dirty="0" err="1">
                <a:latin typeface="Cambria" panose="02040503050406030204" pitchFamily="18" charset="0"/>
                <a:ea typeface="Cambria" panose="02040503050406030204" pitchFamily="18" charset="0"/>
                <a:hlinkClick r:id="rId2" tooltip="Micrologus"/>
              </a:rPr>
              <a:t>disciplina</a:t>
            </a:r>
            <a:r>
              <a:rPr lang="sk-SK" u="sng" dirty="0">
                <a:latin typeface="Cambria" panose="02040503050406030204" pitchFamily="18" charset="0"/>
                <a:ea typeface="Cambria" panose="02040503050406030204" pitchFamily="18" charset="0"/>
                <a:hlinkClick r:id="rId2" tooltip="Micrologus"/>
              </a:rPr>
              <a:t> </a:t>
            </a:r>
            <a:r>
              <a:rPr lang="sk-SK" u="sng" dirty="0" err="1">
                <a:latin typeface="Cambria" panose="02040503050406030204" pitchFamily="18" charset="0"/>
                <a:ea typeface="Cambria" panose="02040503050406030204" pitchFamily="18" charset="0"/>
                <a:hlinkClick r:id="rId2" tooltip="Micrologus"/>
              </a:rPr>
              <a:t>artis</a:t>
            </a:r>
            <a:r>
              <a:rPr lang="sk-SK" u="sng" dirty="0">
                <a:latin typeface="Cambria" panose="02040503050406030204" pitchFamily="18" charset="0"/>
                <a:ea typeface="Cambria" panose="02040503050406030204" pitchFamily="18" charset="0"/>
                <a:hlinkClick r:id="rId2" tooltip="Micrologus"/>
              </a:rPr>
              <a:t> </a:t>
            </a:r>
            <a:r>
              <a:rPr lang="sk-SK" u="sng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2" tooltip="Micrologus"/>
              </a:rPr>
              <a:t>musicae</a:t>
            </a:r>
            <a:r>
              <a:rPr lang="sk-SK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(náuka o intervaloch, cirkevných tóninách)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u="sng" dirty="0" err="1">
                <a:latin typeface="Cambria" panose="02040503050406030204" pitchFamily="18" charset="0"/>
                <a:ea typeface="Cambria" panose="02040503050406030204" pitchFamily="18" charset="0"/>
              </a:rPr>
              <a:t>Epistola</a:t>
            </a:r>
            <a:r>
              <a:rPr lang="sk-SK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u="sng" dirty="0" err="1">
                <a:latin typeface="Cambria" panose="02040503050406030204" pitchFamily="18" charset="0"/>
                <a:ea typeface="Cambria" panose="02040503050406030204" pitchFamily="18" charset="0"/>
              </a:rPr>
              <a:t>Guidonis</a:t>
            </a:r>
            <a:r>
              <a:rPr lang="sk-SK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u="sng" dirty="0" err="1">
                <a:latin typeface="Cambria" panose="02040503050406030204" pitchFamily="18" charset="0"/>
                <a:ea typeface="Cambria" panose="02040503050406030204" pitchFamily="18" charset="0"/>
              </a:rPr>
              <a:t>Michaeli</a:t>
            </a:r>
            <a:r>
              <a:rPr lang="sk-SK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u="sng" dirty="0" err="1">
                <a:latin typeface="Cambria" panose="02040503050406030204" pitchFamily="18" charset="0"/>
                <a:ea typeface="Cambria" panose="02040503050406030204" pitchFamily="18" charset="0"/>
              </a:rPr>
              <a:t>monacho</a:t>
            </a:r>
            <a:r>
              <a:rPr lang="sk-SK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u="sng" dirty="0" err="1">
                <a:latin typeface="Cambria" panose="02040503050406030204" pitchFamily="18" charset="0"/>
                <a:ea typeface="Cambria" panose="02040503050406030204" pitchFamily="18" charset="0"/>
              </a:rPr>
              <a:t>de</a:t>
            </a:r>
            <a:r>
              <a:rPr lang="sk-SK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u="sng" dirty="0" err="1">
                <a:latin typeface="Cambria" panose="02040503050406030204" pitchFamily="18" charset="0"/>
                <a:ea typeface="Cambria" panose="02040503050406030204" pitchFamily="18" charset="0"/>
              </a:rPr>
              <a:t>ignoto</a:t>
            </a:r>
            <a:r>
              <a:rPr lang="sk-SK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u="sng" dirty="0" err="1">
                <a:latin typeface="Cambria" panose="02040503050406030204" pitchFamily="18" charset="0"/>
                <a:ea typeface="Cambria" panose="02040503050406030204" pitchFamily="18" charset="0"/>
              </a:rPr>
              <a:t>cantu</a:t>
            </a:r>
            <a:r>
              <a:rPr lang="sk-SK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u="sng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directa</a:t>
            </a:r>
            <a:r>
              <a:rPr lang="sk-SK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(solmizácia)</a:t>
            </a: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3" y="3645024"/>
            <a:ext cx="4302695" cy="2746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60" y="3140968"/>
            <a:ext cx="2525315" cy="2961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62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39552" y="69269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 smtClean="0"/>
          </a:p>
        </p:txBody>
      </p:sp>
      <p:pic>
        <p:nvPicPr>
          <p:cNvPr id="2050" name="Picture 2" descr="Výsledok vyhľadávania obrázkov pre dopyt neum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/>
          <a:stretch/>
        </p:blipFill>
        <p:spPr bwMode="auto">
          <a:xfrm>
            <a:off x="-25521" y="764705"/>
            <a:ext cx="897135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9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07504" y="404665"/>
            <a:ext cx="403244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New </a:t>
            </a:r>
            <a:r>
              <a:rPr lang="sk-SK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Grove</a:t>
            </a:r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Dictionary</a:t>
            </a:r>
            <a:r>
              <a:rPr lang="sk-SK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– delenie regionálnych štýlov neumových notácií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David HILEY –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Janka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SZENDREI: </a:t>
            </a:r>
            <a:r>
              <a:rPr lang="sk-SK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Notation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, §III. 1. </a:t>
            </a:r>
            <a:r>
              <a:rPr lang="sk-SK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History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 Western </a:t>
            </a:r>
            <a:r>
              <a:rPr lang="sk-SK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notation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. (</a:t>
            </a:r>
            <a:r>
              <a:rPr lang="sk-SK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ii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): </a:t>
            </a:r>
            <a:r>
              <a:rPr lang="sk-SK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Plainchant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sk-SK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Principal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charakteristics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. In: </a:t>
            </a:r>
            <a:r>
              <a:rPr lang="sk-SK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sk-SK" sz="1400" i="1" dirty="0">
                <a:latin typeface="Cambria" panose="02040503050406030204" pitchFamily="18" charset="0"/>
                <a:ea typeface="Cambria" panose="02040503050406030204" pitchFamily="18" charset="0"/>
              </a:rPr>
              <a:t> New </a:t>
            </a:r>
            <a:r>
              <a:rPr lang="sk-SK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Grove</a:t>
            </a:r>
            <a:r>
              <a:rPr lang="sk-SK" sz="1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Dictionary</a:t>
            </a:r>
            <a:r>
              <a:rPr lang="sk-SK" sz="1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sk-SK" sz="1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Music</a:t>
            </a:r>
            <a:r>
              <a:rPr lang="sk-SK" sz="1400" i="1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sk-SK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Musicians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Volume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 18. </a:t>
            </a:r>
            <a:r>
              <a:rPr lang="sk-SK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Ed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sk-SK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Stanley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 SADIE (</a:t>
            </a:r>
            <a:r>
              <a:rPr lang="sk-SK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Ed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.). </a:t>
            </a:r>
            <a:r>
              <a:rPr lang="sk-SK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London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etc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: Oxford University Press, </a:t>
            </a:r>
            <a:r>
              <a:rPr lang="sk-SK" sz="1400" dirty="0">
                <a:latin typeface="Cambria" panose="02040503050406030204" pitchFamily="18" charset="0"/>
                <a:ea typeface="Cambria" panose="02040503050406030204" pitchFamily="18" charset="0"/>
              </a:rPr>
              <a:t>2001, s. 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84-119</a:t>
            </a:r>
            <a:r>
              <a:rPr lang="sk-SK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  <a:endParaRPr lang="sk-SK" sz="1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obdobie pred zavedením linajkovej osnovy</a:t>
            </a: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linajkové systémy 11. a 12. storočia</a:t>
            </a: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gotické systémy 13.-15. storočia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sk-SK" dirty="0" smtClean="0">
                <a:latin typeface="Cambria" panose="02040503050406030204" pitchFamily="18" charset="0"/>
                <a:ea typeface="Cambria" panose="02040503050406030204" pitchFamily="18" charset="0"/>
              </a:rPr>
              <a:t>otácie tlačených kníh</a:t>
            </a:r>
            <a:endParaRPr lang="sk-S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21" y="258352"/>
            <a:ext cx="4932467" cy="65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55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" t="3446" r="2149" b="1268"/>
          <a:stretch/>
        </p:blipFill>
        <p:spPr>
          <a:xfrm>
            <a:off x="1115616" y="557972"/>
            <a:ext cx="7128791" cy="6245308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611560" y="188640"/>
            <a:ext cx="6168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 smtClean="0"/>
              <a:t>N</a:t>
            </a:r>
            <a:r>
              <a:rPr lang="en-GB" dirty="0" err="1" smtClean="0"/>
              <a:t>ot</a:t>
            </a:r>
            <a:r>
              <a:rPr lang="sk-SK" dirty="0" err="1" smtClean="0"/>
              <a:t>ácie</a:t>
            </a:r>
            <a:r>
              <a:rPr lang="sk-SK" dirty="0" smtClean="0"/>
              <a:t> 11. a 12. storočia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10154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" t="2534" r="1847"/>
          <a:stretch/>
        </p:blipFill>
        <p:spPr>
          <a:xfrm>
            <a:off x="1331640" y="717868"/>
            <a:ext cx="6552728" cy="5980080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323528" y="404664"/>
            <a:ext cx="6456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 smtClean="0"/>
              <a:t>N</a:t>
            </a:r>
            <a:r>
              <a:rPr lang="en-GB" dirty="0" err="1" smtClean="0"/>
              <a:t>ot</a:t>
            </a:r>
            <a:r>
              <a:rPr lang="sk-SK" dirty="0" err="1" smtClean="0"/>
              <a:t>ácie</a:t>
            </a:r>
            <a:r>
              <a:rPr lang="sk-SK" dirty="0" smtClean="0"/>
              <a:t> 13. – 15. storočia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90043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635896" y="692697"/>
            <a:ext cx="5112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i="1" dirty="0"/>
              <a:t>CH</a:t>
            </a:r>
            <a:r>
              <a:rPr lang="sk-SK" sz="1600" dirty="0"/>
              <a:t>–</a:t>
            </a:r>
            <a:r>
              <a:rPr lang="sk-SK" sz="1600" i="1" dirty="0" err="1"/>
              <a:t>SGs</a:t>
            </a:r>
            <a:r>
              <a:rPr lang="sk-SK" sz="1600" i="1" dirty="0"/>
              <a:t> 359 </a:t>
            </a:r>
            <a:r>
              <a:rPr lang="sk-SK" sz="1600" dirty="0"/>
              <a:t>(</a:t>
            </a:r>
            <a:r>
              <a:rPr lang="sk-SK" sz="1600" dirty="0" err="1"/>
              <a:t>Stiftsbibliothek</a:t>
            </a:r>
            <a:r>
              <a:rPr lang="sk-SK" sz="1600" dirty="0"/>
              <a:t> </a:t>
            </a:r>
            <a:r>
              <a:rPr lang="sk-SK" sz="1600" dirty="0" err="1"/>
              <a:t>Sankt</a:t>
            </a:r>
            <a:r>
              <a:rPr lang="sk-SK" sz="1600" dirty="0"/>
              <a:t>–</a:t>
            </a:r>
            <a:r>
              <a:rPr lang="sk-SK" sz="1600" dirty="0" err="1"/>
              <a:t>Gallen</a:t>
            </a:r>
            <a:r>
              <a:rPr lang="sk-SK" sz="1600" dirty="0"/>
              <a:t> 359</a:t>
            </a:r>
            <a:r>
              <a:rPr lang="sk-SK" sz="1600" dirty="0" smtClean="0"/>
              <a:t>)</a:t>
            </a:r>
          </a:p>
          <a:p>
            <a:r>
              <a:rPr lang="sk-SK" sz="1600" dirty="0" err="1" smtClean="0"/>
              <a:t>Cantatorium</a:t>
            </a:r>
            <a:r>
              <a:rPr lang="sk-SK" sz="1600" dirty="0" smtClean="0"/>
              <a:t> 922 – 925</a:t>
            </a:r>
          </a:p>
          <a:p>
            <a:endParaRPr lang="en-US" sz="16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r="29600" b="2401"/>
          <a:stretch/>
        </p:blipFill>
        <p:spPr>
          <a:xfrm>
            <a:off x="185427" y="31845"/>
            <a:ext cx="3348472" cy="6811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27574" r="19681" b="60532"/>
          <a:stretch/>
        </p:blipFill>
        <p:spPr bwMode="auto">
          <a:xfrm>
            <a:off x="3631840" y="2060848"/>
            <a:ext cx="5281127" cy="18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2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611560" y="476672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/>
              <a:t>STREDOVEK</a:t>
            </a:r>
          </a:p>
          <a:p>
            <a:endParaRPr lang="sk-SK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hudba </a:t>
            </a:r>
            <a:r>
              <a:rPr lang="sk-SK" dirty="0"/>
              <a:t>a jej obsah transformovali do písomnej podoby prostredníctvom pragmaticky a z praxe vytvoreného systému, ktorý je nazývaný </a:t>
            </a:r>
            <a:r>
              <a:rPr lang="sk-SK" dirty="0" smtClean="0"/>
              <a:t>notácia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stredoveké </a:t>
            </a:r>
            <a:r>
              <a:rPr lang="sk-SK" dirty="0"/>
              <a:t>notačné systémy vznikli ako komunikačná pomôcka na zapamätanie narastajúceho počtu jednohlasných liturgických nápevov gregoriánskeho chorálu (tzv. </a:t>
            </a:r>
            <a:r>
              <a:rPr lang="sk-SK" i="1" dirty="0" err="1"/>
              <a:t>cantus</a:t>
            </a:r>
            <a:r>
              <a:rPr lang="sk-SK" i="1" dirty="0"/>
              <a:t> </a:t>
            </a:r>
            <a:r>
              <a:rPr lang="sk-SK" i="1" dirty="0" err="1"/>
              <a:t>planus</a:t>
            </a:r>
            <a:r>
              <a:rPr lang="sk-SK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pojem </a:t>
            </a:r>
            <a:r>
              <a:rPr lang="sk-SK" dirty="0"/>
              <a:t>notácia bol vytvorený z </a:t>
            </a:r>
            <a:r>
              <a:rPr lang="sk-SK" dirty="0" smtClean="0"/>
              <a:t>lat. slova </a:t>
            </a:r>
            <a:r>
              <a:rPr lang="sk-SK" i="1" dirty="0" err="1"/>
              <a:t>notare</a:t>
            </a:r>
            <a:r>
              <a:rPr lang="sk-SK" dirty="0"/>
              <a:t> = zaznamenať, označiť, zapísať.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10892"/>
            <a:ext cx="3038741" cy="372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5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" r="2400" b="6933"/>
          <a:stretch/>
        </p:blipFill>
        <p:spPr>
          <a:xfrm>
            <a:off x="12170" y="106653"/>
            <a:ext cx="5022304" cy="6741002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5076056" y="3105835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i="1" dirty="0"/>
              <a:t>CH</a:t>
            </a:r>
            <a:r>
              <a:rPr lang="sk-SK" sz="1600" dirty="0"/>
              <a:t>–</a:t>
            </a:r>
            <a:r>
              <a:rPr lang="sk-SK" sz="1600" i="1" dirty="0" err="1"/>
              <a:t>SGs</a:t>
            </a:r>
            <a:r>
              <a:rPr lang="sk-SK" sz="1600" i="1" dirty="0"/>
              <a:t> </a:t>
            </a:r>
            <a:r>
              <a:rPr lang="sk-SK" sz="1600" i="1" dirty="0" smtClean="0"/>
              <a:t>339 </a:t>
            </a:r>
            <a:r>
              <a:rPr lang="sk-SK" sz="1600" dirty="0"/>
              <a:t>(</a:t>
            </a:r>
            <a:r>
              <a:rPr lang="sk-SK" sz="1600" dirty="0" err="1"/>
              <a:t>Stiftsbibliothek</a:t>
            </a:r>
            <a:r>
              <a:rPr lang="sk-SK" sz="1600" dirty="0"/>
              <a:t> </a:t>
            </a:r>
            <a:r>
              <a:rPr lang="sk-SK" sz="1600" dirty="0" err="1"/>
              <a:t>Sankt</a:t>
            </a:r>
            <a:r>
              <a:rPr lang="sk-SK" sz="1600" dirty="0"/>
              <a:t>–</a:t>
            </a:r>
            <a:r>
              <a:rPr lang="sk-SK" sz="1600" dirty="0" err="1"/>
              <a:t>Gallen</a:t>
            </a:r>
            <a:r>
              <a:rPr lang="sk-SK" sz="1600" dirty="0"/>
              <a:t> </a:t>
            </a:r>
            <a:r>
              <a:rPr lang="sk-SK" sz="1600" dirty="0" smtClean="0"/>
              <a:t>339) </a:t>
            </a:r>
          </a:p>
          <a:p>
            <a:r>
              <a:rPr lang="sk-SK" sz="1600" dirty="0" err="1" smtClean="0"/>
              <a:t>Graduel</a:t>
            </a:r>
            <a:r>
              <a:rPr lang="sk-SK" sz="1600" dirty="0" smtClean="0"/>
              <a:t> – </a:t>
            </a:r>
            <a:r>
              <a:rPr lang="sk-SK" sz="1600" dirty="0" err="1" smtClean="0"/>
              <a:t>Sacramentaire</a:t>
            </a:r>
            <a:r>
              <a:rPr lang="sk-SK" sz="1600" dirty="0" smtClean="0"/>
              <a:t>, 980/1000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70010" r="34989" b="12968"/>
          <a:stretch/>
        </p:blipFill>
        <p:spPr bwMode="auto">
          <a:xfrm>
            <a:off x="4433056" y="4653136"/>
            <a:ext cx="4572000" cy="177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338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499992" y="188640"/>
            <a:ext cx="4392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i="1" dirty="0" smtClean="0"/>
          </a:p>
          <a:p>
            <a:endParaRPr lang="sk-SK" i="1" dirty="0"/>
          </a:p>
          <a:p>
            <a:r>
              <a:rPr lang="sk-SK" sz="1600" i="1" dirty="0" smtClean="0"/>
              <a:t>CH</a:t>
            </a:r>
            <a:r>
              <a:rPr lang="sk-SK" sz="1600" dirty="0" smtClean="0"/>
              <a:t>–</a:t>
            </a:r>
            <a:r>
              <a:rPr lang="sk-SK" sz="1600" i="1" dirty="0" err="1" smtClean="0"/>
              <a:t>SGs</a:t>
            </a:r>
            <a:r>
              <a:rPr lang="sk-SK" sz="1600" i="1" dirty="0" smtClean="0"/>
              <a:t> 376 </a:t>
            </a:r>
            <a:r>
              <a:rPr lang="sk-SK" sz="1600" dirty="0"/>
              <a:t>(</a:t>
            </a:r>
            <a:r>
              <a:rPr lang="sk-SK" sz="1600" dirty="0" err="1"/>
              <a:t>Stiftsbibliothek</a:t>
            </a:r>
            <a:r>
              <a:rPr lang="sk-SK" sz="1600" dirty="0"/>
              <a:t> </a:t>
            </a:r>
            <a:r>
              <a:rPr lang="sk-SK" sz="1600" dirty="0" err="1"/>
              <a:t>Sankt</a:t>
            </a:r>
            <a:r>
              <a:rPr lang="sk-SK" sz="1600" dirty="0"/>
              <a:t>–</a:t>
            </a:r>
            <a:r>
              <a:rPr lang="sk-SK" sz="1600" dirty="0" err="1"/>
              <a:t>Gallen</a:t>
            </a:r>
            <a:r>
              <a:rPr lang="sk-SK" sz="1600" dirty="0"/>
              <a:t> </a:t>
            </a:r>
            <a:r>
              <a:rPr lang="sk-SK" sz="1600" dirty="0" smtClean="0"/>
              <a:t>376) </a:t>
            </a:r>
            <a:endParaRPr lang="sk-SK" sz="1600" dirty="0"/>
          </a:p>
          <a:p>
            <a:r>
              <a:rPr lang="sk-SK" sz="1600" dirty="0" err="1" smtClean="0"/>
              <a:t>Tropaire</a:t>
            </a:r>
            <a:r>
              <a:rPr lang="sk-SK" sz="1600" dirty="0" smtClean="0"/>
              <a:t>, </a:t>
            </a:r>
            <a:r>
              <a:rPr lang="sk-SK" sz="1600" dirty="0" err="1" smtClean="0"/>
              <a:t>Graduel</a:t>
            </a:r>
            <a:r>
              <a:rPr lang="sk-SK" sz="1600" dirty="0" smtClean="0"/>
              <a:t>, </a:t>
            </a:r>
            <a:r>
              <a:rPr lang="sk-SK" sz="1600" dirty="0" err="1" smtClean="0"/>
              <a:t>Séquentiaire</a:t>
            </a:r>
            <a:r>
              <a:rPr lang="sk-SK" sz="1600" dirty="0" smtClean="0"/>
              <a:t>, 11th </a:t>
            </a:r>
            <a:r>
              <a:rPr lang="sk-SK" sz="1600" dirty="0" err="1" smtClean="0"/>
              <a:t>century</a:t>
            </a:r>
            <a:endParaRPr lang="en-US" sz="16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" r="5102" b="5307"/>
          <a:stretch/>
        </p:blipFill>
        <p:spPr>
          <a:xfrm>
            <a:off x="107504" y="404664"/>
            <a:ext cx="4338735" cy="615820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64014" r="10170" b="19336"/>
          <a:stretch/>
        </p:blipFill>
        <p:spPr bwMode="auto">
          <a:xfrm>
            <a:off x="3635896" y="4992383"/>
            <a:ext cx="5478084" cy="153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519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292080" y="188640"/>
            <a:ext cx="38519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1600" i="1" dirty="0" smtClean="0"/>
          </a:p>
          <a:p>
            <a:r>
              <a:rPr lang="sk-SK" sz="1600" i="1" dirty="0" smtClean="0"/>
              <a:t>CH</a:t>
            </a:r>
            <a:r>
              <a:rPr lang="sk-SK" sz="1600" dirty="0" smtClean="0"/>
              <a:t>–</a:t>
            </a:r>
            <a:r>
              <a:rPr lang="sk-SK" sz="1600" i="1" dirty="0" err="1" smtClean="0"/>
              <a:t>SGs</a:t>
            </a:r>
            <a:r>
              <a:rPr lang="sk-SK" sz="1600" i="1" dirty="0" smtClean="0"/>
              <a:t> 390 </a:t>
            </a:r>
            <a:r>
              <a:rPr lang="sk-SK" sz="1600" dirty="0"/>
              <a:t>(</a:t>
            </a:r>
            <a:r>
              <a:rPr lang="sk-SK" sz="1600" dirty="0" err="1"/>
              <a:t>Stiftsbibliothek</a:t>
            </a:r>
            <a:r>
              <a:rPr lang="sk-SK" sz="1600" dirty="0"/>
              <a:t> </a:t>
            </a:r>
            <a:r>
              <a:rPr lang="sk-SK" sz="1600" dirty="0" err="1"/>
              <a:t>Sankt</a:t>
            </a:r>
            <a:r>
              <a:rPr lang="sk-SK" sz="1600" dirty="0"/>
              <a:t>–</a:t>
            </a:r>
            <a:r>
              <a:rPr lang="sk-SK" sz="1600" dirty="0" err="1"/>
              <a:t>Gallen</a:t>
            </a:r>
            <a:r>
              <a:rPr lang="sk-SK" sz="1600" dirty="0"/>
              <a:t> </a:t>
            </a:r>
            <a:r>
              <a:rPr lang="sk-SK" sz="1600" dirty="0" smtClean="0"/>
              <a:t>390) </a:t>
            </a:r>
            <a:endParaRPr lang="sk-SK" sz="1600" dirty="0"/>
          </a:p>
          <a:p>
            <a:r>
              <a:rPr lang="sk-SK" sz="1600" dirty="0" err="1" smtClean="0"/>
              <a:t>Antiphonarium</a:t>
            </a:r>
            <a:r>
              <a:rPr lang="sk-SK" sz="1600" dirty="0" smtClean="0"/>
              <a:t> - HARTKER, 990 – 1000</a:t>
            </a:r>
          </a:p>
          <a:p>
            <a:endParaRPr lang="en-US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t="1361" b="1905"/>
          <a:stretch/>
        </p:blipFill>
        <p:spPr>
          <a:xfrm>
            <a:off x="0" y="118300"/>
            <a:ext cx="5072354" cy="6634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t="7483" r="10635" b="12653"/>
          <a:stretch/>
        </p:blipFill>
        <p:spPr>
          <a:xfrm>
            <a:off x="5364088" y="1988840"/>
            <a:ext cx="3360440" cy="4084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5758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8981" r="7722" b="7755"/>
          <a:stretch/>
        </p:blipFill>
        <p:spPr>
          <a:xfrm>
            <a:off x="107504" y="51911"/>
            <a:ext cx="4536504" cy="6673897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4788024" y="116633"/>
            <a:ext cx="40324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Citta del Vaticano, Biblioteca Apostolica Vaticana lat. </a:t>
            </a:r>
            <a:r>
              <a:rPr lang="it-IT" sz="1600" dirty="0" smtClean="0"/>
              <a:t>10673</a:t>
            </a:r>
            <a:r>
              <a:rPr lang="sk-SK" sz="1600" dirty="0" smtClean="0"/>
              <a:t> </a:t>
            </a:r>
            <a:r>
              <a:rPr lang="it-IT" sz="1600" dirty="0" smtClean="0"/>
              <a:t>Paléographie </a:t>
            </a:r>
            <a:r>
              <a:rPr lang="it-IT" sz="1600" dirty="0"/>
              <a:t>Musicale, I/14. Solesmes, </a:t>
            </a:r>
            <a:r>
              <a:rPr lang="it-IT" sz="1600" dirty="0" smtClean="0"/>
              <a:t>1971</a:t>
            </a:r>
            <a:endParaRPr lang="sk-SK" sz="1600" dirty="0" smtClean="0"/>
          </a:p>
          <a:p>
            <a:r>
              <a:rPr lang="sk-SK" sz="1600" dirty="0" err="1" smtClean="0"/>
              <a:t>Graduel</a:t>
            </a:r>
            <a:r>
              <a:rPr lang="sk-SK" sz="1600" dirty="0" smtClean="0"/>
              <a:t> </a:t>
            </a:r>
            <a:r>
              <a:rPr lang="sk-SK" sz="1600" dirty="0" err="1" smtClean="0"/>
              <a:t>Beneventan</a:t>
            </a:r>
            <a:r>
              <a:rPr lang="sk-SK" sz="1600" dirty="0" smtClean="0"/>
              <a:t>, 11th </a:t>
            </a:r>
            <a:r>
              <a:rPr lang="sk-SK" sz="1600" dirty="0" err="1" smtClean="0"/>
              <a:t>century</a:t>
            </a:r>
            <a:endParaRPr lang="it-IT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2" t="35252" r="7397" b="44322"/>
          <a:stretch/>
        </p:blipFill>
        <p:spPr bwMode="auto">
          <a:xfrm>
            <a:off x="4932040" y="2444620"/>
            <a:ext cx="4001735" cy="206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364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644008" y="260648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Roma, Biblioteca Angelica </a:t>
            </a:r>
            <a:r>
              <a:rPr lang="fr-FR" dirty="0" smtClean="0"/>
              <a:t>123</a:t>
            </a:r>
            <a:r>
              <a:rPr lang="sk-SK" dirty="0" smtClean="0"/>
              <a:t> </a:t>
            </a:r>
            <a:r>
              <a:rPr lang="fr-FR" dirty="0" smtClean="0"/>
              <a:t>Paléographie </a:t>
            </a:r>
            <a:r>
              <a:rPr lang="fr-FR" dirty="0"/>
              <a:t>Musicale, I/18. Bern, 1969</a:t>
            </a:r>
          </a:p>
          <a:p>
            <a:r>
              <a:rPr lang="fr-FR" dirty="0"/>
              <a:t>Onzième siècle</a:t>
            </a:r>
          </a:p>
          <a:p>
            <a:r>
              <a:rPr lang="fr-FR" dirty="0"/>
              <a:t>Graduel et tropaire de Bologne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3989" r="5708" b="6764"/>
          <a:stretch/>
        </p:blipFill>
        <p:spPr>
          <a:xfrm>
            <a:off x="107504" y="81994"/>
            <a:ext cx="4415004" cy="6600758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8373" r="23761" b="9832"/>
          <a:stretch/>
        </p:blipFill>
        <p:spPr>
          <a:xfrm rot="5400000">
            <a:off x="4863903" y="2270969"/>
            <a:ext cx="3133866" cy="50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17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932040" y="404665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Paris, Bibliothèque nationale de France </a:t>
            </a:r>
            <a:endParaRPr lang="sk-SK" sz="1600" dirty="0" smtClean="0"/>
          </a:p>
          <a:p>
            <a:r>
              <a:rPr lang="fr-FR" sz="1600" dirty="0" smtClean="0"/>
              <a:t>lat 18010</a:t>
            </a:r>
            <a:r>
              <a:rPr lang="sk-SK" sz="1600" dirty="0" smtClean="0"/>
              <a:t>, </a:t>
            </a:r>
            <a:r>
              <a:rPr lang="fr-FR" sz="1600" dirty="0" smtClean="0"/>
              <a:t>Fin </a:t>
            </a:r>
            <a:r>
              <a:rPr lang="fr-FR" sz="1600" dirty="0"/>
              <a:t>du onzième </a:t>
            </a:r>
            <a:r>
              <a:rPr lang="fr-FR" sz="1600" dirty="0" smtClean="0"/>
              <a:t>siècle</a:t>
            </a:r>
            <a:endParaRPr lang="sk-SK" sz="1600" dirty="0" smtClean="0"/>
          </a:p>
          <a:p>
            <a:r>
              <a:rPr lang="sk-SK" sz="1600" dirty="0" err="1" smtClean="0"/>
              <a:t>Graduel</a:t>
            </a:r>
            <a:r>
              <a:rPr lang="sk-SK" sz="1600" dirty="0" smtClean="0"/>
              <a:t> </a:t>
            </a:r>
            <a:r>
              <a:rPr lang="sk-SK" sz="1600" dirty="0" err="1" smtClean="0"/>
              <a:t>de</a:t>
            </a:r>
            <a:r>
              <a:rPr lang="sk-SK" sz="1600" dirty="0" smtClean="0"/>
              <a:t> </a:t>
            </a:r>
            <a:r>
              <a:rPr lang="sk-SK" sz="1600" dirty="0" err="1" smtClean="0"/>
              <a:t>Corbie</a:t>
            </a:r>
            <a:r>
              <a:rPr lang="sk-SK" sz="1600" dirty="0" smtClean="0"/>
              <a:t>, 11th </a:t>
            </a:r>
            <a:r>
              <a:rPr lang="sk-SK" sz="1600" dirty="0" err="1" smtClean="0"/>
              <a:t>century</a:t>
            </a:r>
            <a:endParaRPr lang="fr-FR" sz="16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" r="11735" b="15238"/>
          <a:stretch/>
        </p:blipFill>
        <p:spPr>
          <a:xfrm>
            <a:off x="251520" y="116632"/>
            <a:ext cx="4239176" cy="662254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76684" r="18978" b="1209"/>
          <a:stretch/>
        </p:blipFill>
        <p:spPr bwMode="auto">
          <a:xfrm>
            <a:off x="4259380" y="3573017"/>
            <a:ext cx="488461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134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716016" y="260648"/>
            <a:ext cx="4248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 err="1"/>
              <a:t>Montpellier</a:t>
            </a:r>
            <a:r>
              <a:rPr lang="sk-SK" sz="1600" dirty="0"/>
              <a:t>, </a:t>
            </a:r>
            <a:r>
              <a:rPr lang="sk-SK" sz="1600" dirty="0" err="1"/>
              <a:t>Bibliothèque</a:t>
            </a:r>
            <a:r>
              <a:rPr lang="sk-SK" sz="1600" dirty="0"/>
              <a:t> </a:t>
            </a:r>
            <a:r>
              <a:rPr lang="sk-SK" sz="1600" dirty="0" err="1"/>
              <a:t>de</a:t>
            </a:r>
            <a:r>
              <a:rPr lang="sk-SK" sz="1600" dirty="0"/>
              <a:t> </a:t>
            </a:r>
            <a:r>
              <a:rPr lang="sk-SK" sz="1600" dirty="0" err="1"/>
              <a:t>l’Ecole</a:t>
            </a:r>
            <a:r>
              <a:rPr lang="sk-SK" sz="1600" dirty="0"/>
              <a:t> </a:t>
            </a:r>
            <a:r>
              <a:rPr lang="sk-SK" sz="1600" dirty="0" err="1"/>
              <a:t>de</a:t>
            </a:r>
            <a:r>
              <a:rPr lang="sk-SK" sz="1600" dirty="0"/>
              <a:t> </a:t>
            </a:r>
            <a:r>
              <a:rPr lang="sk-SK" sz="1600" dirty="0" err="1"/>
              <a:t>Médecine</a:t>
            </a:r>
            <a:r>
              <a:rPr lang="sk-SK" sz="1600" dirty="0"/>
              <a:t> H </a:t>
            </a:r>
            <a:r>
              <a:rPr lang="sk-SK" sz="1600" dirty="0" smtClean="0"/>
              <a:t>159</a:t>
            </a:r>
          </a:p>
          <a:p>
            <a:r>
              <a:rPr lang="sk-SK" sz="1600" dirty="0" err="1" smtClean="0"/>
              <a:t>Paléographie</a:t>
            </a:r>
            <a:r>
              <a:rPr lang="sk-SK" sz="1600" dirty="0" smtClean="0"/>
              <a:t> </a:t>
            </a:r>
            <a:r>
              <a:rPr lang="sk-SK" sz="1600" dirty="0" err="1"/>
              <a:t>musicale</a:t>
            </a:r>
            <a:r>
              <a:rPr lang="sk-SK" sz="1600" dirty="0"/>
              <a:t> VII-VIII, </a:t>
            </a:r>
            <a:r>
              <a:rPr lang="sk-SK" sz="1600" dirty="0" err="1"/>
              <a:t>Solesmes</a:t>
            </a:r>
            <a:r>
              <a:rPr lang="sk-SK" sz="1600" dirty="0"/>
              <a:t>, 1995</a:t>
            </a:r>
          </a:p>
          <a:p>
            <a:r>
              <a:rPr lang="sk-SK" sz="1600" dirty="0" err="1"/>
              <a:t>Onzième</a:t>
            </a:r>
            <a:r>
              <a:rPr lang="sk-SK" sz="1600" dirty="0"/>
              <a:t> </a:t>
            </a:r>
            <a:r>
              <a:rPr lang="sk-SK" sz="1600" dirty="0" err="1"/>
              <a:t>siècle</a:t>
            </a:r>
            <a:endParaRPr lang="sk-SK" sz="1600" dirty="0"/>
          </a:p>
          <a:p>
            <a:r>
              <a:rPr lang="sk-SK" sz="1600" dirty="0" err="1"/>
              <a:t>Antiphonarium</a:t>
            </a:r>
            <a:r>
              <a:rPr lang="sk-SK" sz="1600" dirty="0"/>
              <a:t> </a:t>
            </a:r>
            <a:r>
              <a:rPr lang="sk-SK" sz="1600" dirty="0" err="1"/>
              <a:t>tonale</a:t>
            </a:r>
            <a:r>
              <a:rPr lang="sk-SK" sz="1600" dirty="0"/>
              <a:t> </a:t>
            </a:r>
            <a:r>
              <a:rPr lang="sk-SK" sz="1600" dirty="0" err="1"/>
              <a:t>missarum</a:t>
            </a:r>
            <a:r>
              <a:rPr lang="sk-SK" sz="1600" dirty="0"/>
              <a:t>. </a:t>
            </a:r>
            <a:r>
              <a:rPr lang="sk-SK" sz="1600" dirty="0" err="1"/>
              <a:t>Codex</a:t>
            </a:r>
            <a:r>
              <a:rPr lang="sk-SK" sz="1600" dirty="0"/>
              <a:t> </a:t>
            </a:r>
            <a:r>
              <a:rPr lang="sk-SK" sz="1600" dirty="0" smtClean="0"/>
              <a:t>H.159, 11th </a:t>
            </a:r>
            <a:r>
              <a:rPr lang="sk-SK" sz="1600" dirty="0" err="1" smtClean="0"/>
              <a:t>century</a:t>
            </a:r>
            <a:r>
              <a:rPr lang="sk-SK" sz="1600" dirty="0" smtClean="0"/>
              <a:t>,</a:t>
            </a:r>
          </a:p>
          <a:p>
            <a:r>
              <a:rPr lang="sk-SK" sz="1600" dirty="0" err="1" smtClean="0"/>
              <a:t>French</a:t>
            </a:r>
            <a:r>
              <a:rPr lang="sk-SK" sz="1600" dirty="0" smtClean="0"/>
              <a:t> </a:t>
            </a:r>
            <a:r>
              <a:rPr lang="sk-SK" sz="1600" dirty="0" err="1" smtClean="0"/>
              <a:t>neumes</a:t>
            </a:r>
            <a:r>
              <a:rPr lang="sk-SK" sz="1600" dirty="0" smtClean="0"/>
              <a:t> </a:t>
            </a:r>
            <a:r>
              <a:rPr lang="sk-SK" sz="1600" dirty="0" err="1" smtClean="0"/>
              <a:t>with</a:t>
            </a:r>
            <a:r>
              <a:rPr lang="sk-SK" sz="1600" dirty="0" smtClean="0"/>
              <a:t> </a:t>
            </a:r>
            <a:r>
              <a:rPr lang="sk-SK" sz="1600" dirty="0" err="1" smtClean="0"/>
              <a:t>an</a:t>
            </a:r>
            <a:r>
              <a:rPr lang="sk-SK" sz="1600" dirty="0" smtClean="0"/>
              <a:t> </a:t>
            </a:r>
            <a:r>
              <a:rPr lang="sk-SK" sz="1600" dirty="0" err="1" smtClean="0"/>
              <a:t>alphabetic</a:t>
            </a:r>
            <a:r>
              <a:rPr lang="sk-SK" sz="1600" dirty="0" smtClean="0"/>
              <a:t> </a:t>
            </a:r>
            <a:r>
              <a:rPr lang="sk-SK" sz="1600" dirty="0" err="1" smtClean="0"/>
              <a:t>signs</a:t>
            </a:r>
            <a:endParaRPr lang="sk-SK" sz="16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t="8564" r="5851" b="21210"/>
          <a:stretch/>
        </p:blipFill>
        <p:spPr>
          <a:xfrm>
            <a:off x="23879" y="209798"/>
            <a:ext cx="4692137" cy="566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84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716016" y="332656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Laon, Bibliothèque municipale </a:t>
            </a:r>
            <a:r>
              <a:rPr lang="fr-FR" dirty="0" smtClean="0"/>
              <a:t>239</a:t>
            </a:r>
            <a:endParaRPr lang="sk-SK" dirty="0" smtClean="0"/>
          </a:p>
          <a:p>
            <a:r>
              <a:rPr lang="fr-FR" dirty="0" smtClean="0"/>
              <a:t>Paléographie </a:t>
            </a:r>
            <a:r>
              <a:rPr lang="fr-FR" dirty="0"/>
              <a:t>Musicale, I/10. Solesmes, </a:t>
            </a:r>
            <a:r>
              <a:rPr lang="fr-FR" dirty="0" smtClean="0"/>
              <a:t>Après 930</a:t>
            </a:r>
            <a:r>
              <a:rPr lang="sk-SK" dirty="0" smtClean="0"/>
              <a:t>,</a:t>
            </a:r>
          </a:p>
          <a:p>
            <a:r>
              <a:rPr lang="sk-SK" dirty="0" err="1" smtClean="0"/>
              <a:t>Messine</a:t>
            </a:r>
            <a:r>
              <a:rPr lang="sk-SK" dirty="0" smtClean="0"/>
              <a:t> (</a:t>
            </a:r>
            <a:r>
              <a:rPr lang="sk-SK" dirty="0" err="1" smtClean="0"/>
              <a:t>Laon</a:t>
            </a:r>
            <a:r>
              <a:rPr lang="sk-SK" dirty="0" smtClean="0"/>
              <a:t>, </a:t>
            </a:r>
            <a:r>
              <a:rPr lang="sk-SK" dirty="0" err="1" smtClean="0"/>
              <a:t>Lorraine</a:t>
            </a:r>
            <a:r>
              <a:rPr lang="sk-SK" dirty="0" smtClean="0"/>
              <a:t>) </a:t>
            </a:r>
            <a:r>
              <a:rPr lang="sk-SK" dirty="0" err="1" smtClean="0"/>
              <a:t>Notation</a:t>
            </a:r>
            <a:endParaRPr lang="fr-FR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7" r="50000" b="12245"/>
          <a:stretch/>
        </p:blipFill>
        <p:spPr>
          <a:xfrm>
            <a:off x="0" y="0"/>
            <a:ext cx="4716016" cy="60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58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148064" y="332656"/>
            <a:ext cx="3888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 err="1"/>
              <a:t>Einsiedeln</a:t>
            </a:r>
            <a:r>
              <a:rPr lang="sk-SK" sz="1600" dirty="0"/>
              <a:t>, </a:t>
            </a:r>
            <a:r>
              <a:rPr lang="sk-SK" sz="1600" dirty="0" err="1"/>
              <a:t>Stiftbibliothek</a:t>
            </a:r>
            <a:r>
              <a:rPr lang="sk-SK" sz="1600" dirty="0"/>
              <a:t> 121Paléographie </a:t>
            </a:r>
            <a:r>
              <a:rPr lang="sk-SK" sz="1600" dirty="0" err="1"/>
              <a:t>Musicale</a:t>
            </a:r>
            <a:r>
              <a:rPr lang="sk-SK" sz="1600" dirty="0"/>
              <a:t>, I/4 (</a:t>
            </a:r>
            <a:r>
              <a:rPr lang="sk-SK" sz="1600" dirty="0" err="1"/>
              <a:t>Solesmes</a:t>
            </a:r>
            <a:r>
              <a:rPr lang="sk-SK" sz="1600" dirty="0"/>
              <a:t> 1894). Bern, 1974</a:t>
            </a:r>
          </a:p>
          <a:p>
            <a:r>
              <a:rPr lang="sk-SK" sz="1600" dirty="0" err="1"/>
              <a:t>Début</a:t>
            </a:r>
            <a:r>
              <a:rPr lang="sk-SK" sz="1600" dirty="0"/>
              <a:t> </a:t>
            </a:r>
            <a:r>
              <a:rPr lang="sk-SK" sz="1600" dirty="0" err="1"/>
              <a:t>du</a:t>
            </a:r>
            <a:r>
              <a:rPr lang="sk-SK" sz="1600" dirty="0"/>
              <a:t> XI° </a:t>
            </a:r>
            <a:r>
              <a:rPr lang="sk-SK" sz="1600" dirty="0" err="1"/>
              <a:t>siècle</a:t>
            </a:r>
            <a:endParaRPr lang="sk-SK" sz="16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 r="16984" b="12110"/>
          <a:stretch/>
        </p:blipFill>
        <p:spPr>
          <a:xfrm>
            <a:off x="0" y="260648"/>
            <a:ext cx="4824536" cy="6304449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 t="82610" r="7407" b="-109"/>
          <a:stretch/>
        </p:blipFill>
        <p:spPr bwMode="auto">
          <a:xfrm>
            <a:off x="4427985" y="2348880"/>
            <a:ext cx="4608512" cy="128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906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716016" y="188640"/>
            <a:ext cx="4320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dirty="0" err="1"/>
              <a:t>Paris</a:t>
            </a:r>
            <a:r>
              <a:rPr lang="sk-SK" sz="1400" dirty="0"/>
              <a:t>, </a:t>
            </a:r>
            <a:r>
              <a:rPr lang="sk-SK" sz="1400" dirty="0" err="1"/>
              <a:t>Bibliothèque</a:t>
            </a:r>
            <a:r>
              <a:rPr lang="sk-SK" sz="1400" dirty="0"/>
              <a:t> </a:t>
            </a:r>
            <a:r>
              <a:rPr lang="sk-SK" sz="1400" dirty="0" err="1"/>
              <a:t>nationale</a:t>
            </a:r>
            <a:r>
              <a:rPr lang="sk-SK" sz="1400" dirty="0"/>
              <a:t> </a:t>
            </a:r>
            <a:r>
              <a:rPr lang="sk-SK" sz="1400" dirty="0" err="1"/>
              <a:t>de</a:t>
            </a:r>
            <a:r>
              <a:rPr lang="sk-SK" sz="1400" dirty="0"/>
              <a:t> </a:t>
            </a:r>
            <a:r>
              <a:rPr lang="sk-SK" sz="1400" dirty="0" err="1"/>
              <a:t>France</a:t>
            </a:r>
            <a:r>
              <a:rPr lang="sk-SK" sz="1400" dirty="0"/>
              <a:t> lat. </a:t>
            </a:r>
            <a:r>
              <a:rPr lang="sk-SK" sz="1400" dirty="0" smtClean="0"/>
              <a:t>903</a:t>
            </a:r>
          </a:p>
          <a:p>
            <a:r>
              <a:rPr lang="sk-SK" sz="1400" dirty="0" err="1" smtClean="0"/>
              <a:t>Paléographie</a:t>
            </a:r>
            <a:r>
              <a:rPr lang="sk-SK" sz="1400" dirty="0" smtClean="0"/>
              <a:t> </a:t>
            </a:r>
            <a:r>
              <a:rPr lang="sk-SK" sz="1400" dirty="0" err="1"/>
              <a:t>Musicale</a:t>
            </a:r>
            <a:r>
              <a:rPr lang="sk-SK" sz="1400" dirty="0"/>
              <a:t>, I/13. </a:t>
            </a:r>
            <a:r>
              <a:rPr lang="sk-SK" sz="1400" dirty="0" err="1" smtClean="0"/>
              <a:t>Solesmes</a:t>
            </a:r>
            <a:endParaRPr lang="sk-SK" sz="1400" dirty="0"/>
          </a:p>
          <a:p>
            <a:r>
              <a:rPr lang="sk-SK" sz="1400" dirty="0" err="1"/>
              <a:t>Onzième</a:t>
            </a:r>
            <a:r>
              <a:rPr lang="sk-SK" sz="1400" dirty="0"/>
              <a:t> </a:t>
            </a:r>
            <a:r>
              <a:rPr lang="sk-SK" sz="1400" dirty="0" err="1"/>
              <a:t>siècle</a:t>
            </a:r>
            <a:endParaRPr lang="sk-SK" sz="1400" dirty="0"/>
          </a:p>
          <a:p>
            <a:r>
              <a:rPr lang="sk-SK" sz="1400" dirty="0" err="1"/>
              <a:t>Gradual</a:t>
            </a:r>
            <a:r>
              <a:rPr lang="sk-SK" sz="1400" dirty="0"/>
              <a:t> </a:t>
            </a:r>
            <a:r>
              <a:rPr lang="sk-SK" sz="1400" dirty="0" err="1"/>
              <a:t>once</a:t>
            </a:r>
            <a:r>
              <a:rPr lang="sk-SK" sz="1400" dirty="0"/>
              <a:t> in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possession</a:t>
            </a:r>
            <a:r>
              <a:rPr lang="sk-SK" sz="1400" dirty="0"/>
              <a:t> </a:t>
            </a:r>
            <a:r>
              <a:rPr lang="sk-SK" sz="1400" dirty="0" err="1"/>
              <a:t>of</a:t>
            </a:r>
            <a:r>
              <a:rPr lang="sk-SK" sz="1400" dirty="0"/>
              <a:t>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Chapter</a:t>
            </a:r>
            <a:r>
              <a:rPr lang="sk-SK" sz="1400" dirty="0"/>
              <a:t> </a:t>
            </a:r>
            <a:r>
              <a:rPr lang="sk-SK" sz="1400" dirty="0" err="1"/>
              <a:t>of</a:t>
            </a:r>
            <a:r>
              <a:rPr lang="sk-SK" sz="1400" dirty="0"/>
              <a:t> </a:t>
            </a:r>
            <a:r>
              <a:rPr lang="sk-SK" sz="1400" dirty="0" err="1"/>
              <a:t>Saint</a:t>
            </a:r>
            <a:r>
              <a:rPr lang="sk-SK" sz="1400" dirty="0"/>
              <a:t> </a:t>
            </a:r>
            <a:r>
              <a:rPr lang="sk-SK" sz="1400" dirty="0" err="1"/>
              <a:t>Martial</a:t>
            </a:r>
            <a:r>
              <a:rPr lang="sk-SK" sz="1400" dirty="0"/>
              <a:t> </a:t>
            </a:r>
            <a:r>
              <a:rPr lang="sk-SK" sz="1400" dirty="0" err="1"/>
              <a:t>de</a:t>
            </a:r>
            <a:r>
              <a:rPr lang="sk-SK" sz="1400" dirty="0"/>
              <a:t> </a:t>
            </a:r>
            <a:r>
              <a:rPr lang="sk-SK" sz="1400" dirty="0" err="1"/>
              <a:t>Limoges</a:t>
            </a:r>
            <a:r>
              <a:rPr lang="sk-SK" sz="1400" dirty="0"/>
              <a:t>.</a:t>
            </a:r>
            <a:br>
              <a:rPr lang="sk-SK" sz="1400" dirty="0"/>
            </a:br>
            <a:r>
              <a:rPr lang="sk-SK" sz="1400" dirty="0" err="1" smtClean="0"/>
              <a:t>Aquitanian</a:t>
            </a:r>
            <a:r>
              <a:rPr lang="sk-SK" sz="1400" dirty="0" smtClean="0"/>
              <a:t> </a:t>
            </a:r>
            <a:r>
              <a:rPr lang="sk-SK" sz="1400" dirty="0" err="1" smtClean="0"/>
              <a:t>notation</a:t>
            </a:r>
            <a:r>
              <a:rPr lang="sk-SK" sz="1400" dirty="0" smtClean="0"/>
              <a:t>, 11 </a:t>
            </a:r>
            <a:r>
              <a:rPr lang="sk-SK" sz="1400" dirty="0" err="1" smtClean="0"/>
              <a:t>th</a:t>
            </a:r>
            <a:r>
              <a:rPr lang="sk-SK" sz="1400" dirty="0" smtClean="0"/>
              <a:t> </a:t>
            </a:r>
            <a:r>
              <a:rPr lang="sk-SK" sz="1400" dirty="0" err="1" smtClean="0"/>
              <a:t>century</a:t>
            </a:r>
            <a:endParaRPr lang="sk-SK" sz="14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r="3911" b="17687"/>
          <a:stretch/>
        </p:blipFill>
        <p:spPr>
          <a:xfrm>
            <a:off x="0" y="24544"/>
            <a:ext cx="4317305" cy="482453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32698" r="12581" b="35298"/>
          <a:stretch/>
        </p:blipFill>
        <p:spPr bwMode="auto">
          <a:xfrm>
            <a:off x="2412363" y="3869264"/>
            <a:ext cx="6721089" cy="286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27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4294967295"/>
          </p:nvPr>
        </p:nvSpPr>
        <p:spPr>
          <a:xfrm>
            <a:off x="179512" y="980728"/>
            <a:ext cx="8433494" cy="5118100"/>
          </a:xfrm>
        </p:spPr>
        <p:txBody>
          <a:bodyPr>
            <a:normAutofit/>
          </a:bodyPr>
          <a:lstStyle/>
          <a:p>
            <a:pPr marL="469900" indent="-469900">
              <a:lnSpc>
                <a:spcPct val="80000"/>
              </a:lnSpc>
              <a:buFont typeface="Arial" charset="0"/>
              <a:buNone/>
              <a:defRPr/>
            </a:pPr>
            <a:r>
              <a:rPr lang="sk-SK" altLang="sk-SK" sz="1800" dirty="0" smtClean="0"/>
              <a:t>Pôvod slova </a:t>
            </a:r>
            <a:r>
              <a:rPr lang="sk-SK" altLang="sk-SK" sz="1800" b="1" i="1" dirty="0" err="1" smtClean="0"/>
              <a:t>neuma</a:t>
            </a:r>
            <a:r>
              <a:rPr lang="sk-SK" altLang="sk-SK" sz="1800" dirty="0" smtClean="0"/>
              <a:t>, ako základného prvku neumových notácií, je nejasný.</a:t>
            </a:r>
          </a:p>
          <a:p>
            <a:pPr marL="469900" indent="-469900">
              <a:lnSpc>
                <a:spcPct val="80000"/>
              </a:lnSpc>
              <a:buFont typeface="Arial" charset="0"/>
              <a:buNone/>
              <a:defRPr/>
            </a:pPr>
            <a:endParaRPr lang="sk-SK" altLang="sk-SK" sz="1800" dirty="0" smtClean="0"/>
          </a:p>
          <a:p>
            <a:pPr>
              <a:lnSpc>
                <a:spcPct val="80000"/>
              </a:lnSpc>
              <a:defRPr/>
            </a:pPr>
            <a:r>
              <a:rPr lang="sk-SK" altLang="sk-SK" sz="1800" dirty="0" smtClean="0"/>
              <a:t>výraz </a:t>
            </a:r>
            <a:r>
              <a:rPr lang="sk-SK" altLang="sk-SK" sz="1800" i="1" dirty="0" err="1" smtClean="0"/>
              <a:t>neuma</a:t>
            </a:r>
            <a:r>
              <a:rPr lang="sk-SK" altLang="sk-SK" sz="1800" dirty="0" smtClean="0"/>
              <a:t> sa odvodzuje z gréckeho </a:t>
            </a:r>
            <a:r>
              <a:rPr lang="sk-SK" sz="1800" dirty="0" err="1"/>
              <a:t>νεũμα</a:t>
            </a:r>
            <a:r>
              <a:rPr lang="sk-SK" sz="1800" dirty="0"/>
              <a:t> </a:t>
            </a:r>
            <a:r>
              <a:rPr lang="sk-SK" sz="1800" i="1" dirty="0" err="1"/>
              <a:t>neuma</a:t>
            </a:r>
            <a:r>
              <a:rPr lang="sk-SK" sz="1800" dirty="0"/>
              <a:t> = pokyn, posunok, </a:t>
            </a:r>
            <a:r>
              <a:rPr lang="sk-SK" sz="1800" dirty="0" smtClean="0"/>
              <a:t>rada</a:t>
            </a:r>
            <a:r>
              <a:rPr lang="sk-SK" altLang="sk-SK" sz="1800" dirty="0" smtClean="0"/>
              <a:t>, z byzantského </a:t>
            </a:r>
            <a:r>
              <a:rPr lang="sk-SK" altLang="sk-SK" sz="1800" i="1" dirty="0" err="1" smtClean="0"/>
              <a:t>pneuma</a:t>
            </a:r>
            <a:r>
              <a:rPr lang="sk-SK" altLang="sk-SK" sz="1800" dirty="0" smtClean="0"/>
              <a:t> (duša), z hebrejského </a:t>
            </a:r>
            <a:r>
              <a:rPr lang="sk-SK" altLang="sk-SK" sz="1800" i="1" dirty="0" err="1" smtClean="0"/>
              <a:t>naimah</a:t>
            </a:r>
            <a:r>
              <a:rPr lang="sk-SK" altLang="sk-SK" sz="1800" i="1" dirty="0" smtClean="0"/>
              <a:t> </a:t>
            </a:r>
            <a:r>
              <a:rPr lang="sk-SK" altLang="sk-SK" sz="1800" dirty="0" smtClean="0"/>
              <a:t>(melódia) alebo zo sýrskeho </a:t>
            </a:r>
            <a:r>
              <a:rPr lang="sk-SK" altLang="sk-SK" sz="1800" i="1" dirty="0" smtClean="0"/>
              <a:t>ne </a:t>
            </a:r>
            <a:r>
              <a:rPr lang="sk-SK" altLang="sk-SK" sz="1800" i="1" dirty="0" err="1" smtClean="0"/>
              <a:t>mo</a:t>
            </a:r>
            <a:r>
              <a:rPr lang="sk-SK" altLang="sk-SK" sz="1800" dirty="0" smtClean="0"/>
              <a:t> (</a:t>
            </a:r>
            <a:r>
              <a:rPr lang="sk-SK" altLang="sk-SK" sz="1800" dirty="0" err="1" smtClean="0"/>
              <a:t>vox</a:t>
            </a:r>
            <a:r>
              <a:rPr lang="sk-SK" altLang="sk-SK" sz="1800" dirty="0" smtClean="0"/>
              <a:t>, </a:t>
            </a:r>
            <a:r>
              <a:rPr lang="sk-SK" altLang="sk-SK" sz="1800" dirty="0" err="1" smtClean="0"/>
              <a:t>sonus</a:t>
            </a:r>
            <a:r>
              <a:rPr lang="sk-SK" altLang="sk-SK" sz="1800" dirty="0" smtClean="0"/>
              <a:t>). </a:t>
            </a:r>
          </a:p>
          <a:p>
            <a:pPr>
              <a:lnSpc>
                <a:spcPct val="80000"/>
              </a:lnSpc>
              <a:defRPr/>
            </a:pPr>
            <a:r>
              <a:rPr lang="sk-SK" altLang="sk-SK" sz="1800" dirty="0" smtClean="0"/>
              <a:t>vo význame notového znaku sa termín </a:t>
            </a:r>
            <a:r>
              <a:rPr lang="sk-SK" altLang="sk-SK" sz="1800" i="1" dirty="0" err="1" smtClean="0"/>
              <a:t>neuma</a:t>
            </a:r>
            <a:r>
              <a:rPr lang="sk-SK" altLang="sk-SK" sz="1800" i="1" dirty="0" smtClean="0"/>
              <a:t> </a:t>
            </a:r>
            <a:r>
              <a:rPr lang="sk-SK" altLang="sk-SK" sz="1800" dirty="0" smtClean="0"/>
              <a:t>objavuje neskoro a nezaznamenáva len jednu charakteristiku (vyskytuje sa napr. ako termín pre melódiu, </a:t>
            </a:r>
            <a:r>
              <a:rPr lang="sk-SK" altLang="sk-SK" sz="1800" dirty="0" err="1" smtClean="0"/>
              <a:t>melizmu</a:t>
            </a:r>
            <a:r>
              <a:rPr lang="sk-SK" altLang="sk-SK" sz="1800" dirty="0" smtClean="0"/>
              <a:t> alebo </a:t>
            </a:r>
            <a:r>
              <a:rPr lang="sk-SK" altLang="sk-SK" sz="1800" dirty="0" err="1" smtClean="0"/>
              <a:t>jubilus</a:t>
            </a:r>
            <a:r>
              <a:rPr lang="sk-SK" altLang="sk-SK" sz="1800" dirty="0" smtClean="0"/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sk-SK" sz="1800" dirty="0" smtClean="0"/>
              <a:t>notačné symboly - </a:t>
            </a:r>
            <a:r>
              <a:rPr lang="sk-SK" sz="1800" dirty="0"/>
              <a:t>neumy </a:t>
            </a:r>
            <a:r>
              <a:rPr lang="sk-SK" sz="1800" dirty="0" smtClean="0"/>
              <a:t>označovali </a:t>
            </a:r>
            <a:r>
              <a:rPr lang="sk-SK" sz="1800" dirty="0"/>
              <a:t>grafický zápis hudobného obsahu priamo nad liturgickým </a:t>
            </a:r>
            <a:r>
              <a:rPr lang="sk-SK" sz="1800" dirty="0" smtClean="0"/>
              <a:t>textom</a:t>
            </a:r>
          </a:p>
          <a:p>
            <a:pPr>
              <a:lnSpc>
                <a:spcPct val="80000"/>
              </a:lnSpc>
              <a:defRPr/>
            </a:pPr>
            <a:r>
              <a:rPr lang="sk-SK" sz="1800" dirty="0" smtClean="0"/>
              <a:t>termín </a:t>
            </a:r>
            <a:r>
              <a:rPr lang="sk-SK" sz="1800" i="1" dirty="0" err="1"/>
              <a:t>neuma</a:t>
            </a:r>
            <a:r>
              <a:rPr lang="sk-SK" sz="1800" dirty="0"/>
              <a:t> bol od 10. storočia používaný na označenie grafického znaku, ktorý reprezentoval melódiu (jeden znak, skupinu viacerých znakov</a:t>
            </a:r>
            <a:r>
              <a:rPr lang="sk-SK" sz="1800" dirty="0" smtClean="0"/>
              <a:t>); </a:t>
            </a:r>
            <a:r>
              <a:rPr lang="sk-SK" altLang="sk-SK" sz="1800" dirty="0"/>
              <a:t>vo </a:t>
            </a:r>
            <a:r>
              <a:rPr lang="sk-SK" altLang="sk-SK" sz="1800" i="1" dirty="0"/>
              <a:t>Vatikánskom </a:t>
            </a:r>
            <a:r>
              <a:rPr lang="sk-SK" altLang="sk-SK" sz="1800" i="1" dirty="0" smtClean="0"/>
              <a:t>traktáte </a:t>
            </a:r>
            <a:r>
              <a:rPr lang="sk-SK" altLang="sk-SK" sz="1800" dirty="0" smtClean="0"/>
              <a:t>(10./11. storočie) sa nachádza klasifikácia </a:t>
            </a:r>
            <a:r>
              <a:rPr lang="sk-SK" altLang="sk-SK" sz="1800" dirty="0"/>
              <a:t>„</a:t>
            </a:r>
            <a:r>
              <a:rPr lang="sk-SK" altLang="sk-SK" sz="1800" i="1" dirty="0"/>
              <a:t>z akcentov vzniká nota, ktorá sa nazýva </a:t>
            </a:r>
            <a:r>
              <a:rPr lang="sk-SK" altLang="sk-SK" sz="1800" i="1" dirty="0" err="1"/>
              <a:t>neuma</a:t>
            </a:r>
            <a:r>
              <a:rPr lang="sk-SK" altLang="sk-SK" sz="1800" i="1" dirty="0"/>
              <a:t>“ </a:t>
            </a:r>
            <a:r>
              <a:rPr lang="sk-SK" altLang="sk-SK" sz="1800" i="1" dirty="0" smtClean="0"/>
              <a:t>- </a:t>
            </a:r>
            <a:r>
              <a:rPr lang="sk-SK" altLang="sk-SK" sz="1800" dirty="0" smtClean="0"/>
              <a:t>„</a:t>
            </a:r>
            <a:r>
              <a:rPr lang="sk-SK" altLang="sk-SK" sz="1800" i="1" dirty="0" err="1"/>
              <a:t>de</a:t>
            </a:r>
            <a:r>
              <a:rPr lang="sk-SK" altLang="sk-SK" sz="1800" i="1" dirty="0"/>
              <a:t> </a:t>
            </a:r>
            <a:r>
              <a:rPr lang="sk-SK" altLang="sk-SK" sz="1800" i="1" dirty="0" err="1"/>
              <a:t>accentibus</a:t>
            </a:r>
            <a:r>
              <a:rPr lang="sk-SK" altLang="sk-SK" sz="1800" i="1" dirty="0"/>
              <a:t> </a:t>
            </a:r>
            <a:r>
              <a:rPr lang="sk-SK" altLang="sk-SK" sz="1800" i="1" dirty="0" err="1"/>
              <a:t>toni</a:t>
            </a:r>
            <a:r>
              <a:rPr lang="sk-SK" altLang="sk-SK" sz="1800" i="1" dirty="0"/>
              <a:t> </a:t>
            </a:r>
            <a:r>
              <a:rPr lang="sk-SK" altLang="sk-SK" sz="1800" i="1" dirty="0" err="1"/>
              <a:t>oritur</a:t>
            </a:r>
            <a:r>
              <a:rPr lang="sk-SK" altLang="sk-SK" sz="1800" i="1" dirty="0"/>
              <a:t> nota, </a:t>
            </a:r>
            <a:r>
              <a:rPr lang="sk-SK" altLang="sk-SK" sz="1800" i="1" dirty="0" err="1"/>
              <a:t>quae</a:t>
            </a:r>
            <a:r>
              <a:rPr lang="sk-SK" altLang="sk-SK" sz="1800" i="1" dirty="0"/>
              <a:t> </a:t>
            </a:r>
            <a:r>
              <a:rPr lang="sk-SK" altLang="sk-SK" sz="1800" i="1" dirty="0" err="1"/>
              <a:t>dicitur</a:t>
            </a:r>
            <a:r>
              <a:rPr lang="sk-SK" altLang="sk-SK" sz="1800" i="1" dirty="0"/>
              <a:t> </a:t>
            </a:r>
            <a:r>
              <a:rPr lang="sk-SK" altLang="sk-SK" sz="1800" i="1" dirty="0" err="1"/>
              <a:t>neuma</a:t>
            </a:r>
            <a:r>
              <a:rPr lang="sk-SK" altLang="sk-SK" sz="1800" i="1" dirty="0" smtClean="0"/>
              <a:t>“</a:t>
            </a:r>
            <a:r>
              <a:rPr lang="sk-SK" altLang="sk-SK" sz="1800" dirty="0" smtClean="0"/>
              <a:t> </a:t>
            </a:r>
            <a:endParaRPr lang="sk-SK" altLang="sk-SK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sk-SK" altLang="sk-SK" sz="1800" dirty="0" smtClean="0"/>
              <a:t/>
            </a:r>
            <a:br>
              <a:rPr lang="sk-SK" altLang="sk-SK" sz="1800" dirty="0" smtClean="0"/>
            </a:br>
            <a:endParaRPr lang="sk-SK" altLang="sk-SK" sz="1800" dirty="0" smtClean="0"/>
          </a:p>
          <a:p>
            <a:pPr marL="469900" indent="-469900">
              <a:lnSpc>
                <a:spcPct val="80000"/>
              </a:lnSpc>
              <a:buFont typeface="Arial" charset="0"/>
              <a:buNone/>
              <a:defRPr/>
            </a:pPr>
            <a:r>
              <a:rPr lang="sk-SK" altLang="sk-SK" sz="1800" dirty="0" smtClean="0"/>
              <a:t>Takto určuje </a:t>
            </a:r>
            <a:r>
              <a:rPr lang="sk-SK" altLang="sk-SK" sz="1800" dirty="0" err="1" smtClean="0"/>
              <a:t>neumu</a:t>
            </a:r>
            <a:r>
              <a:rPr lang="sk-SK" altLang="sk-SK" sz="1800" dirty="0" smtClean="0"/>
              <a:t> napr. i </a:t>
            </a:r>
            <a:r>
              <a:rPr lang="sk-SK" altLang="sk-SK" sz="1800" dirty="0" err="1" smtClean="0"/>
              <a:t>Amalar</a:t>
            </a:r>
            <a:r>
              <a:rPr lang="sk-SK" altLang="sk-SK" sz="1800" dirty="0" smtClean="0"/>
              <a:t> (okolo r. 844), </a:t>
            </a:r>
            <a:r>
              <a:rPr lang="sk-SK" altLang="sk-SK" sz="1800" dirty="0" err="1" smtClean="0"/>
              <a:t>Guido</a:t>
            </a:r>
            <a:r>
              <a:rPr lang="sk-SK" altLang="sk-SK" sz="1800" dirty="0" smtClean="0"/>
              <a:t> z </a:t>
            </a:r>
            <a:r>
              <a:rPr lang="sk-SK" altLang="sk-SK" sz="1800" dirty="0" err="1" smtClean="0"/>
              <a:t>Arezza</a:t>
            </a:r>
            <a:r>
              <a:rPr lang="sk-SK" altLang="sk-SK" sz="1800" dirty="0" smtClean="0"/>
              <a:t> (11. storočie).</a:t>
            </a:r>
            <a:endParaRPr lang="sk-SK" sz="1800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725144"/>
            <a:ext cx="1300966" cy="164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0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283968" y="332656"/>
            <a:ext cx="468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Paris, Bibliothèque nationale de France lat. </a:t>
            </a:r>
            <a:r>
              <a:rPr lang="fr-FR" sz="1600" dirty="0" smtClean="0"/>
              <a:t>17296</a:t>
            </a:r>
            <a:endParaRPr lang="sk-SK" sz="1600" dirty="0" smtClean="0"/>
          </a:p>
          <a:p>
            <a:r>
              <a:rPr lang="fr-FR" sz="1600" dirty="0" smtClean="0"/>
              <a:t>Douzième </a:t>
            </a:r>
            <a:r>
              <a:rPr lang="fr-FR" sz="1600" dirty="0"/>
              <a:t>siècle</a:t>
            </a:r>
          </a:p>
          <a:p>
            <a:r>
              <a:rPr lang="fr-FR" sz="1600" dirty="0"/>
              <a:t>En provenance de St. Denis. </a:t>
            </a:r>
            <a:endParaRPr lang="sk-SK" sz="1600" dirty="0" smtClean="0"/>
          </a:p>
          <a:p>
            <a:r>
              <a:rPr lang="fr-FR" sz="1600" dirty="0" smtClean="0"/>
              <a:t>Cursus monastique</a:t>
            </a:r>
            <a:r>
              <a:rPr lang="sk-SK" sz="1600" dirty="0" smtClean="0"/>
              <a:t>, 12th </a:t>
            </a:r>
            <a:r>
              <a:rPr lang="sk-SK" sz="1600" dirty="0" err="1" smtClean="0"/>
              <a:t>century</a:t>
            </a:r>
            <a:endParaRPr lang="fr-FR" sz="16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t="4850" r="3101" b="13605"/>
          <a:stretch/>
        </p:blipFill>
        <p:spPr>
          <a:xfrm>
            <a:off x="23326" y="188639"/>
            <a:ext cx="4023118" cy="648184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t="62887" b="9323"/>
          <a:stretch/>
        </p:blipFill>
        <p:spPr bwMode="auto">
          <a:xfrm>
            <a:off x="3923928" y="2924944"/>
            <a:ext cx="5285683" cy="241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387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283968" y="116632"/>
            <a:ext cx="468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1600" dirty="0" smtClean="0"/>
          </a:p>
          <a:p>
            <a:r>
              <a:rPr lang="sk-SK" sz="1600" dirty="0" err="1" smtClean="0"/>
              <a:t>Cologny</a:t>
            </a:r>
            <a:r>
              <a:rPr lang="sk-SK" sz="1600" dirty="0" smtClean="0"/>
              <a:t> </a:t>
            </a:r>
            <a:r>
              <a:rPr lang="sk-SK" sz="1600" dirty="0"/>
              <a:t>(</a:t>
            </a:r>
            <a:r>
              <a:rPr lang="sk-SK" sz="1600" dirty="0" err="1"/>
              <a:t>Genève</a:t>
            </a:r>
            <a:r>
              <a:rPr lang="sk-SK" sz="1600" dirty="0"/>
              <a:t>), </a:t>
            </a:r>
            <a:r>
              <a:rPr lang="sk-SK" sz="1600" dirty="0" err="1"/>
              <a:t>Bibliotheca</a:t>
            </a:r>
            <a:r>
              <a:rPr lang="sk-SK" sz="1600" dirty="0"/>
              <a:t> </a:t>
            </a:r>
            <a:r>
              <a:rPr lang="sk-SK" sz="1600" dirty="0" err="1"/>
              <a:t>Bodmeriana</a:t>
            </a:r>
            <a:r>
              <a:rPr lang="sk-SK" sz="1600" dirty="0"/>
              <a:t> C </a:t>
            </a:r>
            <a:r>
              <a:rPr lang="sk-SK" sz="1600" dirty="0" smtClean="0"/>
              <a:t>74</a:t>
            </a:r>
          </a:p>
          <a:p>
            <a:r>
              <a:rPr lang="sk-SK" sz="1600" dirty="0" err="1" smtClean="0"/>
              <a:t>Das</a:t>
            </a:r>
            <a:r>
              <a:rPr lang="sk-SK" sz="1600" dirty="0" smtClean="0"/>
              <a:t> </a:t>
            </a:r>
            <a:r>
              <a:rPr lang="sk-SK" sz="1600" dirty="0" err="1"/>
              <a:t>Graduale</a:t>
            </a:r>
            <a:r>
              <a:rPr lang="sk-SK" sz="1600" dirty="0"/>
              <a:t> von </a:t>
            </a:r>
            <a:r>
              <a:rPr lang="sk-SK" sz="1600" dirty="0" err="1"/>
              <a:t>Santa</a:t>
            </a:r>
            <a:r>
              <a:rPr lang="sk-SK" sz="1600" dirty="0"/>
              <a:t> </a:t>
            </a:r>
            <a:r>
              <a:rPr lang="sk-SK" sz="1600" dirty="0" err="1"/>
              <a:t>Cecilia</a:t>
            </a:r>
            <a:r>
              <a:rPr lang="sk-SK" sz="1600" dirty="0"/>
              <a:t> in </a:t>
            </a:r>
            <a:r>
              <a:rPr lang="sk-SK" sz="1600" dirty="0" err="1"/>
              <a:t>Trastevere</a:t>
            </a:r>
            <a:r>
              <a:rPr lang="sk-SK" sz="1600" dirty="0"/>
              <a:t/>
            </a:r>
            <a:br>
              <a:rPr lang="sk-SK" sz="1600" dirty="0"/>
            </a:br>
            <a:r>
              <a:rPr lang="sk-SK" sz="1600" dirty="0"/>
              <a:t>(</a:t>
            </a:r>
            <a:r>
              <a:rPr lang="sk-SK" sz="1600" dirty="0" err="1"/>
              <a:t>Cod</a:t>
            </a:r>
            <a:r>
              <a:rPr lang="sk-SK" sz="1600" dirty="0"/>
              <a:t>. </a:t>
            </a:r>
            <a:r>
              <a:rPr lang="sk-SK" sz="1600" dirty="0" err="1"/>
              <a:t>Bodmer</a:t>
            </a:r>
            <a:r>
              <a:rPr lang="sk-SK" sz="1600" dirty="0"/>
              <a:t> 74</a:t>
            </a:r>
            <a:r>
              <a:rPr lang="sk-SK" sz="1600" dirty="0" smtClean="0"/>
              <a:t>), 1074</a:t>
            </a:r>
            <a:endParaRPr lang="sk-SK" sz="16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r="20000" b="17007"/>
          <a:stretch/>
        </p:blipFill>
        <p:spPr>
          <a:xfrm>
            <a:off x="119622" y="387414"/>
            <a:ext cx="4164346" cy="6065922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4" t="42091" r="11439" b="41142"/>
          <a:stretch/>
        </p:blipFill>
        <p:spPr bwMode="auto">
          <a:xfrm>
            <a:off x="3775013" y="3207296"/>
            <a:ext cx="5368987" cy="161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988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4"/>
          <a:stretch/>
        </p:blipFill>
        <p:spPr bwMode="auto">
          <a:xfrm>
            <a:off x="1187624" y="212640"/>
            <a:ext cx="6768752" cy="629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5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600"/>
            <a:ext cx="7014382" cy="392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887" y="3955980"/>
            <a:ext cx="1864089" cy="2798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92" y="4077072"/>
            <a:ext cx="2662939" cy="2502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20231"/>
            <a:ext cx="2247900" cy="3362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52" y="3390765"/>
            <a:ext cx="2051719" cy="336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76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7" y="116632"/>
            <a:ext cx="3481761" cy="3213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72" y="4474808"/>
            <a:ext cx="3069525" cy="1865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4" y="3212976"/>
            <a:ext cx="3045752" cy="3045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02227"/>
            <a:ext cx="3258539" cy="440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04" y="260648"/>
            <a:ext cx="5138737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73" y="2285802"/>
            <a:ext cx="2767343" cy="222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6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67544" y="116632"/>
            <a:ext cx="81369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jednotlivé </a:t>
            </a:r>
            <a:r>
              <a:rPr lang="sk-SK" dirty="0"/>
              <a:t>symboly štruktúr notácie vznikli z aktuálnej potreby </a:t>
            </a:r>
            <a:r>
              <a:rPr lang="sk-SK" dirty="0" smtClean="0"/>
              <a:t>praxe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spolu </a:t>
            </a:r>
            <a:r>
              <a:rPr lang="sk-SK" dirty="0"/>
              <a:t>s globálnou kristianizáciou Európy narastal v celkovom historickom kontexte od konca 8. storočia aj počet interpretovaných </a:t>
            </a:r>
            <a:r>
              <a:rPr lang="sk-SK" dirty="0" smtClean="0"/>
              <a:t>spevov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okrem </a:t>
            </a:r>
            <a:r>
              <a:rPr lang="sk-SK" dirty="0"/>
              <a:t>centralizovaných nápevov bol stále pestrejší aj repertoár lokálnych spevov jednotlivých cirkevných </a:t>
            </a:r>
            <a:r>
              <a:rPr lang="sk-SK" dirty="0" smtClean="0"/>
              <a:t>tradícií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spolu </a:t>
            </a:r>
            <a:r>
              <a:rPr lang="sk-SK" dirty="0"/>
              <a:t>so šírením kresťanstva a s budovaním a upevňovaním liturgických tradícií jednotlivých cirkevných komunít Európy, spolu so zakladaním kláštorov, s budovaním silných biskupských centier a prvých európskych stredovekých veľkomiest, spolu so šírením vzdelanosti a kultúry a s misijnou činnosťou stredovekých panovníkov narastala potreba písomne preniesť do rukopisných kódexov nielen literárny, ale i hudobný </a:t>
            </a:r>
            <a:r>
              <a:rPr lang="sk-SK" dirty="0" smtClean="0"/>
              <a:t>obsah 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149080"/>
            <a:ext cx="2497322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98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043608" y="1028343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hudba tvorila mimoriadne dôležitú zložku liturgie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spolu s rýchlym šírením písomnej kultúry a produkciou liturgických kníh sa ruka v ruke dostávala do popredia i potreba zachytiť a sprostredkovať hudobný obsah liturgie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z dôvodu nutnosti zapamätania nápevov sa v liturgických knihách postupne etablovali viaceré grafické komunikačné značky, ktoré označovali posun ruky dirigenta (tzv. </a:t>
            </a:r>
            <a:r>
              <a:rPr lang="sk-SK" i="1" dirty="0" err="1" smtClean="0"/>
              <a:t>cheironómia</a:t>
            </a:r>
            <a:r>
              <a:rPr lang="sk-SK" dirty="0" smtClean="0"/>
              <a:t>, používaná už v starovekom Egypte) alebo akcent v prednese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jednotlivé tóny a pohyb melódie boli spočiatku udávané bez možnosti identifikácie presných tónových dĺžok a výšok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väčšinou jednoducho kopírovali základné pohyby ruky vedúceho školeného speváka /dirigenta – kantora (tzv. </a:t>
            </a:r>
            <a:r>
              <a:rPr lang="sk-SK" i="1" dirty="0" err="1" smtClean="0"/>
              <a:t>cantores</a:t>
            </a:r>
            <a:r>
              <a:rPr lang="sk-SK" i="1" dirty="0" smtClean="0"/>
              <a:t> per </a:t>
            </a:r>
            <a:r>
              <a:rPr lang="sk-SK" i="1" dirty="0" err="1" smtClean="0"/>
              <a:t>artem</a:t>
            </a:r>
            <a:r>
              <a:rPr lang="sk-SK" dirty="0" smtClean="0"/>
              <a:t>). </a:t>
            </a:r>
            <a:endParaRPr lang="sk-S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74391"/>
            <a:ext cx="1524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74392"/>
            <a:ext cx="2581201" cy="173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05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39552" y="335846"/>
            <a:ext cx="8136904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 smtClean="0"/>
          </a:p>
          <a:p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vštepovanie melódií do pamäti bez notácie bolo mimoriadne náročné a namáhavé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potreba zachovať jednotnú a oficiálnu verziu spevov podľa vzoru rímskej liturgie vyvolala aktuálnu potrebu, aby boli v rukopisoch okrem liturgických textov zaznamenané i jednotlivé liturgické nápevy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dodnes nie je prijatý jednotný názor, kde a kedy sa prvé notačné znaky objavili prvýkrát.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r>
              <a:rPr lang="sk-SK" dirty="0" smtClean="0"/>
              <a:t>Z 9. storočia sa zachovalo niekoľko </a:t>
            </a:r>
            <a:r>
              <a:rPr lang="sk-SK" dirty="0" err="1" smtClean="0"/>
              <a:t>graduálov</a:t>
            </a:r>
            <a:r>
              <a:rPr lang="sk-SK" dirty="0" smtClean="0"/>
              <a:t>, ktoré ešte ale neboli notované. </a:t>
            </a:r>
          </a:p>
          <a:p>
            <a:r>
              <a:rPr lang="sk-SK" dirty="0" smtClean="0"/>
              <a:t>Koncom 9. storočia však poznal napr. </a:t>
            </a:r>
            <a:r>
              <a:rPr lang="sk-SK" dirty="0" err="1" smtClean="0"/>
              <a:t>Hucbald</a:t>
            </a:r>
            <a:r>
              <a:rPr lang="sk-SK" dirty="0" smtClean="0"/>
              <a:t> už viaceré notačné štýly.</a:t>
            </a:r>
            <a:r>
              <a:rPr lang="sk-SK" dirty="0" smtClean="0">
                <a:effectLst/>
              </a:rPr>
              <a:t> </a:t>
            </a:r>
          </a:p>
          <a:p>
            <a:r>
              <a:rPr lang="sk-SK" dirty="0" smtClean="0"/>
              <a:t>V karolínskej ére sa objavujú potreba o unifikáciu liturgie a liturgických nápevov. </a:t>
            </a:r>
          </a:p>
          <a:p>
            <a:r>
              <a:rPr lang="sk-SK" dirty="0" smtClean="0"/>
              <a:t>Za </a:t>
            </a:r>
            <a:r>
              <a:rPr lang="sk-SK" dirty="0" err="1" smtClean="0"/>
              <a:t>Pipina</a:t>
            </a:r>
            <a:r>
              <a:rPr lang="sk-SK" dirty="0" smtClean="0"/>
              <a:t> Krátkeho (751 –768) a Karola Veľkého (768 – 814) sa realizovalo zjednotenie základného liturgického poriadku podľa vzoru rímskej liturgie. </a:t>
            </a:r>
          </a:p>
          <a:p>
            <a:r>
              <a:rPr lang="en-US" dirty="0"/>
              <a:t>V </a:t>
            </a:r>
            <a:r>
              <a:rPr lang="en-US" dirty="0" err="1"/>
              <a:t>polovici</a:t>
            </a:r>
            <a:r>
              <a:rPr lang="en-US" dirty="0"/>
              <a:t> 7. </a:t>
            </a:r>
            <a:r>
              <a:rPr lang="en-US" dirty="0" err="1"/>
              <a:t>storočia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v </a:t>
            </a:r>
            <a:r>
              <a:rPr lang="en-US" i="1" dirty="0" err="1"/>
              <a:t>Etymológii</a:t>
            </a:r>
            <a:r>
              <a:rPr lang="en-US" dirty="0"/>
              <a:t> </a:t>
            </a:r>
            <a:r>
              <a:rPr lang="en-US" dirty="0" err="1"/>
              <a:t>Izidora</a:t>
            </a:r>
            <a:r>
              <a:rPr lang="en-US" dirty="0"/>
              <a:t> </a:t>
            </a:r>
            <a:r>
              <a:rPr lang="en-US" dirty="0" err="1"/>
              <a:t>Sevilského</a:t>
            </a:r>
            <a:r>
              <a:rPr lang="en-US" dirty="0"/>
              <a:t> </a:t>
            </a:r>
            <a:r>
              <a:rPr lang="en-US" dirty="0" err="1"/>
              <a:t>objavuje</a:t>
            </a:r>
            <a:r>
              <a:rPr lang="en-US" dirty="0"/>
              <a:t> </a:t>
            </a:r>
            <a:r>
              <a:rPr lang="en-US" dirty="0" err="1"/>
              <a:t>zmienka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melódie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nezapisujú</a:t>
            </a:r>
            <a:r>
              <a:rPr lang="en-US" dirty="0"/>
              <a:t> a </a:t>
            </a:r>
            <a:r>
              <a:rPr lang="en-US" dirty="0" err="1"/>
              <a:t>neexistuje</a:t>
            </a:r>
            <a:r>
              <a:rPr lang="en-US" dirty="0"/>
              <a:t> </a:t>
            </a:r>
            <a:r>
              <a:rPr lang="en-US" dirty="0" err="1"/>
              <a:t>konkrétna</a:t>
            </a:r>
            <a:r>
              <a:rPr lang="en-US" dirty="0"/>
              <a:t> </a:t>
            </a:r>
            <a:r>
              <a:rPr lang="en-US" dirty="0" err="1"/>
              <a:t>evidencia</a:t>
            </a:r>
            <a:r>
              <a:rPr lang="en-US" dirty="0"/>
              <a:t> </a:t>
            </a:r>
            <a:r>
              <a:rPr lang="en-US" dirty="0" err="1"/>
              <a:t>spevov</a:t>
            </a:r>
            <a:r>
              <a:rPr lang="en-US" dirty="0"/>
              <a:t>. </a:t>
            </a:r>
            <a:endParaRPr lang="sk-SK" dirty="0" smtClean="0"/>
          </a:p>
          <a:p>
            <a:endParaRPr lang="sk-SK" sz="1400" dirty="0"/>
          </a:p>
          <a:p>
            <a:r>
              <a:rPr lang="en-US" sz="1400" dirty="0" err="1" smtClean="0"/>
              <a:t>Hucbald</a:t>
            </a:r>
            <a:r>
              <a:rPr lang="en-US" sz="1400" dirty="0"/>
              <a:t>: De harmonica </a:t>
            </a:r>
            <a:r>
              <a:rPr lang="en-US" sz="1400" dirty="0" err="1"/>
              <a:t>institutione</a:t>
            </a:r>
            <a:r>
              <a:rPr lang="en-US" sz="1400" dirty="0"/>
              <a:t>. In: </a:t>
            </a:r>
            <a:r>
              <a:rPr lang="en-US" sz="1400" dirty="0" err="1"/>
              <a:t>Scriptores</a:t>
            </a:r>
            <a:r>
              <a:rPr lang="en-US" sz="1400" dirty="0"/>
              <a:t> </a:t>
            </a:r>
            <a:r>
              <a:rPr lang="en-US" sz="1400" dirty="0" err="1"/>
              <a:t>ecclesiastici</a:t>
            </a:r>
            <a:r>
              <a:rPr lang="en-US" sz="1400" dirty="0"/>
              <a:t> de </a:t>
            </a:r>
            <a:r>
              <a:rPr lang="en-US" sz="1400" dirty="0" err="1"/>
              <a:t>musica</a:t>
            </a:r>
            <a:r>
              <a:rPr lang="en-US" sz="1400" dirty="0"/>
              <a:t> sacra </a:t>
            </a:r>
            <a:r>
              <a:rPr lang="en-US" sz="1400" dirty="0" err="1"/>
              <a:t>potissimum</a:t>
            </a:r>
            <a:r>
              <a:rPr lang="en-US" sz="1400" dirty="0"/>
              <a:t>. 3 vols. Ed. Martin GERBERT. St. Blaise: </a:t>
            </a:r>
            <a:r>
              <a:rPr lang="en-US" sz="1400" dirty="0" err="1"/>
              <a:t>Typis</a:t>
            </a:r>
            <a:r>
              <a:rPr lang="en-US" sz="1400" dirty="0"/>
              <a:t> San-</a:t>
            </a:r>
            <a:r>
              <a:rPr lang="en-US" sz="1400" dirty="0" err="1"/>
              <a:t>Blasianis</a:t>
            </a:r>
            <a:r>
              <a:rPr lang="en-US" sz="1400" dirty="0"/>
              <a:t>, 1784; reprint ed., Hildesheim: Olms, 1963, 1:103 – 25. </a:t>
            </a:r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boethius.music.indiana.edu/tml/9th-11th/HUCHAR</a:t>
            </a:r>
            <a:endParaRPr lang="sk-SK" sz="1400" dirty="0" smtClean="0"/>
          </a:p>
          <a:p>
            <a:r>
              <a:rPr lang="en-US" sz="1400" dirty="0" err="1" smtClean="0"/>
              <a:t>Isidorus</a:t>
            </a:r>
            <a:r>
              <a:rPr lang="en-US" sz="1400" dirty="0" smtClean="0"/>
              <a:t> </a:t>
            </a:r>
            <a:r>
              <a:rPr lang="en-US" sz="1400" dirty="0" err="1" smtClean="0"/>
              <a:t>Hispalensis</a:t>
            </a:r>
            <a:r>
              <a:rPr lang="en-US" sz="1400" dirty="0" smtClean="0"/>
              <a:t>: </a:t>
            </a:r>
            <a:r>
              <a:rPr lang="en-US" sz="1400" dirty="0" err="1" smtClean="0"/>
              <a:t>Sententiae</a:t>
            </a:r>
            <a:r>
              <a:rPr lang="en-US" sz="1400" dirty="0" smtClean="0"/>
              <a:t> de </a:t>
            </a:r>
            <a:r>
              <a:rPr lang="en-US" sz="1400" dirty="0" err="1" smtClean="0"/>
              <a:t>musica</a:t>
            </a:r>
            <a:r>
              <a:rPr lang="en-US" sz="1400" dirty="0" smtClean="0"/>
              <a:t>. In: </a:t>
            </a:r>
            <a:r>
              <a:rPr lang="en-US" sz="1400" dirty="0" err="1" smtClean="0"/>
              <a:t>Scriptores</a:t>
            </a:r>
            <a:r>
              <a:rPr lang="en-US" sz="1400" dirty="0" smtClean="0"/>
              <a:t> </a:t>
            </a:r>
            <a:r>
              <a:rPr lang="en-US" sz="1400" dirty="0" err="1" smtClean="0"/>
              <a:t>ecclesiastici</a:t>
            </a:r>
            <a:r>
              <a:rPr lang="en-US" sz="1400" dirty="0" smtClean="0"/>
              <a:t> de </a:t>
            </a:r>
            <a:r>
              <a:rPr lang="en-US" sz="1400" dirty="0" err="1" smtClean="0"/>
              <a:t>musica</a:t>
            </a:r>
            <a:r>
              <a:rPr lang="en-US" sz="1400" dirty="0" smtClean="0"/>
              <a:t> sacra </a:t>
            </a:r>
            <a:r>
              <a:rPr lang="en-US" sz="1400" dirty="0" err="1" smtClean="0"/>
              <a:t>potissimum</a:t>
            </a:r>
            <a:r>
              <a:rPr lang="en-US" sz="1400" dirty="0" smtClean="0"/>
              <a:t>. 3 vols. Ed. Martin GERBERT. St. Blaise: </a:t>
            </a:r>
            <a:r>
              <a:rPr lang="en-US" sz="1400" dirty="0" err="1" smtClean="0"/>
              <a:t>Typis</a:t>
            </a:r>
            <a:r>
              <a:rPr lang="en-US" sz="1400" dirty="0" smtClean="0"/>
              <a:t> San-</a:t>
            </a:r>
            <a:r>
              <a:rPr lang="en-US" sz="1400" dirty="0" err="1" smtClean="0"/>
              <a:t>Blasianis</a:t>
            </a:r>
            <a:r>
              <a:rPr lang="en-US" sz="1400" dirty="0" smtClean="0"/>
              <a:t>, 1784; reprint ed., Hildesheim: Olms, 1963, 1:20 – 25.</a:t>
            </a:r>
            <a:endParaRPr lang="sk-SK" sz="1400" dirty="0" smtClean="0"/>
          </a:p>
          <a:p>
            <a:endParaRPr lang="sk-SK" sz="1400" dirty="0" smtClean="0"/>
          </a:p>
        </p:txBody>
      </p:sp>
    </p:spTree>
    <p:extLst>
      <p:ext uri="{BB962C8B-B14F-4D97-AF65-F5344CB8AC3E}">
        <p14:creationId xmlns:p14="http://schemas.microsoft.com/office/powerpoint/2010/main" val="169921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611560" y="116632"/>
            <a:ext cx="75608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 smtClean="0"/>
          </a:p>
          <a:p>
            <a:endParaRPr lang="sk-SK" dirty="0"/>
          </a:p>
          <a:p>
            <a:endParaRPr lang="sk-SK" dirty="0"/>
          </a:p>
          <a:p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dodnes </a:t>
            </a:r>
            <a:r>
              <a:rPr lang="sk-SK" dirty="0"/>
              <a:t>nie je prijatý jednotný názor, kde a kedy sa prvé notačné znaky objavili </a:t>
            </a:r>
            <a:r>
              <a:rPr lang="sk-SK" dirty="0" smtClean="0"/>
              <a:t>prvýkrát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z</a:t>
            </a:r>
            <a:r>
              <a:rPr lang="sk-SK" dirty="0"/>
              <a:t> 9. storočia sa zachovalo niekoľko </a:t>
            </a:r>
            <a:r>
              <a:rPr lang="sk-SK" dirty="0" err="1"/>
              <a:t>graduálov</a:t>
            </a:r>
            <a:r>
              <a:rPr lang="sk-SK" dirty="0"/>
              <a:t>, ktoré ešte ale neboli </a:t>
            </a:r>
            <a:r>
              <a:rPr lang="sk-SK" dirty="0" smtClean="0"/>
              <a:t>notované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koncom </a:t>
            </a:r>
            <a:r>
              <a:rPr lang="sk-SK" dirty="0"/>
              <a:t>9. storočia však poznal napr. </a:t>
            </a:r>
            <a:r>
              <a:rPr lang="sk-SK" dirty="0" err="1"/>
              <a:t>Hucbald</a:t>
            </a:r>
            <a:r>
              <a:rPr lang="sk-SK" dirty="0"/>
              <a:t> už viaceré notačné </a:t>
            </a:r>
            <a:r>
              <a:rPr lang="sk-SK" dirty="0" smtClean="0"/>
              <a:t>štýly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najstaršie </a:t>
            </a:r>
            <a:r>
              <a:rPr lang="sk-SK" dirty="0"/>
              <a:t>notácie sú v písomnej podobe doložené od konca 9. storočia na viacerých miestach Európy </a:t>
            </a:r>
            <a:r>
              <a:rPr lang="sk-SK" dirty="0" smtClean="0"/>
              <a:t>súčasne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za </a:t>
            </a:r>
            <a:r>
              <a:rPr lang="sk-SK" dirty="0"/>
              <a:t>dva najstaršie fragmenty sú považované zlomky s bretónskou a nemeckou neumovou notáciou, ktoré sú datované na koniec 9. </a:t>
            </a:r>
            <a:r>
              <a:rPr lang="sk-SK" dirty="0" smtClean="0"/>
              <a:t>storočia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za </a:t>
            </a:r>
            <a:r>
              <a:rPr lang="sk-SK" dirty="0"/>
              <a:t>najstaršie kompletne zachované rukopisy sú považované </a:t>
            </a:r>
            <a:r>
              <a:rPr lang="sk-SK" dirty="0" err="1"/>
              <a:t>graduály</a:t>
            </a:r>
            <a:r>
              <a:rPr lang="sk-SK" dirty="0"/>
              <a:t> </a:t>
            </a:r>
            <a:r>
              <a:rPr lang="sk-SK" i="1" dirty="0"/>
              <a:t>F</a:t>
            </a:r>
            <a:r>
              <a:rPr lang="sk-SK" dirty="0"/>
              <a:t>–</a:t>
            </a:r>
            <a:r>
              <a:rPr lang="sk-SK" i="1" dirty="0" err="1"/>
              <a:t>CHRm</a:t>
            </a:r>
            <a:r>
              <a:rPr lang="sk-SK" i="1" dirty="0"/>
              <a:t> 47 </a:t>
            </a:r>
            <a:r>
              <a:rPr lang="sk-SK" dirty="0"/>
              <a:t>(</a:t>
            </a:r>
            <a:r>
              <a:rPr lang="sk-SK" dirty="0" err="1"/>
              <a:t>Bibliothèque</a:t>
            </a:r>
            <a:r>
              <a:rPr lang="sk-SK" dirty="0"/>
              <a:t> </a:t>
            </a:r>
            <a:r>
              <a:rPr lang="sk-SK" dirty="0" err="1"/>
              <a:t>municipale</a:t>
            </a:r>
            <a:r>
              <a:rPr lang="sk-SK" dirty="0"/>
              <a:t> </a:t>
            </a:r>
            <a:r>
              <a:rPr lang="sk-SK" dirty="0" err="1"/>
              <a:t>de</a:t>
            </a:r>
            <a:r>
              <a:rPr lang="sk-SK" dirty="0"/>
              <a:t> </a:t>
            </a:r>
            <a:r>
              <a:rPr lang="sk-SK" dirty="0" err="1"/>
              <a:t>Chartres</a:t>
            </a:r>
            <a:r>
              <a:rPr lang="sk-SK" dirty="0"/>
              <a:t> 47)</a:t>
            </a:r>
            <a:r>
              <a:rPr lang="sk-SK" i="1" dirty="0"/>
              <a:t>, F</a:t>
            </a:r>
            <a:r>
              <a:rPr lang="sk-SK" dirty="0"/>
              <a:t>–</a:t>
            </a:r>
            <a:r>
              <a:rPr lang="sk-SK" i="1" dirty="0"/>
              <a:t>LA 239 </a:t>
            </a:r>
            <a:r>
              <a:rPr lang="sk-SK" dirty="0"/>
              <a:t>(</a:t>
            </a:r>
            <a:r>
              <a:rPr lang="sk-SK" dirty="0" err="1"/>
              <a:t>Bibliothèque</a:t>
            </a:r>
            <a:r>
              <a:rPr lang="sk-SK" dirty="0"/>
              <a:t> </a:t>
            </a:r>
            <a:r>
              <a:rPr lang="sk-SK" dirty="0" err="1"/>
              <a:t>municipal</a:t>
            </a:r>
            <a:r>
              <a:rPr lang="sk-SK" dirty="0"/>
              <a:t> 239)</a:t>
            </a:r>
            <a:r>
              <a:rPr lang="sk-SK" i="1" dirty="0"/>
              <a:t> </a:t>
            </a:r>
            <a:r>
              <a:rPr lang="sk-SK" dirty="0"/>
              <a:t>a </a:t>
            </a:r>
            <a:r>
              <a:rPr lang="sk-SK" i="1" dirty="0"/>
              <a:t>CH</a:t>
            </a:r>
            <a:r>
              <a:rPr lang="sk-SK" dirty="0"/>
              <a:t>–</a:t>
            </a:r>
            <a:r>
              <a:rPr lang="sk-SK" i="1" dirty="0" err="1"/>
              <a:t>SGs</a:t>
            </a:r>
            <a:r>
              <a:rPr lang="sk-SK" i="1" dirty="0"/>
              <a:t> 359 </a:t>
            </a:r>
            <a:r>
              <a:rPr lang="sk-SK" dirty="0"/>
              <a:t>(</a:t>
            </a:r>
            <a:r>
              <a:rPr lang="sk-SK" dirty="0" err="1"/>
              <a:t>Stiftsbibliothek</a:t>
            </a:r>
            <a:r>
              <a:rPr lang="sk-SK" dirty="0"/>
              <a:t> </a:t>
            </a:r>
            <a:r>
              <a:rPr lang="sk-SK" dirty="0" err="1"/>
              <a:t>Sankt</a:t>
            </a:r>
            <a:r>
              <a:rPr lang="sk-SK" dirty="0"/>
              <a:t>–</a:t>
            </a:r>
            <a:r>
              <a:rPr lang="sk-SK" dirty="0" err="1"/>
              <a:t>Gallen</a:t>
            </a:r>
            <a:r>
              <a:rPr lang="sk-SK" dirty="0"/>
              <a:t> 339) z konca 9., resp. začiatku 10. storočia</a:t>
            </a:r>
            <a:r>
              <a:rPr lang="sk-SK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i="1" dirty="0" smtClean="0"/>
              <a:t>š</a:t>
            </a:r>
            <a:r>
              <a:rPr lang="sk-SK" dirty="0" smtClean="0"/>
              <a:t>truktúra </a:t>
            </a:r>
            <a:r>
              <a:rPr lang="sk-SK" dirty="0"/>
              <a:t>a kaligrafické prevedenie </a:t>
            </a:r>
            <a:r>
              <a:rPr lang="sk-SK" dirty="0" err="1" smtClean="0"/>
              <a:t>neum</a:t>
            </a:r>
            <a:r>
              <a:rPr lang="sk-SK" dirty="0" smtClean="0"/>
              <a:t> sa </a:t>
            </a:r>
            <a:r>
              <a:rPr lang="sk-SK" dirty="0"/>
              <a:t>odlišovalo podľa obdobia vzniku a miesta používania. Základný systém jednotlivých znakov bol ale i v rôznych geografických oblastiach postavený na rovnakých princípoch. 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10178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4294967295"/>
          </p:nvPr>
        </p:nvSpPr>
        <p:spPr>
          <a:xfrm>
            <a:off x="565150" y="-458788"/>
            <a:ext cx="8578850" cy="3797301"/>
          </a:xfrm>
        </p:spPr>
        <p:txBody>
          <a:bodyPr/>
          <a:lstStyle/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/>
          <p:cNvPicPr/>
          <p:nvPr/>
        </p:nvPicPr>
        <p:blipFill rotWithShape="1">
          <a:blip r:embed="rId2"/>
          <a:srcRect l="79572" t="4626"/>
          <a:stretch/>
        </p:blipFill>
        <p:spPr bwMode="auto">
          <a:xfrm>
            <a:off x="3995936" y="1571883"/>
            <a:ext cx="1000125" cy="4124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/>
          <p:cNvPicPr/>
          <p:nvPr/>
        </p:nvPicPr>
        <p:blipFill rotWithShape="1">
          <a:blip r:embed="rId2"/>
          <a:srcRect t="5482" r="62062"/>
          <a:stretch/>
        </p:blipFill>
        <p:spPr bwMode="auto">
          <a:xfrm>
            <a:off x="1835696" y="1573748"/>
            <a:ext cx="1868805" cy="4131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43" y="1894709"/>
            <a:ext cx="218440" cy="27432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78" y="2531266"/>
            <a:ext cx="345440" cy="53848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45" y="3169100"/>
            <a:ext cx="381000" cy="45212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43" y="3702689"/>
            <a:ext cx="360680" cy="30988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65" y="4162391"/>
            <a:ext cx="375258" cy="388348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814" y="4657450"/>
            <a:ext cx="478632" cy="442453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987" y="5165450"/>
            <a:ext cx="407470" cy="53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2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827584" y="476673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najstaršie </a:t>
            </a:r>
            <a:r>
              <a:rPr lang="sk-SK" dirty="0"/>
              <a:t>notované rukopisy boli určené pre učiteľov spevu, kantorov a </a:t>
            </a:r>
            <a:r>
              <a:rPr lang="sk-SK" dirty="0" smtClean="0"/>
              <a:t>sólistov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nepoužívali </a:t>
            </a:r>
            <a:r>
              <a:rPr lang="sk-SK" dirty="0"/>
              <a:t>radoví speváci, zložitejšie nápevy </a:t>
            </a:r>
            <a:r>
              <a:rPr lang="sk-SK" dirty="0" smtClean="0"/>
              <a:t>(</a:t>
            </a:r>
            <a:r>
              <a:rPr lang="sk-SK" dirty="0" err="1" smtClean="0"/>
              <a:t>melizmy</a:t>
            </a:r>
            <a:r>
              <a:rPr lang="sk-SK" dirty="0"/>
              <a:t>) sa často rozkladali na menšie úseky, ktoré sa ľahšie zapamätali (tzv. </a:t>
            </a:r>
            <a:r>
              <a:rPr lang="sk-SK" dirty="0" err="1"/>
              <a:t>centonátny</a:t>
            </a:r>
            <a:r>
              <a:rPr lang="sk-SK" dirty="0"/>
              <a:t> princíp</a:t>
            </a:r>
            <a:r>
              <a:rPr lang="sk-SK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didaktika </a:t>
            </a:r>
            <a:r>
              <a:rPr lang="sk-SK" dirty="0"/>
              <a:t>latinského bohoslužobného spevu bola v stredoveku mimoriadne prepracovaná. Predspevovanie a nacvičovanie na školách a v kláštoroch bolo cielene koncipované na potreby liturgickej </a:t>
            </a:r>
            <a:r>
              <a:rPr lang="sk-SK" dirty="0" smtClean="0"/>
              <a:t>praxe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jednotlivé </a:t>
            </a:r>
            <a:r>
              <a:rPr lang="sk-SK" dirty="0"/>
              <a:t>symboly štruktúr notácie vznikli z aktuálnej potreby </a:t>
            </a:r>
            <a:r>
              <a:rPr lang="sk-SK" dirty="0" smtClean="0"/>
              <a:t>praxe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19" t="18889" r="8452" b="16508"/>
          <a:stretch/>
        </p:blipFill>
        <p:spPr>
          <a:xfrm>
            <a:off x="1331640" y="2924944"/>
            <a:ext cx="2863010" cy="3563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32643" r="31746" b="22197"/>
          <a:stretch/>
        </p:blipFill>
        <p:spPr>
          <a:xfrm>
            <a:off x="5148064" y="2856536"/>
            <a:ext cx="3222428" cy="370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534</Words>
  <Application>Microsoft Office PowerPoint</Application>
  <PresentationFormat>Prezentácia na obrazovke (4:3)</PresentationFormat>
  <Paragraphs>139</Paragraphs>
  <Slides>34</Slides>
  <Notes>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34</vt:i4>
      </vt:variant>
    </vt:vector>
  </HeadingPairs>
  <TitlesOfParts>
    <vt:vector size="35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eva</dc:creator>
  <cp:lastModifiedBy>Asus</cp:lastModifiedBy>
  <cp:revision>35</cp:revision>
  <dcterms:created xsi:type="dcterms:W3CDTF">2016-10-27T06:40:11Z</dcterms:created>
  <dcterms:modified xsi:type="dcterms:W3CDTF">2020-05-20T12:59:20Z</dcterms:modified>
</cp:coreProperties>
</file>