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siva" panose="020B0604020202020204" charset="0"/>
      <p:regular r:id="rId23"/>
      <p:bold r:id="rId24"/>
      <p:italic r:id="rId25"/>
      <p:boldItalic r:id="rId26"/>
    </p:embeddedFont>
    <p:embeddedFont>
      <p:font typeface="Monotype Corsiva" panose="03010101010201010101" pitchFamily="66" charset="0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UPC7G2W7tOQLs4QX93vxQ8fyw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3493aee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3493aee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3493aee3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3493aee3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403" y="-1256573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02" y="1956629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399" y="-596071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2"/>
          </p:nvPr>
        </p:nvSpPr>
        <p:spPr>
          <a:xfrm>
            <a:off x="6172200" y="1825627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>
                <a:solidFill>
                  <a:srgbClr val="898989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4" y="2505071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1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4" y="987423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pic" idx="2"/>
          </p:nvPr>
        </p:nvSpPr>
        <p:spPr>
          <a:xfrm>
            <a:off x="5183184" y="987423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4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46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cpdl.org/wiki/images/a/aa/Vivaldi-Dixit_Dominus-RV_595-4.Score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HJBoVTnCxY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z/books?id=KlnOMKHsthUC&amp;pg=PA466&amp;lpg=PA466&amp;dq=mario+Rinaldi+vivaldi+catalogue&amp;source=bl&amp;ots=HCTAwztWZI&amp;sig=ACfU3U1k--pvPi3ACodxI_R23HVwXTVIOA&amp;hl=cs&amp;sa=X&amp;ved=2ahUKEwiu8Kep5t3oAhWnURUIHReKDO8Q6AEwA3oECAoQQA#v=onepage&amp;q=mario%20Rinaldi%20vivaldi%20catalogue&amp;f=false" TargetMode="External"/><Relationship Id="rId7" Type="http://schemas.openxmlformats.org/officeDocument/2006/relationships/hyperlink" Target="http://www.jstor.org/stable/2765525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gg-online.com/mgg/stable/12732" TargetMode="External"/><Relationship Id="rId5" Type="http://schemas.openxmlformats.org/officeDocument/2006/relationships/hyperlink" Target="http://www.treccani.it/enciclopedia/antonio-vivaldi_%28Enciclopedia-dei-ragazzi%29/" TargetMode="External"/><Relationship Id="rId4" Type="http://schemas.openxmlformats.org/officeDocument/2006/relationships/hyperlink" Target="http://www.jstor.org/stable/89908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961027" TargetMode="External"/><Relationship Id="rId2" Type="http://schemas.openxmlformats.org/officeDocument/2006/relationships/hyperlink" Target="https://www.jstor.org/stable/235573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ntonio_Vivaldi" TargetMode="External"/><Relationship Id="rId5" Type="http://schemas.openxmlformats.org/officeDocument/2006/relationships/hyperlink" Target="https://opac.rism.info/search?id=550266854&amp;View=rism" TargetMode="External"/><Relationship Id="rId4" Type="http://schemas.openxmlformats.org/officeDocument/2006/relationships/hyperlink" Target="https://www.oxfordmusiconline.com/grovemusic/view/10.1093/gmo/9781561592630.001.0001/omo-9781561592630-e-000004012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090614" y="782634"/>
            <a:ext cx="10010778" cy="390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0"/>
              <a:buFont typeface="Arial"/>
              <a:buNone/>
            </a:pPr>
            <a:r>
              <a:rPr lang="cs-CZ" sz="9600">
                <a:latin typeface="Corsiva"/>
                <a:ea typeface="Corsiva"/>
                <a:cs typeface="Corsiva"/>
                <a:sym typeface="Corsiva"/>
              </a:rPr>
              <a:t>Dixit Dominus </a:t>
            </a:r>
            <a:br>
              <a:rPr lang="cs-CZ" sz="7200">
                <a:latin typeface="Corsiva"/>
                <a:ea typeface="Corsiva"/>
                <a:cs typeface="Corsiva"/>
                <a:sym typeface="Corsiva"/>
              </a:rPr>
            </a:br>
            <a:r>
              <a:rPr lang="cs-CZ" sz="4800">
                <a:latin typeface="Corsiva"/>
                <a:ea typeface="Corsiva"/>
                <a:cs typeface="Corsiva"/>
                <a:sym typeface="Corsiva"/>
              </a:rPr>
              <a:t>RV 595</a:t>
            </a:r>
            <a:endParaRPr sz="4800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3" y="468789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r>
              <a:rPr lang="cs-CZ" sz="6000">
                <a:latin typeface="Corsiva"/>
                <a:ea typeface="Corsiva"/>
                <a:cs typeface="Corsiva"/>
                <a:sym typeface="Corsiva"/>
              </a:rPr>
              <a:t>Antonio Vivaldi</a:t>
            </a:r>
            <a:endParaRPr sz="6000"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580292" y="365129"/>
            <a:ext cx="11117011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orsiva"/>
              <a:buNone/>
            </a:pPr>
            <a:r>
              <a:rPr lang="cs-CZ" sz="6600" dirty="0" err="1">
                <a:latin typeface="Corsiva"/>
                <a:ea typeface="Corsiva"/>
                <a:cs typeface="Corsiva"/>
                <a:sym typeface="Corsiva"/>
              </a:rPr>
              <a:t>Dixit</a:t>
            </a:r>
            <a:r>
              <a:rPr lang="cs-CZ" sz="66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6600" dirty="0" err="1">
                <a:latin typeface="Corsiva"/>
                <a:ea typeface="Corsiva"/>
                <a:cs typeface="Corsiva"/>
                <a:sym typeface="Corsiva"/>
              </a:rPr>
              <a:t>Dominus</a:t>
            </a:r>
            <a:r>
              <a:rPr lang="cs-CZ" sz="6600" dirty="0">
                <a:latin typeface="Corsiva"/>
                <a:ea typeface="Corsiva"/>
                <a:cs typeface="Corsiva"/>
                <a:sym typeface="Corsiva"/>
              </a:rPr>
              <a:t> RV 595 - “di Praga”</a:t>
            </a:r>
            <a:endParaRPr sz="6600" dirty="0"/>
          </a:p>
        </p:txBody>
      </p:sp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494700" y="1749225"/>
            <a:ext cx="10859100" cy="4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rsiva"/>
              <a:buChar char="-"/>
            </a:pP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Manuskript je uložen v hudební sbírce Rytířského řádu křižovníků s červenou hvězdou v Praze</a:t>
            </a:r>
            <a:endParaRPr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rsiva"/>
              <a:buChar char="-"/>
            </a:pP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Rukopis je datován rokem 1738, zkomponován byl pravděpodobně před rokem 1717 pro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Ospedale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della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pietà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do Prahy se možná vrátil díky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Balthasaru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Knappovi</a:t>
            </a:r>
          </a:p>
          <a:p>
            <a:pPr marL="685800" lvl="1" indent="-228600" algn="just">
              <a:lnSpc>
                <a:spcPct val="150000"/>
              </a:lnSpc>
              <a:spcBef>
                <a:spcPts val="1000"/>
              </a:spcBef>
              <a:buSzPts val="2800"/>
              <a:buFont typeface="Corsiva"/>
              <a:buChar char="-"/>
            </a:pP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Balthasar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Knapp – hudebník pocházející z českých zemí 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Wingdings" panose="05000000000000000000" pitchFamily="2" charset="2"/>
              </a:rPr>
              <a:t> působil osm let v Itálii jako sekretář Štěpána Kinského a na cestě z </a:t>
            </a:r>
            <a:r>
              <a:rPr lang="cs-CZ">
                <a:latin typeface="Monotype Corsiva" panose="03010101010201010101" pitchFamily="66" charset="0"/>
                <a:ea typeface="Corsiva"/>
                <a:cs typeface="Corsiva"/>
                <a:sym typeface="Wingdings" panose="05000000000000000000" pitchFamily="2" charset="2"/>
              </a:rPr>
              <a:t>Benátek do Prahy přivezl významnou 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Wingdings" panose="05000000000000000000" pitchFamily="2" charset="2"/>
              </a:rPr>
              <a:t>skupinu Vivaldiho skladeb</a:t>
            </a:r>
            <a:endParaRPr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siva"/>
              <a:buChar char="-"/>
            </a:pPr>
            <a:r>
              <a:rPr lang="cs-CZ" dirty="0">
                <a:solidFill>
                  <a:schemeClr val="dk1"/>
                </a:solidFill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poznámka v partu druhých houslí odkazuje k jezuitskému semináři sv. Františka Xaviera na Novém městě v Praze</a:t>
            </a:r>
            <a:endParaRPr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3493aee36_0_0"/>
          <p:cNvSpPr txBox="1">
            <a:spLocks noGrp="1"/>
          </p:cNvSpPr>
          <p:nvPr>
            <p:ph type="body" idx="1"/>
          </p:nvPr>
        </p:nvSpPr>
        <p:spPr>
          <a:xfrm>
            <a:off x="597877" y="0"/>
            <a:ext cx="10755923" cy="57756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3200" b="1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Přepis titulního listu:</a:t>
            </a:r>
            <a:endParaRPr sz="3200" b="1" i="1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Dixit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D[</a:t>
            </a:r>
            <a:r>
              <a:rPr lang="cs-CZ" sz="24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omi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]</a:t>
            </a:r>
            <a:r>
              <a:rPr lang="cs-CZ" sz="24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nus</a:t>
            </a: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| 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à</a:t>
            </a: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| </a:t>
            </a:r>
            <a:r>
              <a:rPr lang="cs-CZ" sz="24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Cantis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2bus </a:t>
            </a:r>
            <a:r>
              <a:rPr lang="cs-CZ" sz="24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Alto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.</a:t>
            </a: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| 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Tenore, Basso.</a:t>
            </a: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| </a:t>
            </a:r>
            <a:r>
              <a:rPr lang="cs-CZ" sz="24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Violinis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2bus</a:t>
            </a: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| 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Viola.</a:t>
            </a: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| </a:t>
            </a:r>
            <a:r>
              <a:rPr lang="cs-CZ" sz="24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Violoncžellis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2bus Concert:</a:t>
            </a: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| 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Tromba </a:t>
            </a:r>
            <a:r>
              <a:rPr lang="cs-CZ" sz="24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Sola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.</a:t>
            </a: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| </a:t>
            </a:r>
            <a:r>
              <a:rPr lang="cs-CZ" sz="24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Obois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2bus </a:t>
            </a:r>
            <a:r>
              <a:rPr lang="cs-CZ" sz="24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obligat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:</a:t>
            </a: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| 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con</a:t>
            </a: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| </a:t>
            </a:r>
            <a:r>
              <a:rPr lang="cs-CZ" sz="24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Organo</a:t>
            </a: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| </a:t>
            </a:r>
            <a:r>
              <a:rPr lang="cs-CZ" sz="24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Sig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: </a:t>
            </a:r>
            <a:r>
              <a:rPr lang="cs-CZ" sz="24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Wivaldi</a:t>
            </a: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| 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- Ex part: </a:t>
            </a:r>
            <a:r>
              <a:rPr lang="cs-CZ" sz="24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Antonyi</a:t>
            </a: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| 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Adalberti </a:t>
            </a:r>
            <a:r>
              <a:rPr lang="cs-CZ" sz="24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Ržiha</a:t>
            </a: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| </a:t>
            </a:r>
            <a:r>
              <a:rPr lang="cs-CZ" sz="24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1738</a:t>
            </a:r>
            <a:endParaRPr sz="2400" i="1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orsiva"/>
              <a:buChar char="-"/>
            </a:pPr>
            <a:r>
              <a:rPr lang="cs-CZ" sz="2400" i="1" dirty="0">
                <a:solidFill>
                  <a:schemeClr val="dk1"/>
                </a:solidFill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kopista: W. </a:t>
            </a:r>
            <a:r>
              <a:rPr lang="cs-CZ" sz="2400" dirty="0" err="1">
                <a:solidFill>
                  <a:schemeClr val="dk1"/>
                </a:solidFill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Ssaffozovicz</a:t>
            </a:r>
            <a:endParaRPr sz="2400" i="1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lvl="0" indent="-381000" algn="just">
              <a:lnSpc>
                <a:spcPct val="150000"/>
              </a:lnSpc>
              <a:buSzPts val="2400"/>
              <a:buFont typeface="Corsiva"/>
              <a:buChar char="-"/>
            </a:pP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komponováno v D dur o 11 částech (osm žalmových veršů a tři doxologie) – užívá převzatých témat z Vivaldiho dalších kompozicí, a také z madrigalu </a:t>
            </a:r>
            <a:r>
              <a:rPr lang="cs-CZ" sz="24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Inganni</a:t>
            </a: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4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dell'umanità</a:t>
            </a: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Antonia </a:t>
            </a:r>
            <a:r>
              <a:rPr lang="cs-CZ" sz="24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Lottiho</a:t>
            </a:r>
            <a:endParaRPr sz="24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</p:txBody>
      </p:sp>
      <p:pic>
        <p:nvPicPr>
          <p:cNvPr id="147" name="Google Shape;147;g73493aee3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170" y="4588584"/>
            <a:ext cx="9407768" cy="226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838200" y="18521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cs-CZ" sz="6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Části:</a:t>
            </a:r>
            <a:endParaRPr sz="60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</p:txBody>
      </p:sp>
      <p:sp>
        <p:nvSpPr>
          <p:cNvPr id="153" name="Google Shape;153;p11"/>
          <p:cNvSpPr txBox="1">
            <a:spLocks noGrp="1"/>
          </p:cNvSpPr>
          <p:nvPr>
            <p:ph type="body" idx="1"/>
          </p:nvPr>
        </p:nvSpPr>
        <p:spPr>
          <a:xfrm>
            <a:off x="589597" y="1510915"/>
            <a:ext cx="10872000" cy="5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siva"/>
              <a:buAutoNum type="arabicPeriod"/>
            </a:pP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Dixit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Dominus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 </a:t>
            </a:r>
            <a:r>
              <a:rPr lang="cs-CZ" sz="22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Allegro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D dur, SSATB a orchestr</a:t>
            </a:r>
            <a:endParaRPr sz="22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514350" lvl="0" indent="-514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siva"/>
              <a:buAutoNum type="arabicPeriod"/>
            </a:pP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Donec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ponam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inimicos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tuos,Andante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h  moll, SATB a smyčce s b. c. </a:t>
            </a:r>
            <a:endParaRPr sz="22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514350" lvl="0" indent="-514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siva"/>
              <a:buAutoNum type="arabicPeriod"/>
            </a:pP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Virgam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virtutis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tuae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</a:t>
            </a:r>
            <a:r>
              <a:rPr lang="cs-CZ" sz="22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Allegro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D dur, sólo soprán a smyčce s b. c.</a:t>
            </a:r>
            <a:endParaRPr sz="22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514350" lvl="0" indent="-514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siva"/>
              <a:buAutoNum type="arabicPeriod"/>
            </a:pP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Tecum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principium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Allegro, a moll, duet SS a smyčce s b. c.</a:t>
            </a:r>
            <a:endParaRPr sz="22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514350" lvl="0" indent="-514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siva"/>
              <a:buAutoNum type="arabicPeriod"/>
            </a:pP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Juravit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Dominus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Largo adagio, e moll, SATB a smyčce s b. c.</a:t>
            </a:r>
            <a:endParaRPr sz="22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514350" lvl="0" indent="-514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siva"/>
              <a:buAutoNum type="arabicPeriod"/>
            </a:pP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Dominus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a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dextris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tuis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 </a:t>
            </a:r>
            <a:r>
              <a:rPr lang="cs-CZ" sz="22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Allegro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h moll, sólový soprán a smyčce s b. c.</a:t>
            </a:r>
            <a:endParaRPr sz="22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514350" lvl="0" indent="-514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siva"/>
              <a:buAutoNum type="arabicPeriod"/>
            </a:pP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Judicabit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in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nationibus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 </a:t>
            </a:r>
            <a:r>
              <a:rPr lang="cs-CZ" sz="22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Largo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D dur, SATB, sólový alt  a orchestr</a:t>
            </a:r>
            <a:endParaRPr sz="22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514350" lvl="0" indent="-514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siva"/>
              <a:buAutoNum type="arabicPeriod"/>
            </a:pP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De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torrente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Largo, e moll, sólový alt a smyčce</a:t>
            </a:r>
            <a:endParaRPr sz="22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514350" lvl="0" indent="-514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siva"/>
              <a:buAutoNum type="arabicPeriod"/>
            </a:pP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Gloria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Patri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Andante, D dur, sólo ATB a b. c.</a:t>
            </a:r>
            <a:endParaRPr sz="22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514350" lvl="0" indent="-514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siva"/>
              <a:buAutoNum type="arabicPeriod"/>
            </a:pP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Sicut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erat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in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principio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 </a:t>
            </a:r>
            <a:r>
              <a:rPr lang="cs-CZ" sz="22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Allegro,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 D dur, SSATB a orchestr</a:t>
            </a:r>
            <a:endParaRPr sz="22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514350" lvl="0" indent="-514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siva"/>
              <a:buAutoNum type="arabicPeriod"/>
            </a:pP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Et in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saecula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saeculorum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</a:t>
            </a:r>
            <a:r>
              <a:rPr lang="cs-CZ" sz="2200" dirty="0">
                <a:solidFill>
                  <a:schemeClr val="dk1"/>
                </a:solidFill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 </a:t>
            </a:r>
            <a:r>
              <a:rPr lang="cs-CZ" sz="2200" i="1" dirty="0">
                <a:solidFill>
                  <a:schemeClr val="dk1"/>
                </a:solidFill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Allegro,</a:t>
            </a:r>
            <a:r>
              <a:rPr lang="cs-CZ" sz="2200" dirty="0">
                <a:solidFill>
                  <a:srgbClr val="FF0000"/>
                </a:solidFill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 dur, SSATB a smyčce s hoboji a b. c.</a:t>
            </a:r>
            <a:endParaRPr sz="22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228600" lvl="0" indent="-88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2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 txBox="1">
            <a:spLocks noGrp="1"/>
          </p:cNvSpPr>
          <p:nvPr>
            <p:ph type="title"/>
          </p:nvPr>
        </p:nvSpPr>
        <p:spPr>
          <a:xfrm>
            <a:off x="838197" y="681037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orsiva"/>
              <a:buNone/>
            </a:pPr>
            <a:r>
              <a:rPr lang="cs-CZ" sz="6600" dirty="0">
                <a:latin typeface="Monotype Corsiva" panose="03010101010201010101" pitchFamily="66" charset="0"/>
              </a:rPr>
              <a:t>Tecum </a:t>
            </a:r>
            <a:r>
              <a:rPr lang="cs-CZ" sz="6600" dirty="0" err="1">
                <a:latin typeface="Monotype Corsiva" panose="03010101010201010101" pitchFamily="66" charset="0"/>
              </a:rPr>
              <a:t>principium</a:t>
            </a:r>
            <a:endParaRPr sz="6600" dirty="0">
              <a:latin typeface="Monotype Corsiva" panose="03010101010201010101" pitchFamily="66" charset="0"/>
            </a:endParaRPr>
          </a:p>
        </p:txBody>
      </p:sp>
      <p:sp>
        <p:nvSpPr>
          <p:cNvPr id="159" name="Google Shape;159;p12"/>
          <p:cNvSpPr txBox="1">
            <a:spLocks noGrp="1"/>
          </p:cNvSpPr>
          <p:nvPr>
            <p:ph type="body" idx="1"/>
          </p:nvPr>
        </p:nvSpPr>
        <p:spPr>
          <a:xfrm>
            <a:off x="378069" y="1825627"/>
            <a:ext cx="11649808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50000"/>
              </a:lnSpc>
              <a:buSzPts val="2600"/>
              <a:buNone/>
            </a:pPr>
            <a:r>
              <a:rPr lang="cs-CZ" dirty="0">
                <a:latin typeface="Monotype Corsiva" panose="03010101010201010101" pitchFamily="66" charset="0"/>
              </a:rPr>
              <a:t>Notový materiál:</a:t>
            </a:r>
            <a:endParaRPr lang="cs-CZ" dirty="0">
              <a:latin typeface="Monotype Corsiva" panose="03010101010201010101" pitchFamily="66" charset="0"/>
              <a:hlinkClick r:id="rId3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</a:pPr>
            <a:r>
              <a:rPr lang="cs-CZ" dirty="0">
                <a:latin typeface="Monotype Corsiva" panose="03010101010201010101" pitchFamily="66" charset="0"/>
                <a:hlinkClick r:id="rId3"/>
              </a:rPr>
              <a:t>http://www1.cpdl.org/wiki/images/a/aa/Vivaldi-Dixit_Dominus-RV_595-4.Score.pdf</a:t>
            </a:r>
            <a:endParaRPr lang="cs-CZ" dirty="0">
              <a:latin typeface="Monotype Corsiva" panose="03010101010201010101" pitchFamily="66" charset="0"/>
            </a:endParaRPr>
          </a:p>
          <a:p>
            <a:pPr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Tx/>
              <a:buChar char="-"/>
            </a:pPr>
            <a:r>
              <a:rPr lang="cs-CZ" dirty="0">
                <a:latin typeface="Monotype Corsiva" panose="03010101010201010101" pitchFamily="66" charset="0"/>
              </a:rPr>
              <a:t>4. část – tvůj lid se dobrovolně nabídne… </a:t>
            </a:r>
          </a:p>
          <a:p>
            <a:pPr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Tx/>
              <a:buChar char="-"/>
            </a:pPr>
            <a:r>
              <a:rPr lang="cs-CZ" dirty="0">
                <a:latin typeface="Monotype Corsiva" panose="03010101010201010101" pitchFamily="66" charset="0"/>
              </a:rPr>
              <a:t>a moll, takt 3/8 – taneční charakter </a:t>
            </a:r>
          </a:p>
          <a:p>
            <a:pPr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Tx/>
              <a:buChar char="-"/>
            </a:pPr>
            <a:r>
              <a:rPr lang="cs-CZ" dirty="0">
                <a:latin typeface="Monotype Corsiva" panose="03010101010201010101" pitchFamily="66" charset="0"/>
              </a:rPr>
              <a:t>Dvě obligátní violoncella tvoří dialog se sólovými soprány – úvodní motiv violoncell přebírají v nástupu soprány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édium 1" title="Dixit Dominus, RV 595: IV. Duet &amp;quot;Tecum principium&amp;quot;">
            <a:hlinkClick r:id="" action="ppaction://media"/>
            <a:extLst>
              <a:ext uri="{FF2B5EF4-FFF2-40B4-BE49-F238E27FC236}">
                <a16:creationId xmlns:a16="http://schemas.microsoft.com/office/drawing/2014/main" id="{1CC45141-732B-4398-A25A-AAB5B792FF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15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>
            <a:spLocks noGrp="1"/>
          </p:cNvSpPr>
          <p:nvPr>
            <p:ph type="title"/>
          </p:nvPr>
        </p:nvSpPr>
        <p:spPr>
          <a:xfrm>
            <a:off x="838200" y="131885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cs-CZ" sz="6600" dirty="0">
                <a:latin typeface="Monotype Corsiva" panose="03010101010201010101" pitchFamily="66" charset="0"/>
              </a:rPr>
              <a:t>Zdroje</a:t>
            </a:r>
            <a:endParaRPr sz="6600" dirty="0">
              <a:latin typeface="Monotype Corsiva" panose="03010101010201010101" pitchFamily="66" charset="0"/>
            </a:endParaRPr>
          </a:p>
        </p:txBody>
      </p:sp>
      <p:sp>
        <p:nvSpPr>
          <p:cNvPr id="170" name="Google Shape;170;p13"/>
          <p:cNvSpPr txBox="1">
            <a:spLocks noGrp="1"/>
          </p:cNvSpPr>
          <p:nvPr>
            <p:ph type="body" idx="1"/>
          </p:nvPr>
        </p:nvSpPr>
        <p:spPr>
          <a:xfrm>
            <a:off x="685800" y="1274884"/>
            <a:ext cx="10981592" cy="558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SzPts val="1300"/>
              <a:buNone/>
            </a:pPr>
            <a:r>
              <a:rPr lang="cs-CZ" sz="2400" dirty="0">
                <a:latin typeface="Monotype Corsiva" panose="03010101010201010101" pitchFamily="66" charset="0"/>
              </a:rPr>
              <a:t>BROOK, </a:t>
            </a:r>
            <a:r>
              <a:rPr lang="cs-CZ" sz="2400" dirty="0" err="1">
                <a:latin typeface="Monotype Corsiva" panose="03010101010201010101" pitchFamily="66" charset="0"/>
              </a:rPr>
              <a:t>Barry</a:t>
            </a:r>
            <a:r>
              <a:rPr lang="cs-CZ" sz="2400" dirty="0">
                <a:latin typeface="Monotype Corsiva" panose="03010101010201010101" pitchFamily="66" charset="0"/>
              </a:rPr>
              <a:t> – VIANO, Richard. </a:t>
            </a:r>
            <a:r>
              <a:rPr lang="cs-CZ" sz="2400" dirty="0" err="1">
                <a:latin typeface="Monotype Corsiva" panose="03010101010201010101" pitchFamily="66" charset="0"/>
              </a:rPr>
              <a:t>Thematic</a:t>
            </a:r>
            <a:r>
              <a:rPr lang="cs-CZ" sz="2400" dirty="0">
                <a:latin typeface="Monotype Corsiva" panose="03010101010201010101" pitchFamily="66" charset="0"/>
              </a:rPr>
              <a:t> </a:t>
            </a:r>
            <a:r>
              <a:rPr lang="cs-CZ" sz="2400" dirty="0" err="1">
                <a:latin typeface="Monotype Corsiva" panose="03010101010201010101" pitchFamily="66" charset="0"/>
              </a:rPr>
              <a:t>Cataloques</a:t>
            </a:r>
            <a:r>
              <a:rPr lang="cs-CZ" sz="2400" dirty="0">
                <a:latin typeface="Monotype Corsiva" panose="03010101010201010101" pitchFamily="66" charset="0"/>
              </a:rPr>
              <a:t> in Music: An </a:t>
            </a:r>
            <a:r>
              <a:rPr lang="cs-CZ" sz="2400" dirty="0" err="1">
                <a:latin typeface="Monotype Corsiva" panose="03010101010201010101" pitchFamily="66" charset="0"/>
              </a:rPr>
              <a:t>Annotated</a:t>
            </a:r>
            <a:r>
              <a:rPr lang="cs-CZ" sz="2400" dirty="0">
                <a:latin typeface="Monotype Corsiva" panose="03010101010201010101" pitchFamily="66" charset="0"/>
              </a:rPr>
              <a:t> </a:t>
            </a:r>
            <a:r>
              <a:rPr lang="cs-CZ" sz="2400" dirty="0" err="1">
                <a:latin typeface="Monotype Corsiva" panose="03010101010201010101" pitchFamily="66" charset="0"/>
              </a:rPr>
              <a:t>Bibliography</a:t>
            </a:r>
            <a:r>
              <a:rPr lang="cs-CZ" sz="2400" dirty="0">
                <a:latin typeface="Monotype Corsiva" panose="03010101010201010101" pitchFamily="66" charset="0"/>
              </a:rPr>
              <a:t>.  [online].  1997. [cit. 10. 4. 2020]. Dostupné online z: </a:t>
            </a:r>
            <a:r>
              <a:rPr lang="cs-CZ" sz="2400" dirty="0">
                <a:latin typeface="Monotype Corsiva" panose="03010101010201010101" pitchFamily="66" charset="0"/>
                <a:hlinkClick r:id="rId3"/>
              </a:rPr>
              <a:t>https://books.google.cz/books?id=KlnOMKHsthUC&amp;pg=PA466&amp;lpg=PA466&amp;dq=mario+Rinaldi+vivaldi+catalogue&amp;source=bl&amp;ots=HCTAwztWZI&amp;sig=ACfU3U1k--pvPi3ACodxI_R23HVwXTVIOA&amp;hl=cs&amp;sa=X&amp;ved=2ahUKEwiu8Kep5t3oAhWnURUIHReKDO8Q6AEwA3oECAoQQA#v=onepage&amp;q=mario%20Rinaldi%20vivaldi%20catalogue&amp;f=false</a:t>
            </a:r>
            <a:endParaRPr lang="cs-CZ" sz="2400" dirty="0">
              <a:latin typeface="Monotype Corsiva" panose="03010101010201010101" pitchFamily="66" charset="0"/>
            </a:endParaRPr>
          </a:p>
          <a:p>
            <a:pPr marL="0" indent="0" algn="just">
              <a:lnSpc>
                <a:spcPct val="120000"/>
              </a:lnSpc>
              <a:buSzPts val="1300"/>
              <a:buNone/>
            </a:pPr>
            <a:r>
              <a:rPr lang="cs-CZ" sz="2400" dirty="0">
                <a:latin typeface="Monotype Corsiva" panose="03010101010201010101" pitchFamily="66" charset="0"/>
              </a:rPr>
              <a:t>CAMMAROTA, Robert M. </a:t>
            </a:r>
            <a:r>
              <a:rPr lang="cs-CZ" sz="2400" i="1" dirty="0">
                <a:latin typeface="Monotype Corsiva" panose="03010101010201010101" pitchFamily="66" charset="0"/>
              </a:rPr>
              <a:t>Notes.</a:t>
            </a:r>
            <a:r>
              <a:rPr lang="cs-CZ" sz="2400" dirty="0">
                <a:latin typeface="Monotype Corsiva" panose="03010101010201010101" pitchFamily="66" charset="0"/>
              </a:rPr>
              <a:t> [online]. 1995. [cit. 10. 4. 2020]. Dostupné online z: </a:t>
            </a:r>
            <a:r>
              <a:rPr lang="cs-CZ" sz="2400" dirty="0">
                <a:latin typeface="Monotype Corsiva" panose="03010101010201010101" pitchFamily="66" charset="0"/>
                <a:hlinkClick r:id="rId4"/>
              </a:rPr>
              <a:t>www.jstor.org/stable/899086</a:t>
            </a:r>
            <a:endParaRPr lang="cs-CZ" sz="2400" dirty="0">
              <a:latin typeface="Monotype Corsiva" panose="03010101010201010101" pitchFamily="66" charset="0"/>
            </a:endParaRPr>
          </a:p>
          <a:p>
            <a:pPr marL="0" lvl="0" indent="0" algn="just">
              <a:lnSpc>
                <a:spcPct val="120000"/>
              </a:lnSpc>
              <a:buSzPts val="1300"/>
              <a:buNone/>
            </a:pPr>
            <a:r>
              <a:rPr lang="cs-CZ" sz="2400" dirty="0">
                <a:latin typeface="Monotype Corsiva" panose="03010101010201010101" pitchFamily="66" charset="0"/>
              </a:rPr>
              <a:t>CURINGA, Luisa. Vivaldi, Antonio. [online]. 2006. [cit. 9. 4. 2020]. Dostupné online z: </a:t>
            </a:r>
            <a:r>
              <a:rPr lang="cs-CZ" sz="2400" dirty="0">
                <a:latin typeface="Monotype Corsiva" panose="03010101010201010101" pitchFamily="66" charset="0"/>
                <a:hlinkClick r:id="rId5"/>
              </a:rPr>
              <a:t>www.treccani.it/enciclopedia/antonio-vivaldi_%28Enciclopedia-dei-ragazzi%29/</a:t>
            </a:r>
            <a:r>
              <a:rPr lang="cs-CZ" sz="2400" dirty="0">
                <a:latin typeface="Monotype Corsiva" panose="03010101010201010101" pitchFamily="66" charset="0"/>
              </a:rPr>
              <a:t> </a:t>
            </a:r>
          </a:p>
          <a:p>
            <a:pPr marL="0" lvl="0" indent="0" algn="just">
              <a:lnSpc>
                <a:spcPct val="120000"/>
              </a:lnSpc>
              <a:buSzPts val="1300"/>
              <a:buNone/>
            </a:pPr>
            <a:r>
              <a:rPr lang="cs-CZ" sz="2400" dirty="0">
                <a:latin typeface="Monotype Corsiva" panose="03010101010201010101" pitchFamily="66" charset="0"/>
              </a:rPr>
              <a:t>HELLER, Karl. </a:t>
            </a:r>
            <a:r>
              <a:rPr lang="cs-CZ" sz="2400" i="1" dirty="0">
                <a:latin typeface="Monotype Corsiva" panose="03010101010201010101" pitchFamily="66" charset="0"/>
              </a:rPr>
              <a:t>Vivaldi, Antonio, </a:t>
            </a:r>
            <a:r>
              <a:rPr lang="cs-CZ" sz="2400" dirty="0">
                <a:latin typeface="Monotype Corsiva" panose="03010101010201010101" pitchFamily="66" charset="0"/>
              </a:rPr>
              <a:t>[online]. 2007. [cit. 10. 4. 2020]. Dostupné online z: </a:t>
            </a:r>
            <a:r>
              <a:rPr lang="cs-CZ" sz="2400" u="sng" dirty="0">
                <a:solidFill>
                  <a:schemeClr val="hlink"/>
                </a:solidFill>
                <a:latin typeface="Monotype Corsiva" panose="03010101010201010101" pitchFamily="66" charset="0"/>
                <a:hlinkClick r:id="rId6"/>
              </a:rPr>
              <a:t>https://www.mgg-online.com/mgg/stable/12732</a:t>
            </a:r>
            <a:r>
              <a:rPr lang="cs-CZ" sz="2400" dirty="0">
                <a:latin typeface="Monotype Corsiva" panose="03010101010201010101" pitchFamily="66" charset="0"/>
              </a:rPr>
              <a:t> </a:t>
            </a:r>
          </a:p>
          <a:p>
            <a:pPr marL="0" indent="0" algn="just">
              <a:lnSpc>
                <a:spcPct val="120000"/>
              </a:lnSpc>
              <a:buSzPts val="1300"/>
              <a:buNone/>
            </a:pPr>
            <a:r>
              <a:rPr lang="cs-CZ" sz="2400" dirty="0">
                <a:latin typeface="Monotype Corsiva" panose="03010101010201010101" pitchFamily="66" charset="0"/>
              </a:rPr>
              <a:t>KEES, </a:t>
            </a:r>
            <a:r>
              <a:rPr lang="cs-CZ" sz="2400" dirty="0" err="1">
                <a:latin typeface="Monotype Corsiva" panose="03010101010201010101" pitchFamily="66" charset="0"/>
              </a:rPr>
              <a:t>Vlaardingerbroek</a:t>
            </a:r>
            <a:r>
              <a:rPr lang="cs-CZ" sz="2400" dirty="0">
                <a:latin typeface="Monotype Corsiva" panose="03010101010201010101" pitchFamily="66" charset="0"/>
              </a:rPr>
              <a:t>.“Vivaldi </a:t>
            </a:r>
            <a:r>
              <a:rPr lang="cs-CZ" sz="2400" dirty="0" err="1">
                <a:latin typeface="Monotype Corsiva" panose="03010101010201010101" pitchFamily="66" charset="0"/>
              </a:rPr>
              <a:t>Catalogued</a:t>
            </a:r>
            <a:r>
              <a:rPr lang="cs-CZ" sz="2400" dirty="0">
                <a:latin typeface="Monotype Corsiva" panose="03010101010201010101" pitchFamily="66" charset="0"/>
              </a:rPr>
              <a:t>.”  [online]. [cit. 10. 4. 2020]. Dostupné online z: </a:t>
            </a:r>
            <a:r>
              <a:rPr lang="cs-CZ" sz="2400" u="sng" dirty="0">
                <a:solidFill>
                  <a:schemeClr val="hlink"/>
                </a:solidFill>
                <a:latin typeface="Monotype Corsiva" panose="03010101010201010101" pitchFamily="66" charset="0"/>
                <a:hlinkClick r:id="rId7"/>
              </a:rPr>
              <a:t>www.jstor.org/stable/27655258</a:t>
            </a:r>
            <a:endParaRPr lang="cs-CZ" sz="2400" u="sng" dirty="0">
              <a:solidFill>
                <a:schemeClr val="hlink"/>
              </a:solidFill>
              <a:latin typeface="Monotype Corsiva" panose="03010101010201010101" pitchFamily="66" charset="0"/>
            </a:endParaRPr>
          </a:p>
          <a:p>
            <a:pPr marL="0" lvl="0" indent="0" algn="just">
              <a:lnSpc>
                <a:spcPct val="150000"/>
              </a:lnSpc>
              <a:buSzPts val="1300"/>
              <a:buNone/>
            </a:pPr>
            <a:endParaRPr sz="2400" dirty="0">
              <a:latin typeface="Monotype Corsiva" panose="03010101010201010101" pitchFamily="66" charset="0"/>
            </a:endParaRPr>
          </a:p>
          <a:p>
            <a:pPr marL="0" lvl="0" indent="0" algn="just">
              <a:lnSpc>
                <a:spcPct val="150000"/>
              </a:lnSpc>
              <a:buSzPts val="1300"/>
              <a:buNone/>
            </a:pPr>
            <a:endParaRPr lang="cs-CZ" sz="1300" u="sng" dirty="0">
              <a:solidFill>
                <a:schemeClr val="hlink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FD83F-B8DF-4029-981D-373F8A272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0"/>
            <a:ext cx="10515600" cy="1325700"/>
          </a:xfrm>
        </p:spPr>
        <p:txBody>
          <a:bodyPr/>
          <a:lstStyle/>
          <a:p>
            <a:r>
              <a:rPr lang="cs-CZ" dirty="0">
                <a:latin typeface="Monotype Corsiva" panose="03010101010201010101" pitchFamily="66" charset="0"/>
              </a:rPr>
              <a:t>Zdroje - pokračování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B2E8BE-B277-4C4E-9A86-AD7E4F008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7" y="919532"/>
            <a:ext cx="10515600" cy="466724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SzPts val="1300"/>
              <a:buNone/>
            </a:pPr>
            <a:r>
              <a:rPr lang="cs-CZ" dirty="0">
                <a:latin typeface="Monotype Corsiva" panose="03010101010201010101" pitchFamily="66" charset="0"/>
              </a:rPr>
              <a:t>KIRK, </a:t>
            </a:r>
            <a:r>
              <a:rPr lang="cs-CZ" dirty="0" err="1">
                <a:latin typeface="Monotype Corsiva" panose="03010101010201010101" pitchFamily="66" charset="0"/>
              </a:rPr>
              <a:t>Aamot</a:t>
            </a:r>
            <a:r>
              <a:rPr lang="cs-CZ" dirty="0">
                <a:latin typeface="Monotype Corsiva" panose="03010101010201010101" pitchFamily="66" charset="0"/>
              </a:rPr>
              <a:t>. </a:t>
            </a:r>
            <a:r>
              <a:rPr lang="cs-CZ" i="1" dirty="0" err="1">
                <a:latin typeface="Monotype Corsiva" panose="03010101010201010101" pitchFamily="66" charset="0"/>
              </a:rPr>
              <a:t>The</a:t>
            </a:r>
            <a:r>
              <a:rPr lang="cs-CZ" i="1" dirty="0">
                <a:latin typeface="Monotype Corsiva" panose="03010101010201010101" pitchFamily="66" charset="0"/>
              </a:rPr>
              <a:t> </a:t>
            </a:r>
            <a:r>
              <a:rPr lang="cs-CZ" i="1" dirty="0" err="1">
                <a:latin typeface="Monotype Corsiva" panose="03010101010201010101" pitchFamily="66" charset="0"/>
              </a:rPr>
              <a:t>Choral</a:t>
            </a:r>
            <a:r>
              <a:rPr lang="cs-CZ" i="1" dirty="0">
                <a:latin typeface="Monotype Corsiva" panose="03010101010201010101" pitchFamily="66" charset="0"/>
              </a:rPr>
              <a:t> </a:t>
            </a:r>
            <a:r>
              <a:rPr lang="cs-CZ" i="1" dirty="0" err="1">
                <a:latin typeface="Monotype Corsiva" panose="03010101010201010101" pitchFamily="66" charset="0"/>
              </a:rPr>
              <a:t>Journal</a:t>
            </a:r>
            <a:r>
              <a:rPr lang="cs-CZ" i="1" dirty="0">
                <a:latin typeface="Monotype Corsiva" panose="03010101010201010101" pitchFamily="66" charset="0"/>
              </a:rPr>
              <a:t>.</a:t>
            </a:r>
            <a:r>
              <a:rPr lang="cs-CZ" dirty="0">
                <a:latin typeface="Monotype Corsiva" panose="03010101010201010101" pitchFamily="66" charset="0"/>
              </a:rPr>
              <a:t> [online]. 2007. [cit. 10. 4. 2020]. Dostupné online z: </a:t>
            </a:r>
            <a:r>
              <a:rPr lang="cs-CZ" dirty="0">
                <a:latin typeface="Monotype Corsiva" panose="03010101010201010101" pitchFamily="66" charset="0"/>
                <a:hlinkClick r:id="rId2"/>
              </a:rPr>
              <a:t>https://www.jstor.org/stable/23557359 </a:t>
            </a:r>
            <a:endParaRPr lang="cs-CZ" dirty="0">
              <a:latin typeface="Monotype Corsiva" panose="03010101010201010101" pitchFamily="66" charset="0"/>
            </a:endParaRPr>
          </a:p>
          <a:p>
            <a:pPr marL="0" lvl="0" indent="0" algn="just">
              <a:lnSpc>
                <a:spcPct val="100000"/>
              </a:lnSpc>
              <a:buSzPts val="1300"/>
              <a:buNone/>
            </a:pPr>
            <a:r>
              <a:rPr lang="cs-CZ" dirty="0">
                <a:latin typeface="Monotype Corsiva" panose="03010101010201010101" pitchFamily="66" charset="0"/>
              </a:rPr>
              <a:t>TALBOT, Michael. </a:t>
            </a:r>
            <a:r>
              <a:rPr lang="cs-CZ" i="1" dirty="0" err="1">
                <a:latin typeface="Monotype Corsiva" panose="03010101010201010101" pitchFamily="66" charset="0"/>
              </a:rPr>
              <a:t>The</a:t>
            </a:r>
            <a:r>
              <a:rPr lang="cs-CZ" i="1" dirty="0">
                <a:latin typeface="Monotype Corsiva" panose="03010101010201010101" pitchFamily="66" charset="0"/>
              </a:rPr>
              <a:t> Musical Times. </a:t>
            </a:r>
            <a:r>
              <a:rPr lang="cs-CZ" dirty="0">
                <a:latin typeface="Monotype Corsiva" panose="03010101010201010101" pitchFamily="66" charset="0"/>
              </a:rPr>
              <a:t>[online]. 1981. [cit. 10. 4. 2020]. Dostupné online z: </a:t>
            </a:r>
            <a:r>
              <a:rPr lang="cs-CZ" u="sng" dirty="0">
                <a:solidFill>
                  <a:schemeClr val="hlink"/>
                </a:solidFill>
                <a:latin typeface="Monotype Corsiva" panose="03010101010201010101" pitchFamily="66" charset="0"/>
                <a:hlinkClick r:id="rId3"/>
              </a:rPr>
              <a:t>www.jstor.org/stable/961027</a:t>
            </a:r>
            <a:endParaRPr lang="cs-CZ" u="sng" dirty="0">
              <a:solidFill>
                <a:schemeClr val="hlink"/>
              </a:solidFill>
              <a:latin typeface="Monotype Corsiva" panose="03010101010201010101" pitchFamily="66" charset="0"/>
            </a:endParaRPr>
          </a:p>
          <a:p>
            <a:pPr marL="0" lvl="0" indent="0" algn="just">
              <a:lnSpc>
                <a:spcPct val="100000"/>
              </a:lnSpc>
              <a:buSzPts val="1300"/>
              <a:buNone/>
            </a:pPr>
            <a:r>
              <a:rPr lang="cs-CZ" dirty="0">
                <a:latin typeface="Monotype Corsiva" panose="03010101010201010101" pitchFamily="66" charset="0"/>
              </a:rPr>
              <a:t>TALBOT, Michael. Vivaldi, Antonio (</a:t>
            </a:r>
            <a:r>
              <a:rPr lang="cs-CZ" dirty="0" err="1">
                <a:latin typeface="Monotype Corsiva" panose="03010101010201010101" pitchFamily="66" charset="0"/>
              </a:rPr>
              <a:t>Lucio</a:t>
            </a:r>
            <a:r>
              <a:rPr lang="cs-CZ" dirty="0">
                <a:latin typeface="Monotype Corsiva" panose="03010101010201010101" pitchFamily="66" charset="0"/>
              </a:rPr>
              <a:t>). [online]. 2019. [cit. 9. 4. 2020]. Dostupné online z: </a:t>
            </a:r>
            <a:r>
              <a:rPr lang="cs-CZ" dirty="0">
                <a:latin typeface="Monotype Corsiva" panose="03010101010201010101" pitchFamily="66" charset="0"/>
                <a:hlinkClick r:id="rId4"/>
              </a:rPr>
              <a:t>https://www.oxfordmusiconline.com/grovemusic/view/10.1093/gmo/9781561592630.001.0001/omo-9781561592630-e-0000040120</a:t>
            </a:r>
            <a:r>
              <a:rPr lang="cs-CZ" dirty="0">
                <a:latin typeface="Monotype Corsiva" panose="03010101010201010101" pitchFamily="66" charset="0"/>
              </a:rPr>
              <a:t>  </a:t>
            </a:r>
            <a:endParaRPr lang="cs-CZ" u="sng" dirty="0">
              <a:solidFill>
                <a:schemeClr val="hlink"/>
              </a:solidFill>
              <a:latin typeface="Monotype Corsiva" panose="03010101010201010101" pitchFamily="66" charset="0"/>
            </a:endParaRPr>
          </a:p>
          <a:p>
            <a:pPr marL="0" lvl="0" indent="0" algn="just">
              <a:lnSpc>
                <a:spcPct val="100000"/>
              </a:lnSpc>
              <a:buSzPts val="1300"/>
              <a:buNone/>
            </a:pPr>
            <a:r>
              <a:rPr lang="cs-CZ" dirty="0">
                <a:solidFill>
                  <a:schemeClr val="tx1"/>
                </a:solidFill>
                <a:latin typeface="Monotype Corsiva" panose="03010101010201010101" pitchFamily="66" charset="0"/>
              </a:rPr>
              <a:t>VIVALDI, Antonio. </a:t>
            </a:r>
            <a:r>
              <a:rPr lang="cs-CZ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Dixit</a:t>
            </a:r>
            <a:r>
              <a:rPr lang="cs-CZ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Dominus</a:t>
            </a:r>
            <a:r>
              <a:rPr lang="cs-CZ" dirty="0">
                <a:solidFill>
                  <a:schemeClr val="tx1"/>
                </a:solidFill>
                <a:latin typeface="Monotype Corsiva" panose="03010101010201010101" pitchFamily="66" charset="0"/>
              </a:rPr>
              <a:t>. [online]. [cit. 9. 4. 2020]. Dostupné online z: </a:t>
            </a:r>
            <a:r>
              <a:rPr lang="cs-CZ" u="sng" dirty="0">
                <a:solidFill>
                  <a:schemeClr val="hlink"/>
                </a:solidFill>
                <a:latin typeface="Monotype Corsiva" panose="03010101010201010101" pitchFamily="66" charset="0"/>
                <a:hlinkClick r:id="rId5"/>
              </a:rPr>
              <a:t>https://opac.rism.info/search?id=550266854&amp;View=rism</a:t>
            </a:r>
            <a:endParaRPr lang="cs-CZ" u="sng" dirty="0">
              <a:solidFill>
                <a:schemeClr val="hlink"/>
              </a:solidFill>
              <a:latin typeface="Monotype Corsiva" panose="03010101010201010101" pitchFamily="66" charset="0"/>
            </a:endParaRPr>
          </a:p>
          <a:p>
            <a:pPr marL="0" indent="0" algn="just">
              <a:lnSpc>
                <a:spcPct val="100000"/>
              </a:lnSpc>
              <a:buSzPts val="1300"/>
              <a:buNone/>
            </a:pPr>
            <a:r>
              <a:rPr lang="cs-CZ" dirty="0">
                <a:solidFill>
                  <a:schemeClr val="tx1"/>
                </a:solidFill>
                <a:latin typeface="Monotype Corsiva" panose="03010101010201010101" pitchFamily="66" charset="0"/>
              </a:rPr>
              <a:t>VIVALDI, Antonio. [online]. [cit. 9. 4. 2020]. Dostupné online z: </a:t>
            </a:r>
            <a:r>
              <a:rPr lang="cs-CZ" u="sng" dirty="0">
                <a:solidFill>
                  <a:schemeClr val="hlink"/>
                </a:solidFill>
                <a:latin typeface="Monotype Corsiva" panose="03010101010201010101" pitchFamily="66" charset="0"/>
                <a:hlinkClick r:id="rId6"/>
              </a:rPr>
              <a:t>https://en.wikipedia.org/wiki/Antonio_Vivaldi</a:t>
            </a:r>
            <a:endParaRPr lang="cs-CZ" dirty="0">
              <a:latin typeface="Monotype Corsiva" panose="03010101010201010101" pitchFamily="66" charset="0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332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cs-CZ" sz="6600">
                <a:latin typeface="Corsiva"/>
                <a:ea typeface="Corsiva"/>
                <a:cs typeface="Corsiva"/>
                <a:sym typeface="Corsiva"/>
              </a:rPr>
              <a:t>Obsah</a:t>
            </a:r>
            <a:r>
              <a:rPr lang="cs-CZ" sz="6600"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511725" y="1568744"/>
            <a:ext cx="10617482" cy="462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</a:pPr>
            <a:r>
              <a:rPr lang="cs-CZ" sz="33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1. Antonio Vivaldi</a:t>
            </a:r>
            <a:endParaRPr dirty="0">
              <a:latin typeface="Monotype Corsiva" panose="03010101010201010101" pitchFamily="66" charset="0"/>
            </a:endParaRPr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cs-CZ" sz="26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Životopis</a:t>
            </a:r>
            <a:endParaRPr dirty="0">
              <a:latin typeface="Monotype Corsiva" panose="03010101010201010101" pitchFamily="66" charset="0"/>
            </a:endParaRPr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cs-CZ" sz="26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Michael </a:t>
            </a:r>
            <a:r>
              <a:rPr lang="cs-CZ" sz="26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Talbot</a:t>
            </a:r>
            <a:r>
              <a:rPr lang="cs-CZ" sz="26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  </a:t>
            </a:r>
            <a:endParaRPr dirty="0">
              <a:latin typeface="Monotype Corsiva" panose="03010101010201010101" pitchFamily="66" charset="0"/>
            </a:endParaRPr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cs-CZ" sz="26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Katalogy Vivaldiho děl</a:t>
            </a:r>
            <a:endParaRPr dirty="0">
              <a:latin typeface="Monotype Corsiva" panose="03010101010201010101" pitchFamily="66" charset="0"/>
            </a:endParaRPr>
          </a:p>
          <a:p>
            <a:pPr marL="45720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endParaRPr sz="30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</a:pPr>
            <a:r>
              <a:rPr lang="cs-CZ" sz="33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2. </a:t>
            </a:r>
            <a:r>
              <a:rPr lang="cs-CZ" sz="33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Dixit</a:t>
            </a:r>
            <a:r>
              <a:rPr lang="cs-CZ" sz="33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33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Dominus</a:t>
            </a:r>
            <a:endParaRPr dirty="0">
              <a:latin typeface="Monotype Corsiva" panose="03010101010201010101" pitchFamily="66" charset="0"/>
            </a:endParaRPr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cs-CZ" sz="26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Text</a:t>
            </a:r>
            <a:endParaRPr dirty="0">
              <a:latin typeface="Monotype Corsiva" panose="03010101010201010101" pitchFamily="66" charset="0"/>
            </a:endParaRPr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cs-CZ" sz="26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Dixit</a:t>
            </a:r>
            <a:r>
              <a:rPr lang="cs-CZ" sz="26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6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Dominus</a:t>
            </a:r>
            <a:r>
              <a:rPr lang="cs-CZ" sz="26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RV 595</a:t>
            </a:r>
          </a:p>
          <a:p>
            <a:pPr marL="1600200" lvl="3" indent="-228600">
              <a:lnSpc>
                <a:spcPct val="80000"/>
              </a:lnSpc>
              <a:buSzPts val="2600"/>
            </a:pPr>
            <a:r>
              <a:rPr lang="cs-CZ" dirty="0">
                <a:latin typeface="Monotype Corsiva" panose="03010101010201010101" pitchFamily="66" charset="0"/>
              </a:rPr>
              <a:t>Části</a:t>
            </a:r>
          </a:p>
          <a:p>
            <a:pPr marL="1600200" lvl="3" indent="-228600">
              <a:lnSpc>
                <a:spcPct val="80000"/>
              </a:lnSpc>
              <a:buSzPts val="2600"/>
            </a:pPr>
            <a:r>
              <a:rPr lang="cs-CZ" dirty="0">
                <a:latin typeface="Monotype Corsiva" panose="03010101010201010101" pitchFamily="66" charset="0"/>
              </a:rPr>
              <a:t>Tecum </a:t>
            </a:r>
            <a:r>
              <a:rPr lang="cs-CZ" dirty="0" err="1">
                <a:latin typeface="Monotype Corsiva" panose="03010101010201010101" pitchFamily="66" charset="0"/>
              </a:rPr>
              <a:t>principium</a:t>
            </a:r>
            <a:endParaRPr dirty="0">
              <a:latin typeface="Monotype Corsiva" panose="03010101010201010101" pitchFamily="66" charset="0"/>
            </a:endParaRPr>
          </a:p>
          <a:p>
            <a:pPr marL="914400" lvl="2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</a:pPr>
            <a:endParaRPr sz="33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</a:pPr>
            <a:r>
              <a:rPr lang="cs-CZ" sz="33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3. Zdroje </a:t>
            </a:r>
            <a:endParaRPr dirty="0">
              <a:latin typeface="Monotype Corsiva" panose="03010101010201010101" pitchFamily="66" charset="0"/>
            </a:endParaRPr>
          </a:p>
          <a:p>
            <a:pPr marL="685800" lvl="1" indent="-88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2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4244827" y="365129"/>
            <a:ext cx="7108966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cs-CZ" sz="6600">
                <a:latin typeface="Corsiva"/>
                <a:ea typeface="Corsiva"/>
                <a:cs typeface="Corsiva"/>
                <a:sym typeface="Corsiva"/>
              </a:rPr>
              <a:t>Antonio Vivaldi</a:t>
            </a:r>
            <a:endParaRPr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4244827" y="1690689"/>
            <a:ext cx="7947169" cy="492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</a:pPr>
            <a:r>
              <a:rPr lang="cs-CZ" sz="26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4. března 1678 Benátky – 28. července 1741 Vídeň</a:t>
            </a:r>
            <a:endParaRPr dirty="0">
              <a:latin typeface="Monotype Corsiva" panose="03010101010201010101" pitchFamily="66" charset="0"/>
            </a:endParaRPr>
          </a:p>
          <a:p>
            <a:pPr marL="685800" lvl="1" indent="-228600" algn="just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Oficiálně pokřtěn 6. března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cs-CZ" sz="26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Barokní kněz, skladatel a houslista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cs-CZ" sz="26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Talent a základy pro hru na housle získal nejspíše od svého otce – Giovanna </a:t>
            </a:r>
            <a:r>
              <a:rPr lang="cs-CZ" sz="26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Battisty</a:t>
            </a:r>
            <a:r>
              <a:rPr lang="cs-CZ" sz="26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– který působil mimo jiné i v bazilice sv. Marka v Benátkách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cs-CZ" sz="26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Je možné, že Antonia vyučoval i tehdejší </a:t>
            </a:r>
            <a:r>
              <a:rPr lang="cs-CZ" sz="26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meastro</a:t>
            </a:r>
            <a:r>
              <a:rPr lang="cs-CZ" sz="26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di capella v bazilice sv. Marka – Giovanni </a:t>
            </a:r>
            <a:r>
              <a:rPr lang="cs-CZ" sz="26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Legrenzi</a:t>
            </a:r>
            <a:endParaRPr dirty="0">
              <a:latin typeface="Monotype Corsiva" panose="03010101010201010101" pitchFamily="66" charset="0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14" y="1243099"/>
            <a:ext cx="3994410" cy="47932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838203" y="331570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cs-CZ" sz="66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Životopis – pokračování</a:t>
            </a:r>
            <a:endParaRPr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511725" y="1395667"/>
            <a:ext cx="10842068" cy="536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1693 – 1703 – studium teologie a vysvěcení na kněze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od 9/1703 s přestávkami působil v sirotčinci </a:t>
            </a:r>
            <a:r>
              <a:rPr lang="cs-CZ" sz="22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Pio</a:t>
            </a:r>
            <a:r>
              <a:rPr lang="cs-CZ" sz="22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2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Ospedale</a:t>
            </a:r>
            <a:r>
              <a:rPr lang="cs-CZ" sz="22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2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della</a:t>
            </a:r>
            <a:r>
              <a:rPr lang="cs-CZ" sz="22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2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Pietà</a:t>
            </a:r>
            <a:r>
              <a:rPr lang="cs-CZ" sz="22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 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v Benátkách, pro který napsal řadu skladeb – například RV 644 </a:t>
            </a:r>
            <a:r>
              <a:rPr lang="cs-CZ" sz="22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Juditha</a:t>
            </a:r>
            <a:r>
              <a:rPr lang="cs-CZ" sz="22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2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triumphans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od 4/1718 – 1720 </a:t>
            </a:r>
            <a:r>
              <a:rPr lang="cs-CZ" sz="22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maestro di cappella da </a:t>
            </a:r>
            <a:r>
              <a:rPr lang="cs-CZ" sz="2200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camera</a:t>
            </a: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na dvoře mantovského vévody Filipa Hesenského </a:t>
            </a:r>
            <a:endParaRPr sz="2200" i="1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Po krátkém návratu do Benátek působil i v Římě a nadále komponoval pro sirotčinec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1726 – 1728 skladatel a impresário v San Angelo a rovněž působil jako maestro di capella in Italia pro hraběte Václava z </a:t>
            </a:r>
            <a:r>
              <a:rPr lang="cs-CZ" sz="22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Morzinu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1729 – 1731 cestoval s otcem po Evropě 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cs-CZ" sz="22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od 1740 Před koncem života usiloval o post dvorního skladatele císaře Karla VI</a:t>
            </a:r>
            <a:endParaRPr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578138" y="306406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cs-CZ" sz="6600" dirty="0">
                <a:latin typeface="Corsiva"/>
                <a:ea typeface="Corsiva"/>
                <a:cs typeface="Corsiva"/>
                <a:sym typeface="Corsiva"/>
              </a:rPr>
              <a:t>Michael </a:t>
            </a:r>
            <a:r>
              <a:rPr lang="cs-CZ" sz="6600" dirty="0" err="1">
                <a:latin typeface="Corsiva"/>
                <a:ea typeface="Corsiva"/>
                <a:cs typeface="Corsiva"/>
                <a:sym typeface="Corsiva"/>
              </a:rPr>
              <a:t>Talbot</a:t>
            </a:r>
            <a:r>
              <a:rPr lang="cs-CZ" sz="6600" dirty="0">
                <a:latin typeface="Corsiva"/>
                <a:ea typeface="Corsiva"/>
                <a:cs typeface="Corsiva"/>
                <a:sym typeface="Corsiva"/>
              </a:rPr>
              <a:t> </a:t>
            </a:r>
            <a:endParaRPr dirty="0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0" name="Google Shape;110;p5"/>
          <p:cNvSpPr txBox="1">
            <a:spLocks noGrp="1"/>
          </p:cNvSpPr>
          <p:nvPr>
            <p:ph type="body" idx="1"/>
          </p:nvPr>
        </p:nvSpPr>
        <p:spPr>
          <a:xfrm>
            <a:off x="0" y="1518400"/>
            <a:ext cx="12192000" cy="5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britský muzikolog a skladatel – zaměřuje se na italskou barokní hudbu a systematicky zpracovává skladatele Antonia Vivaldiho a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Tommase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Albinoniho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.</a:t>
            </a:r>
            <a:endParaRPr dirty="0">
              <a:latin typeface="Monotype Corsiva" panose="03010101010201010101" pitchFamily="66" charset="0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Díky jeho bádání vznikla řada různých knih a publikací, například:</a:t>
            </a:r>
            <a:endParaRPr dirty="0">
              <a:latin typeface="Monotype Corsiva" panose="03010101010201010101" pitchFamily="66" charset="0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	</a:t>
            </a:r>
            <a:r>
              <a:rPr lang="cs-CZ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Antonio Vivaldi: a </a:t>
            </a:r>
            <a:r>
              <a:rPr lang="cs-CZ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Guide</a:t>
            </a:r>
            <a:r>
              <a:rPr lang="cs-CZ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to </a:t>
            </a:r>
            <a:r>
              <a:rPr lang="cs-CZ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Research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 (New York, 1988)</a:t>
            </a:r>
            <a:endParaRPr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	</a:t>
            </a:r>
            <a:r>
              <a:rPr lang="cs-CZ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Venetian</a:t>
            </a:r>
            <a:r>
              <a:rPr lang="cs-CZ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Music in </a:t>
            </a:r>
            <a:r>
              <a:rPr lang="cs-CZ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the</a:t>
            </a:r>
            <a:r>
              <a:rPr lang="cs-CZ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Age </a:t>
            </a:r>
            <a:r>
              <a:rPr lang="cs-CZ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of</a:t>
            </a:r>
            <a:r>
              <a:rPr lang="cs-CZ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Antonio Vivaldi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 (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Aldershot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1999)</a:t>
            </a:r>
            <a:endParaRPr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	Wenzel von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Morzin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as a Patron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of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Antonio Vivaldi’, </a:t>
            </a:r>
            <a:r>
              <a:rPr lang="cs-CZ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Johann Friedrich </a:t>
            </a:r>
            <a:r>
              <a:rPr lang="cs-CZ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Fasch</a:t>
            </a:r>
            <a:r>
              <a:rPr lang="cs-CZ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	</a:t>
            </a:r>
            <a:r>
              <a:rPr lang="cs-CZ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und</a:t>
            </a:r>
            <a:r>
              <a:rPr lang="cs-CZ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der 	</a:t>
            </a:r>
            <a:r>
              <a:rPr lang="cs-CZ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italienische</a:t>
            </a:r>
            <a:r>
              <a:rPr lang="cs-CZ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Stil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ed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. K.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Musketa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 (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Dessau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2003)</a:t>
            </a:r>
            <a:endParaRPr dirty="0">
              <a:latin typeface="Monotype Corsiva" panose="03010101010201010101" pitchFamily="66" charset="0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	„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One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Composer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One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Psalm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One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Key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Three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Settings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: Vivaldi and 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the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“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Dixit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	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Dominus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”’, </a:t>
            </a:r>
            <a:r>
              <a:rPr lang="cs-CZ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SV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vol.6 (2006)	</a:t>
            </a:r>
            <a:endParaRPr dirty="0">
              <a:latin typeface="Monotype Corsiva" panose="03010101010201010101" pitchFamily="66" charset="0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	</a:t>
            </a:r>
            <a:r>
              <a:rPr lang="cs-CZ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The</a:t>
            </a:r>
            <a:r>
              <a:rPr lang="cs-CZ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Vivaldi </a:t>
            </a:r>
            <a:r>
              <a:rPr lang="cs-CZ" i="1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Compendium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 (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Woodbridge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2011)</a:t>
            </a:r>
            <a:endParaRPr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478176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cs-CZ" sz="6600">
                <a:latin typeface="Corsiva"/>
                <a:ea typeface="Corsiva"/>
                <a:cs typeface="Corsiva"/>
                <a:sym typeface="Corsiva"/>
              </a:rPr>
              <a:t>Katalogy Vivaldiho děl</a:t>
            </a:r>
            <a:endParaRPr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1"/>
          </p:nvPr>
        </p:nvSpPr>
        <p:spPr>
          <a:xfrm>
            <a:off x="0" y="1711967"/>
            <a:ext cx="12191996" cy="504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Katalogů Vivaldiho děl existuje několik – chronologicky:</a:t>
            </a:r>
            <a:endParaRPr dirty="0">
              <a:latin typeface="Monotype Corsiva" panose="03010101010201010101" pitchFamily="66" charset="0"/>
            </a:endParaRPr>
          </a:p>
          <a:p>
            <a:pPr marL="6858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1944/5, Řím – Mario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Rinaldi</a:t>
            </a: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–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Catalogo</a:t>
            </a: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Numerico</a:t>
            </a: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tematico</a:t>
            </a: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delle</a:t>
            </a: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composizioni</a:t>
            </a: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di Antonio Vivaldi</a:t>
            </a:r>
            <a:endParaRPr dirty="0">
              <a:latin typeface="Monotype Corsiva" panose="03010101010201010101" pitchFamily="66" charset="0"/>
            </a:endParaRPr>
          </a:p>
          <a:p>
            <a:pPr marL="6858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1948, Paříž – Marc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Pincherle</a:t>
            </a: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– Antonio Vivaldi et la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musique</a:t>
            </a: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instrumentale</a:t>
            </a:r>
            <a:endParaRPr dirty="0">
              <a:latin typeface="Monotype Corsiva" panose="03010101010201010101" pitchFamily="66" charset="0"/>
            </a:endParaRPr>
          </a:p>
          <a:p>
            <a:pPr marL="6858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1968,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Miláno</a:t>
            </a: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– Antonio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Fanna</a:t>
            </a: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–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Catalogo</a:t>
            </a: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Numerico</a:t>
            </a: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Tematico</a:t>
            </a: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endParaRPr dirty="0">
              <a:latin typeface="Monotype Corsiva" panose="03010101010201010101" pitchFamily="66" charset="0"/>
            </a:endParaRPr>
          </a:p>
          <a:p>
            <a:pPr marL="6858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1974 – 1. vydání katalogu dánského muzikologa Petera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Ryoma</a:t>
            </a: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: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Ryom-Verzeichnis</a:t>
            </a: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který řadí skladby podle čísla (= položka v seznamu) a označení RV. Opusové značení mají skladby, které byly vydány tiskem za Vivaldiho života. Od roku 2001 pokračuje v práci na tomto katalogu Federico Maria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Sardelli</a:t>
            </a:r>
            <a:endParaRPr dirty="0">
              <a:latin typeface="Monotype Corsiva" panose="03010101010201010101" pitchFamily="66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cs-CZ" sz="24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		Katalog není řazen chronologicky, ale tematicky:</a:t>
            </a:r>
            <a:endParaRPr dirty="0">
              <a:latin typeface="Monotype Corsiva" panose="03010101010201010101" pitchFamily="66" charset="0"/>
            </a:endParaRPr>
          </a:p>
          <a:p>
            <a:pPr marL="971550" lvl="1" indent="-5143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Instrumentální skladby </a:t>
            </a:r>
            <a:endParaRPr dirty="0">
              <a:latin typeface="Monotype Corsiva" panose="03010101010201010101" pitchFamily="66" charset="0"/>
            </a:endParaRPr>
          </a:p>
          <a:p>
            <a:pPr marL="971550" lvl="1" indent="-5143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Vokální skladby – duchovní </a:t>
            </a:r>
            <a:endParaRPr dirty="0">
              <a:latin typeface="Monotype Corsiva" panose="03010101010201010101" pitchFamily="66" charset="0"/>
            </a:endParaRPr>
          </a:p>
          <a:p>
            <a:pPr marL="971550" lvl="1" indent="-5143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Vokální skladby – světské</a:t>
            </a:r>
            <a:endParaRPr dirty="0">
              <a:latin typeface="Monotype Corsiva" panose="03010101010201010101" pitchFamily="66" charset="0"/>
            </a:endParaRPr>
          </a:p>
          <a:p>
            <a:pPr marL="971550" lvl="1" indent="-5143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Dodatky </a:t>
            </a:r>
            <a:endParaRPr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838203" y="500057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cs-CZ" sz="6600">
                <a:latin typeface="Corsiva"/>
                <a:ea typeface="Corsiva"/>
                <a:cs typeface="Corsiva"/>
                <a:sym typeface="Corsiva"/>
              </a:rPr>
              <a:t>Dixit Dominus</a:t>
            </a:r>
            <a:endParaRPr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1"/>
          </p:nvPr>
        </p:nvSpPr>
        <p:spPr>
          <a:xfrm>
            <a:off x="417094" y="1825627"/>
            <a:ext cx="11646566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Vivaldi napsal během svého života celkem tři (prozatím objevené) skladby s názvem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Dixit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Dominus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, kromě RV 595 to tedy jsou: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RV 594  pro 5 sólistů, dvojitý sbor a orchestr 	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RV 807 pro 5 sólistů sbor a orchestr – připisováno do r. 2005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Baldassaru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Galuppimu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endParaRPr dirty="0">
              <a:latin typeface="Monotype Corsiva" panose="03010101010201010101" pitchFamily="66" charset="0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</p:txBody>
      </p:sp>
      <p:pic>
        <p:nvPicPr>
          <p:cNvPr id="123" name="Google Shape;12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334" y="4698251"/>
            <a:ext cx="9093662" cy="215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cs-CZ" sz="6600" dirty="0">
                <a:latin typeface="Corsiva"/>
                <a:ea typeface="Corsiva"/>
                <a:cs typeface="Corsiva"/>
                <a:sym typeface="Corsiva"/>
              </a:rPr>
              <a:t>Text</a:t>
            </a:r>
            <a:endParaRPr dirty="0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29" name="Google Shape;129;p8"/>
          <p:cNvSpPr txBox="1">
            <a:spLocks noGrp="1"/>
          </p:cNvSpPr>
          <p:nvPr>
            <p:ph type="body" idx="1"/>
          </p:nvPr>
        </p:nvSpPr>
        <p:spPr>
          <a:xfrm>
            <a:off x="779480" y="1803635"/>
            <a:ext cx="10515600" cy="553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Text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Dixit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</a:t>
            </a:r>
            <a:r>
              <a:rPr lang="cs-CZ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Dominus</a:t>
            </a: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 je citací žalmu 110 z knihy žalmů a čte/zpívá se o nešporách v neděli či svátky , což dává skladbám slavnostnější charakter 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Rovněž je velmi oblíbený a často citovaný (také díky své pluralitě Božství a označení Ježíše jako krále, kněze a Mesiáše)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cs-CZ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V hudbě je rovněž tento text nesmírně oblíben, což dokazují skladby mnoha skladatelů (C. Monteverdi, G. F. Händel, W. A. Mozart a další…)</a:t>
            </a:r>
            <a:endParaRPr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>
            <a:spLocks noGrp="1"/>
          </p:cNvSpPr>
          <p:nvPr>
            <p:ph type="body" idx="1"/>
          </p:nvPr>
        </p:nvSpPr>
        <p:spPr>
          <a:xfrm>
            <a:off x="251670" y="360950"/>
            <a:ext cx="5768126" cy="6497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Dixit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Dominus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Domino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meo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:</a:t>
            </a:r>
            <a:br>
              <a:rPr lang="cs-CZ" sz="2000" dirty="0">
                <a:latin typeface="Corsiva"/>
                <a:ea typeface="Corsiva"/>
                <a:cs typeface="Corsiva"/>
                <a:sym typeface="Corsiva"/>
              </a:rPr>
            </a:b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Sede a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dextris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meis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donec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ponam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inimicos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tuos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scabellum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pedum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tuorum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.</a:t>
            </a:r>
            <a:endParaRPr sz="2000" dirty="0">
              <a:latin typeface="Corsiva"/>
              <a:ea typeface="Corsiva"/>
              <a:cs typeface="Corsiva"/>
              <a:sym typeface="Corsiv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Virgam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virtutis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tuae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emittet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Dominus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ex Sion:</a:t>
            </a:r>
            <a:br>
              <a:rPr lang="cs-CZ" sz="2000" dirty="0">
                <a:latin typeface="Corsiva"/>
                <a:ea typeface="Corsiva"/>
                <a:cs typeface="Corsiva"/>
                <a:sym typeface="Corsiva"/>
              </a:rPr>
            </a:b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dominare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in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medio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inimicorum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tuorum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Tecum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principium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in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die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virtutis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tuae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splendoribus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sanctorum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.</a:t>
            </a:r>
            <a:br>
              <a:rPr lang="cs-CZ" sz="2000" dirty="0">
                <a:latin typeface="Corsiva"/>
                <a:ea typeface="Corsiva"/>
                <a:cs typeface="Corsiva"/>
                <a:sym typeface="Corsiva"/>
              </a:rPr>
            </a:b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Ex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utero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ante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luciferum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genui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te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Juravit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Dominus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et non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paenitebit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eum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: Tu es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sacerdos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in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aeternum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secundum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ordinem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Melchisedech.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Dominus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a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dextris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tuis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,</a:t>
            </a:r>
            <a:br>
              <a:rPr lang="cs-CZ" sz="2000" dirty="0">
                <a:latin typeface="Corsiva"/>
                <a:ea typeface="Corsiva"/>
                <a:cs typeface="Corsiva"/>
                <a:sym typeface="Corsiva"/>
              </a:rPr>
            </a:b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confregit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in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die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irae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suae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reges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Judicabit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in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nationibus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,</a:t>
            </a:r>
            <a:br>
              <a:rPr lang="cs-CZ" sz="2000" dirty="0">
                <a:latin typeface="Corsiva"/>
                <a:ea typeface="Corsiva"/>
                <a:cs typeface="Corsiva"/>
                <a:sym typeface="Corsiva"/>
              </a:rPr>
            </a:b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Implebit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ruinas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conquassabit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capita in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terra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multorum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De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torrente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in via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bibet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,</a:t>
            </a:r>
            <a:br>
              <a:rPr lang="cs-CZ" sz="2000" dirty="0">
                <a:latin typeface="Corsiva"/>
                <a:ea typeface="Corsiva"/>
                <a:cs typeface="Corsiva"/>
                <a:sym typeface="Corsiva"/>
              </a:rPr>
            </a:b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propterea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exaltabit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caput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Gloria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Patri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, et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Filio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, et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Spiritui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Sancto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,</a:t>
            </a:r>
            <a:br>
              <a:rPr lang="cs-CZ" sz="2000" dirty="0">
                <a:latin typeface="Corsiva"/>
                <a:ea typeface="Corsiva"/>
                <a:cs typeface="Corsiva"/>
                <a:sym typeface="Corsiva"/>
              </a:rPr>
            </a:b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Sicut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erat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in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principio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, et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nunc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, et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semper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, et in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saecula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cs-CZ" sz="2000" dirty="0" err="1">
                <a:latin typeface="Corsiva"/>
                <a:ea typeface="Corsiva"/>
                <a:cs typeface="Corsiva"/>
                <a:sym typeface="Corsiva"/>
              </a:rPr>
              <a:t>saeculorum</a:t>
            </a:r>
            <a:r>
              <a:rPr lang="cs-CZ" sz="2000" dirty="0">
                <a:latin typeface="Corsiva"/>
                <a:ea typeface="Corsiva"/>
                <a:cs typeface="Corsiva"/>
                <a:sym typeface="Corsiva"/>
              </a:rPr>
              <a:t>. Amen.</a:t>
            </a:r>
            <a:endParaRPr dirty="0"/>
          </a:p>
        </p:txBody>
      </p:sp>
      <p:sp>
        <p:nvSpPr>
          <p:cNvPr id="135" name="Google Shape;135;p9"/>
          <p:cNvSpPr txBox="1">
            <a:spLocks noGrp="1"/>
          </p:cNvSpPr>
          <p:nvPr>
            <p:ph type="body" idx="2"/>
          </p:nvPr>
        </p:nvSpPr>
        <p:spPr>
          <a:xfrm>
            <a:off x="6172200" y="360950"/>
            <a:ext cx="5438165" cy="6497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Hospodin řekl mému Pánu: </a:t>
            </a:r>
            <a:b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</a:b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„Seď po mé pravici, než ti tvé nepřátele k nohám položím.“ 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Mocné žezlo tvé Hospodin ze Sionu napřáhne: „Vládni uprostřed svých nepřátel!“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Tvůj lid se dobrovolně nabídne, až se tvá síla ukáže ve svaté nádheře. Jak rosa z lůna svítání sejdou se k tobě tvoji mladíci.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Hospodin přísahal a nebude litovat: „Jsi knězem navěky podle řádu </a:t>
            </a:r>
            <a:r>
              <a:rPr lang="cs-CZ" sz="2000" dirty="0" err="1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Melchisedechova</a:t>
            </a: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.“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Pán bude po tvé pravici; až přijde jeho hněv, králové budou sraženi!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Až bude soudit národy, všude nakupí mrtvoly – srazí i hlavy velmocí!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Cestou z potoka pít bude,</a:t>
            </a:r>
            <a:br>
              <a:rPr lang="cs-CZ" sz="20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</a:br>
            <a:r>
              <a:rPr lang="cs-CZ" sz="20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proto vztyčí hlavu.</a:t>
            </a:r>
            <a:endParaRPr dirty="0">
              <a:latin typeface="Monotype Corsiva" panose="03010101010201010101" pitchFamily="66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cs-CZ" sz="20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Sláva Otci i Synu, i Duchu svatému.</a:t>
            </a:r>
            <a:br>
              <a:rPr lang="cs-CZ" sz="20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</a:br>
            <a:r>
              <a:rPr lang="cs-CZ" sz="20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Jako byla na počátku i nyní i vždycky</a:t>
            </a:r>
            <a:br>
              <a:rPr lang="cs-CZ" sz="20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</a:br>
            <a:r>
              <a:rPr lang="cs-CZ" sz="2000" i="1" dirty="0">
                <a:latin typeface="Monotype Corsiva" panose="03010101010201010101" pitchFamily="66" charset="0"/>
                <a:ea typeface="Corsiva"/>
                <a:cs typeface="Corsiva"/>
                <a:sym typeface="Corsiva"/>
              </a:rPr>
              <a:t>a na věky věků. Amen.</a:t>
            </a:r>
            <a:endParaRPr sz="2000" dirty="0">
              <a:latin typeface="Monotype Corsiva" panose="03010101010201010101" pitchFamily="66" charset="0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1771</Words>
  <Application>Microsoft Office PowerPoint</Application>
  <PresentationFormat>Širokoúhlá obrazovka</PresentationFormat>
  <Paragraphs>112</Paragraphs>
  <Slides>16</Slides>
  <Notes>15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Corsiva</vt:lpstr>
      <vt:lpstr>Motiv Office</vt:lpstr>
      <vt:lpstr>Dixit Dominus  RV 595</vt:lpstr>
      <vt:lpstr>Obsah </vt:lpstr>
      <vt:lpstr>Antonio Vivaldi</vt:lpstr>
      <vt:lpstr>Životopis – pokračování</vt:lpstr>
      <vt:lpstr>Michael Talbot </vt:lpstr>
      <vt:lpstr>Katalogy Vivaldiho děl</vt:lpstr>
      <vt:lpstr>Dixit Dominus</vt:lpstr>
      <vt:lpstr>Text</vt:lpstr>
      <vt:lpstr>Prezentace aplikace PowerPoint</vt:lpstr>
      <vt:lpstr>Dixit Dominus RV 595 - “di Praga”</vt:lpstr>
      <vt:lpstr>Prezentace aplikace PowerPoint</vt:lpstr>
      <vt:lpstr>Části:</vt:lpstr>
      <vt:lpstr>Tecum principium</vt:lpstr>
      <vt:lpstr>Prezentace aplikace PowerPoint</vt:lpstr>
      <vt:lpstr>Zdroje</vt:lpstr>
      <vt:lpstr>Zdroje - pokračování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Dixit Dominus  RV 595</dc:title>
  <dc:creator>Natálka</dc:creator>
  <cp:lastModifiedBy>Jana Perutková</cp:lastModifiedBy>
  <cp:revision>10</cp:revision>
  <dcterms:created xsi:type="dcterms:W3CDTF">2020-04-09T17:36:17Z</dcterms:created>
  <dcterms:modified xsi:type="dcterms:W3CDTF">2020-04-14T19:05:00Z</dcterms:modified>
</cp:coreProperties>
</file>