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63" r:id="rId2"/>
    <p:sldId id="492" r:id="rId3"/>
    <p:sldId id="466" r:id="rId4"/>
    <p:sldId id="467" r:id="rId5"/>
    <p:sldId id="471" r:id="rId6"/>
    <p:sldId id="396" r:id="rId7"/>
    <p:sldId id="468" r:id="rId8"/>
    <p:sldId id="412" r:id="rId9"/>
    <p:sldId id="469" r:id="rId10"/>
    <p:sldId id="465" r:id="rId11"/>
    <p:sldId id="387" r:id="rId12"/>
    <p:sldId id="453" r:id="rId13"/>
    <p:sldId id="470" r:id="rId14"/>
    <p:sldId id="472" r:id="rId15"/>
    <p:sldId id="473" r:id="rId16"/>
    <p:sldId id="474" r:id="rId17"/>
    <p:sldId id="475" r:id="rId18"/>
    <p:sldId id="476" r:id="rId19"/>
    <p:sldId id="477" r:id="rId20"/>
    <p:sldId id="455" r:id="rId21"/>
    <p:sldId id="478" r:id="rId22"/>
    <p:sldId id="479" r:id="rId23"/>
    <p:sldId id="480" r:id="rId24"/>
    <p:sldId id="483" r:id="rId25"/>
    <p:sldId id="482" r:id="rId26"/>
    <p:sldId id="456" r:id="rId27"/>
    <p:sldId id="484" r:id="rId28"/>
    <p:sldId id="459" r:id="rId29"/>
    <p:sldId id="457" r:id="rId30"/>
    <p:sldId id="460" r:id="rId31"/>
    <p:sldId id="488" r:id="rId32"/>
    <p:sldId id="489" r:id="rId33"/>
    <p:sldId id="481" r:id="rId34"/>
    <p:sldId id="490" r:id="rId35"/>
    <p:sldId id="461" r:id="rId36"/>
    <p:sldId id="485" r:id="rId37"/>
    <p:sldId id="491" r:id="rId38"/>
    <p:sldId id="493" r:id="rId39"/>
    <p:sldId id="496" r:id="rId40"/>
    <p:sldId id="497" r:id="rId41"/>
    <p:sldId id="498" r:id="rId42"/>
    <p:sldId id="494" r:id="rId43"/>
    <p:sldId id="495" r:id="rId44"/>
    <p:sldId id="487" r:id="rId45"/>
    <p:sldId id="486" r:id="rId46"/>
    <p:sldId id="452" r:id="rId47"/>
  </p:sldIdLst>
  <p:sldSz cx="9144000" cy="6858000" type="screen4x3"/>
  <p:notesSz cx="6669088" cy="9928225"/>
  <p:custDataLst>
    <p:tags r:id="rId5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4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3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16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25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46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61251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aminaNikesh/cloud-web-scale-discovery-services-landscape-an-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ltidata.cz/novinky/tiskove-zpravy/2015/proquest-and-ex-libris-join-to-accelerate-innovation-for-libraries-worldwide" TargetMode="External"/><Relationship Id="rId4" Type="http://schemas.openxmlformats.org/officeDocument/2006/relationships/hyperlink" Target="http://primo.lib.vutbr.cz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-discovery.en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>
                <a:solidFill>
                  <a:srgbClr val="FFFF00"/>
                </a:solidFill>
              </a:rPr>
              <a:t>5. </a:t>
            </a:r>
            <a:r>
              <a:rPr lang="cs-CZ" altLang="cs-CZ" sz="5400" dirty="0" err="1">
                <a:solidFill>
                  <a:srgbClr val="FFFF00"/>
                </a:solidFill>
              </a:rPr>
              <a:t>Discovery</a:t>
            </a:r>
            <a:r>
              <a:rPr lang="cs-CZ" altLang="cs-CZ" sz="5400" dirty="0">
                <a:solidFill>
                  <a:srgbClr val="FFFF00"/>
                </a:solidFill>
              </a:rPr>
              <a:t> </a:t>
            </a:r>
            <a:r>
              <a:rPr lang="cs-CZ" altLang="cs-CZ" sz="5400" dirty="0" err="1">
                <a:solidFill>
                  <a:srgbClr val="FFFF00"/>
                </a:solidFill>
              </a:rPr>
              <a:t>services</a:t>
            </a:r>
            <a:endParaRPr lang="uk-UA" altLang="cs-CZ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27. března 2020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6984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hledáme dokumenty z jednoho místa</a:t>
            </a:r>
          </a:p>
        </p:txBody>
      </p:sp>
    </p:spTree>
    <p:extLst>
      <p:ext uri="{BB962C8B-B14F-4D97-AF65-F5344CB8AC3E}">
        <p14:creationId xmlns:p14="http://schemas.microsoft.com/office/powerpoint/2010/main" val="12033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cs-CZ" dirty="0" err="1"/>
              <a:t>MetaLib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 err="1"/>
              <a:t>SearchSolver</a:t>
            </a:r>
            <a:r>
              <a:rPr lang="cs-CZ" dirty="0"/>
              <a:t> (</a:t>
            </a:r>
            <a:r>
              <a:rPr lang="cs-CZ" dirty="0" err="1"/>
              <a:t>Ovid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/>
              <a:t>360Search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756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>
                <a:hlinkClick r:id="rId2"/>
              </a:rPr>
              <a:t>Metalib</a:t>
            </a:r>
            <a:endParaRPr 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producent </a:t>
            </a:r>
            <a:r>
              <a:rPr lang="cs-CZ" dirty="0" err="1"/>
              <a:t>ExLibris</a:t>
            </a:r>
            <a:endParaRPr lang="cs-CZ" dirty="0"/>
          </a:p>
          <a:p>
            <a:pPr eaLnBrk="1" hangingPunct="1"/>
            <a:r>
              <a:rPr lang="cs-CZ" dirty="0"/>
              <a:t>integrace lokálních i vzdálených zdrojů instituce</a:t>
            </a:r>
          </a:p>
          <a:p>
            <a:pPr eaLnBrk="1" hangingPunct="1"/>
            <a:r>
              <a:rPr lang="cs-CZ" dirty="0" err="1"/>
              <a:t>metavyhledávač</a:t>
            </a:r>
            <a:r>
              <a:rPr lang="cs-CZ" dirty="0"/>
              <a:t> – vyhledávání ve více zdrojích najednou</a:t>
            </a:r>
          </a:p>
          <a:p>
            <a:pPr lvl="1" eaLnBrk="1" hangingPunct="1"/>
            <a:r>
              <a:rPr lang="cs-CZ" dirty="0"/>
              <a:t>= federativní = paralelní vyhledávání</a:t>
            </a:r>
          </a:p>
          <a:p>
            <a:pPr eaLnBrk="1" hangingPunct="1"/>
            <a:r>
              <a:rPr lang="cs-CZ" dirty="0"/>
              <a:t>služba www.jib.cz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pomalé vyhledávání </a:t>
            </a:r>
            <a:r>
              <a:rPr lang="cs-CZ" sz="2400" dirty="0"/>
              <a:t>(v reálném čase)</a:t>
            </a:r>
            <a:endParaRPr lang="cs-CZ" dirty="0"/>
          </a:p>
          <a:p>
            <a:r>
              <a:rPr lang="cs-CZ" dirty="0"/>
              <a:t>různá struktura databází,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nutnost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kvalita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relevance je závislá na kvalitě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vylepšování </a:t>
            </a:r>
            <a:r>
              <a:rPr lang="cs-CZ" dirty="0" err="1"/>
              <a:t>metadat</a:t>
            </a:r>
            <a:r>
              <a:rPr lang="cs-CZ" dirty="0"/>
              <a:t> není možné</a:t>
            </a:r>
          </a:p>
          <a:p>
            <a:pPr lvl="2"/>
            <a:r>
              <a:rPr lang="cs-CZ" dirty="0"/>
              <a:t>jsou uložena v cizích zdrojích</a:t>
            </a:r>
          </a:p>
          <a:p>
            <a:r>
              <a:rPr lang="cs-CZ" dirty="0"/>
              <a:t>neúplné výsledky</a:t>
            </a:r>
          </a:p>
          <a:p>
            <a:pPr lvl="1"/>
            <a:r>
              <a:rPr lang="cs-CZ" dirty="0"/>
              <a:t>nelze obvykle stáhnout kompletní data</a:t>
            </a:r>
          </a:p>
          <a:p>
            <a:pPr lvl="2"/>
            <a:r>
              <a:rPr lang="cs-CZ" dirty="0"/>
              <a:t>stahování po částech</a:t>
            </a:r>
          </a:p>
          <a:p>
            <a:pPr lvl="2"/>
            <a:r>
              <a:rPr lang="cs-CZ" dirty="0"/>
              <a:t>problémy s řazením dle relevance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9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nedostupnost zdrojů</a:t>
            </a:r>
          </a:p>
          <a:p>
            <a:pPr lvl="1"/>
            <a:r>
              <a:rPr lang="cs-CZ" dirty="0"/>
              <a:t>ne vždy se podaří spojení</a:t>
            </a:r>
          </a:p>
          <a:p>
            <a:pPr lvl="1"/>
            <a:r>
              <a:rPr lang="cs-CZ" dirty="0"/>
              <a:t>chybí pak část záznamů, které mohu být relevantní</a:t>
            </a:r>
          </a:p>
          <a:p>
            <a:r>
              <a:rPr lang="cs-CZ" dirty="0"/>
              <a:t>různorodost systémů</a:t>
            </a:r>
          </a:p>
          <a:p>
            <a:pPr lvl="1"/>
            <a:r>
              <a:rPr lang="cs-CZ" dirty="0"/>
              <a:t>různé dotazovací jazyky</a:t>
            </a:r>
          </a:p>
          <a:p>
            <a:pPr lvl="1"/>
            <a:r>
              <a:rPr lang="cs-CZ" dirty="0"/>
              <a:t>nemusí se vracet správné výsledky</a:t>
            </a:r>
          </a:p>
          <a:p>
            <a:pPr lvl="2"/>
            <a:r>
              <a:rPr lang="cs-CZ" dirty="0"/>
              <a:t>v různých DB vyhledáváme jinak</a:t>
            </a:r>
          </a:p>
          <a:p>
            <a:r>
              <a:rPr lang="cs-CZ" dirty="0"/>
              <a:t>zátěž serverů</a:t>
            </a:r>
          </a:p>
          <a:p>
            <a:pPr lvl="1"/>
            <a:r>
              <a:rPr lang="cs-CZ" dirty="0"/>
              <a:t>spojování a </a:t>
            </a:r>
            <a:r>
              <a:rPr lang="cs-CZ" dirty="0" err="1"/>
              <a:t>deduplikace</a:t>
            </a:r>
            <a:r>
              <a:rPr lang="cs-CZ" dirty="0"/>
              <a:t> je HW náročná</a:t>
            </a:r>
          </a:p>
        </p:txBody>
      </p:sp>
    </p:spTree>
    <p:extLst>
      <p:ext uri="{BB962C8B-B14F-4D97-AF65-F5344CB8AC3E}">
        <p14:creationId xmlns:p14="http://schemas.microsoft.com/office/powerpoint/2010/main" val="224523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aktuálnost</a:t>
            </a:r>
          </a:p>
          <a:p>
            <a:pPr lvl="1"/>
            <a:r>
              <a:rPr lang="cs-CZ" dirty="0"/>
              <a:t>vyhledávání v reálném čase</a:t>
            </a:r>
          </a:p>
          <a:p>
            <a:r>
              <a:rPr lang="cs-CZ" dirty="0"/>
              <a:t>nebuduje se index</a:t>
            </a:r>
          </a:p>
          <a:p>
            <a:pPr lvl="1"/>
            <a:r>
              <a:rPr lang="cs-CZ" dirty="0"/>
              <a:t>minimální nároky na velikost lokálního úložiště</a:t>
            </a:r>
          </a:p>
        </p:txBody>
      </p:sp>
    </p:spTree>
    <p:extLst>
      <p:ext uri="{BB962C8B-B14F-4D97-AF65-F5344CB8AC3E}">
        <p14:creationId xmlns:p14="http://schemas.microsoft.com/office/powerpoint/2010/main" val="224334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err="1">
                <a:solidFill>
                  <a:srgbClr val="FFFF00"/>
                </a:solidFill>
              </a:rPr>
              <a:t>Discovery</a:t>
            </a:r>
            <a:r>
              <a:rPr lang="cs-CZ" sz="7200" dirty="0">
                <a:solidFill>
                  <a:srgbClr val="FFFF00"/>
                </a:solidFill>
              </a:rPr>
              <a:t> 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405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= web-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err="1"/>
              <a:t>discovery</a:t>
            </a:r>
            <a:r>
              <a:rPr lang="cs-CZ" dirty="0"/>
              <a:t>)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služba schopná rychle a souvisle vyhledávat ve velkém rozsahu </a:t>
            </a:r>
            <a:r>
              <a:rPr lang="cs-CZ" dirty="0" err="1"/>
              <a:t>předsklizeného</a:t>
            </a:r>
            <a:r>
              <a:rPr lang="cs-CZ" dirty="0"/>
              <a:t> a indexovaného obsahu (</a:t>
            </a:r>
            <a:r>
              <a:rPr lang="cs-CZ" dirty="0" err="1"/>
              <a:t>Vaughan</a:t>
            </a:r>
            <a:r>
              <a:rPr lang="cs-CZ" dirty="0"/>
              <a:t>)</a:t>
            </a:r>
          </a:p>
          <a:p>
            <a:r>
              <a:rPr lang="cs-CZ" dirty="0"/>
              <a:t>efektivnější prohledávání zdrojů instituce z jednoho místa (</a:t>
            </a:r>
            <a:r>
              <a:rPr lang="cs-CZ" dirty="0" err="1"/>
              <a:t>discovery</a:t>
            </a:r>
            <a:r>
              <a:rPr lang="cs-CZ" dirty="0"/>
              <a:t>)</a:t>
            </a:r>
          </a:p>
          <a:p>
            <a:r>
              <a:rPr lang="cs-CZ" dirty="0"/>
              <a:t>centrální index + lokální zdroje</a:t>
            </a:r>
          </a:p>
        </p:txBody>
      </p:sp>
    </p:spTree>
    <p:extLst>
      <p:ext uri="{BB962C8B-B14F-4D97-AF65-F5344CB8AC3E}">
        <p14:creationId xmlns:p14="http://schemas.microsoft.com/office/powerpoint/2010/main" val="176783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vs.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= na serveru instituce, data pod správou knihovny</a:t>
            </a:r>
          </a:p>
          <a:p>
            <a:r>
              <a:rPr lang="cs-CZ" dirty="0"/>
              <a:t>služba = u poskytovatele, který data spravuje, </a:t>
            </a:r>
            <a:r>
              <a:rPr lang="cs-CZ" dirty="0" err="1"/>
              <a:t>SaaS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1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discovery</a:t>
            </a:r>
            <a:r>
              <a:rPr lang="cs-CZ" dirty="0"/>
              <a:t> systémů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81" y="1340768"/>
            <a:ext cx="6984776" cy="5213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56547" y="6505599"/>
            <a:ext cx="28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Zdroj: </a:t>
            </a:r>
            <a:r>
              <a:rPr lang="cs-CZ" sz="1400" dirty="0" err="1">
                <a:hlinkClick r:id="rId3"/>
              </a:rPr>
              <a:t>Slideshare</a:t>
            </a:r>
            <a:r>
              <a:rPr lang="cs-CZ" sz="1400" dirty="0"/>
              <a:t>, upraveno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27984" y="2636912"/>
            <a:ext cx="553998" cy="25347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dirty="0"/>
              <a:t>Centrální index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357301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vyhledávání dle relevance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67744" y="5661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plný text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95936" y="55436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požadavek na FT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060848"/>
            <a:ext cx="461665" cy="151216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err="1"/>
              <a:t>Harvester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33317" y="3942717"/>
            <a:ext cx="461665" cy="2078571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/>
              <a:t>Link </a:t>
            </a:r>
            <a:r>
              <a:rPr lang="cs-CZ" dirty="0" err="1"/>
              <a:t>resolver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1553" y="1681411"/>
            <a:ext cx="430887" cy="45651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600" dirty="0"/>
              <a:t>E-zdroje knihovny</a:t>
            </a:r>
          </a:p>
        </p:txBody>
      </p:sp>
    </p:spTree>
    <p:extLst>
      <p:ext uri="{BB962C8B-B14F-4D97-AF65-F5344CB8AC3E}">
        <p14:creationId xmlns:p14="http://schemas.microsoft.com/office/powerpoint/2010/main" val="291057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D8926-2F3B-47DA-ADB3-A720867C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BFCB0B-A26F-4FC2-AC2A-E913CA87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přednáška Michala </a:t>
            </a:r>
            <a:r>
              <a:rPr lang="cs-CZ" dirty="0" err="1"/>
              <a:t>Denára</a:t>
            </a:r>
            <a:r>
              <a:rPr lang="cs-CZ" dirty="0"/>
              <a:t> a Jany Kurfürstové</a:t>
            </a:r>
          </a:p>
          <a:p>
            <a:pPr lvl="1"/>
            <a:r>
              <a:rPr lang="cs-CZ" dirty="0"/>
              <a:t>Šlo by i v jiný den?</a:t>
            </a:r>
          </a:p>
          <a:p>
            <a:pPr lvl="1"/>
            <a:r>
              <a:rPr lang="cs-CZ" dirty="0"/>
              <a:t>Jaký den a čas?</a:t>
            </a:r>
          </a:p>
        </p:txBody>
      </p:sp>
    </p:spTree>
    <p:extLst>
      <p:ext uri="{BB962C8B-B14F-4D97-AF65-F5344CB8AC3E}">
        <p14:creationId xmlns:p14="http://schemas.microsoft.com/office/powerpoint/2010/main" val="1229104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rychlá odezva</a:t>
            </a:r>
          </a:p>
          <a:p>
            <a:pPr lvl="1"/>
            <a:r>
              <a:rPr lang="cs-CZ" dirty="0"/>
              <a:t>vše v jednom rozhraní</a:t>
            </a:r>
          </a:p>
          <a:p>
            <a:pPr lvl="1"/>
            <a:r>
              <a:rPr lang="cs-CZ" dirty="0"/>
              <a:t>pracuje s více záznamy najednou</a:t>
            </a:r>
          </a:p>
          <a:p>
            <a:pPr lvl="1"/>
            <a:r>
              <a:rPr lang="cs-CZ" dirty="0"/>
              <a:t>implementace do webů knihoven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aktuálnost – dle frekvence stahování</a:t>
            </a:r>
          </a:p>
          <a:p>
            <a:pPr lvl="1"/>
            <a:r>
              <a:rPr lang="cs-CZ" dirty="0"/>
              <a:t>zneužití producenty???</a:t>
            </a:r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(ODI)</a:t>
            </a:r>
          </a:p>
          <a:p>
            <a:r>
              <a:rPr lang="cs-CZ" dirty="0"/>
              <a:t>ODI: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in </a:t>
            </a:r>
            <a:r>
              <a:rPr lang="cs-CZ" dirty="0" err="1"/>
              <a:t>Discovery</a:t>
            </a:r>
            <a:endParaRPr lang="cs-CZ" dirty="0"/>
          </a:p>
          <a:p>
            <a:pPr lvl="1"/>
            <a:r>
              <a:rPr lang="cs-CZ" dirty="0"/>
              <a:t>doporučení pro poskytovatele obsahu</a:t>
            </a:r>
          </a:p>
          <a:p>
            <a:pPr lvl="2"/>
            <a:r>
              <a:rPr lang="cs-CZ" dirty="0"/>
              <a:t>přístupy k indexaci, klíčová </a:t>
            </a:r>
            <a:r>
              <a:rPr lang="cs-CZ" dirty="0" err="1"/>
              <a:t>metadata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co nejlepší popis dokumentů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doporučení pro poskytovatele DS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přístup k </a:t>
            </a:r>
            <a:r>
              <a:rPr lang="cs-CZ" dirty="0" err="1">
                <a:sym typeface="Wingdings" panose="05000000000000000000" pitchFamily="2" charset="2"/>
              </a:rPr>
              <a:t>info</a:t>
            </a:r>
            <a:r>
              <a:rPr lang="cs-CZ" dirty="0">
                <a:sym typeface="Wingdings" panose="05000000000000000000" pitchFamily="2" charset="2"/>
              </a:rPr>
              <a:t> o indexu, férové linkování (fair </a:t>
            </a:r>
            <a:r>
              <a:rPr lang="cs-CZ" dirty="0" err="1">
                <a:sym typeface="Wingdings" panose="05000000000000000000" pitchFamily="2" charset="2"/>
              </a:rPr>
              <a:t>linking</a:t>
            </a:r>
            <a:r>
              <a:rPr lang="cs-CZ" dirty="0">
                <a:sym typeface="Wingdings" panose="05000000000000000000" pitchFamily="2" charset="2"/>
              </a:rPr>
              <a:t>), formáty, 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9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atraktivní uživatelské rozhraní</a:t>
            </a:r>
          </a:p>
          <a:p>
            <a:pPr lvl="1"/>
            <a:r>
              <a:rPr lang="cs-CZ" sz="2300" dirty="0"/>
              <a:t>uživatel jej musí pochopit, Google, fasety,…</a:t>
            </a:r>
          </a:p>
          <a:p>
            <a:pPr lvl="1"/>
            <a:r>
              <a:rPr lang="cs-CZ" sz="2300" dirty="0"/>
              <a:t>není potřeba školení</a:t>
            </a:r>
          </a:p>
          <a:p>
            <a:r>
              <a:rPr lang="cs-CZ" dirty="0"/>
              <a:t>relevantní výsledky</a:t>
            </a:r>
          </a:p>
          <a:p>
            <a:pPr lvl="1"/>
            <a:r>
              <a:rPr lang="cs-CZ" dirty="0"/>
              <a:t>nejen </a:t>
            </a:r>
            <a:r>
              <a:rPr lang="cs-CZ" dirty="0" err="1"/>
              <a:t>metadata</a:t>
            </a:r>
            <a:r>
              <a:rPr lang="cs-CZ" dirty="0"/>
              <a:t>, ale i zohlednit např. využívanost</a:t>
            </a:r>
          </a:p>
          <a:p>
            <a:r>
              <a:rPr lang="cs-CZ" dirty="0"/>
              <a:t>fasety</a:t>
            </a:r>
          </a:p>
          <a:p>
            <a:pPr lvl="1"/>
            <a:r>
              <a:rPr lang="cs-CZ" dirty="0"/>
              <a:t>mnoho výsledků, nutné </a:t>
            </a:r>
            <a:r>
              <a:rPr lang="cs-CZ" dirty="0" err="1"/>
              <a:t>zpřsňování</a:t>
            </a:r>
            <a:r>
              <a:rPr lang="cs-CZ" dirty="0"/>
              <a:t> dle kategorií</a:t>
            </a:r>
          </a:p>
          <a:p>
            <a:r>
              <a:rPr lang="cs-CZ" dirty="0"/>
              <a:t>sociální funkce</a:t>
            </a:r>
          </a:p>
          <a:p>
            <a:pPr lvl="1"/>
            <a:r>
              <a:rPr lang="cs-CZ" dirty="0"/>
              <a:t>hodnocení, komentáře,…</a:t>
            </a:r>
          </a:p>
        </p:txBody>
      </p:sp>
    </p:spTree>
    <p:extLst>
      <p:ext uri="{BB962C8B-B14F-4D97-AF65-F5344CB8AC3E}">
        <p14:creationId xmlns:p14="http://schemas.microsoft.com/office/powerpoint/2010/main" val="101284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široký záběr</a:t>
            </a:r>
          </a:p>
          <a:p>
            <a:pPr lvl="1"/>
            <a:r>
              <a:rPr lang="cs-CZ" dirty="0"/>
              <a:t>prohledávat různé zdroje (katalog, DB, lokální digitální knihovny,…)</a:t>
            </a:r>
          </a:p>
          <a:p>
            <a:pPr lvl="1"/>
            <a:r>
              <a:rPr lang="cs-CZ" dirty="0"/>
              <a:t>ale co oddělený přístup? Někteří vyžadují.</a:t>
            </a:r>
          </a:p>
          <a:p>
            <a:r>
              <a:rPr lang="cs-CZ" dirty="0"/>
              <a:t>služby pro uživatele</a:t>
            </a:r>
          </a:p>
          <a:p>
            <a:pPr lvl="1"/>
            <a:r>
              <a:rPr lang="cs-CZ" dirty="0"/>
              <a:t>účet uživatele, </a:t>
            </a:r>
            <a:r>
              <a:rPr lang="cs-CZ" dirty="0" err="1"/>
              <a:t>customizace</a:t>
            </a:r>
            <a:r>
              <a:rPr lang="cs-CZ" dirty="0"/>
              <a:t>, záložky, ukládání výsledků vyhledávání a dotazů, exporty do citačních manažerů, obohacený obsah (citace v DS, obálky,…), FT v DS, propojení s </a:t>
            </a:r>
            <a:r>
              <a:rPr lang="cs-CZ" dirty="0" err="1"/>
              <a:t>WoS</a:t>
            </a:r>
            <a:r>
              <a:rPr lang="cs-CZ" dirty="0"/>
              <a:t> nebo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dostupnost u dokumentů z katalogu, rezervace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odkaz do původního systému nebo integrace do DS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2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  <a:p>
            <a:r>
              <a:rPr lang="cs-CZ" dirty="0"/>
              <a:t>vědecké knihovny</a:t>
            </a:r>
          </a:p>
          <a:p>
            <a:r>
              <a:rPr lang="cs-CZ" dirty="0"/>
              <a:t>informační brány</a:t>
            </a:r>
          </a:p>
          <a:p>
            <a:r>
              <a:rPr lang="cs-CZ" dirty="0"/>
              <a:t>národní projekty</a:t>
            </a:r>
          </a:p>
          <a:p>
            <a:endParaRPr lang="cs-CZ" dirty="0"/>
          </a:p>
          <a:p>
            <a:r>
              <a:rPr lang="cs-CZ" dirty="0"/>
              <a:t>příliš se nehodí pro základní knihovny – proč?</a:t>
            </a:r>
          </a:p>
        </p:txBody>
      </p:sp>
    </p:spTree>
    <p:extLst>
      <p:ext uri="{BB962C8B-B14F-4D97-AF65-F5344CB8AC3E}">
        <p14:creationId xmlns:p14="http://schemas.microsoft.com/office/powerpoint/2010/main" val="368906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Komerční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7200" dirty="0">
                <a:solidFill>
                  <a:srgbClr val="FFFF00"/>
                </a:solidFill>
              </a:rPr>
              <a:t>DS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19693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dostupné na </a:t>
            </a:r>
            <a:r>
              <a:rPr lang="cs-CZ" sz="2800" dirty="0">
                <a:hlinkClick r:id="rId2" action="ppaction://hlinkfile"/>
              </a:rPr>
              <a:t>MU</a:t>
            </a:r>
            <a:endParaRPr lang="cs-CZ" sz="2800" dirty="0"/>
          </a:p>
          <a:p>
            <a:r>
              <a:rPr lang="cs-CZ" sz="2800" dirty="0"/>
              <a:t>vývoj od 2008, představení 2009, prodej od 2010</a:t>
            </a:r>
          </a:p>
          <a:p>
            <a:r>
              <a:rPr lang="cs-CZ" sz="2800" dirty="0" err="1"/>
              <a:t>cloudová</a:t>
            </a:r>
            <a:r>
              <a:rPr lang="cs-CZ" sz="2800" dirty="0"/>
              <a:t> služba</a:t>
            </a:r>
          </a:p>
          <a:p>
            <a:r>
              <a:rPr lang="cs-CZ" sz="2800" dirty="0"/>
              <a:t>podpora </a:t>
            </a:r>
            <a:r>
              <a:rPr lang="cs-CZ" sz="2800" dirty="0" err="1"/>
              <a:t>LinkSource</a:t>
            </a:r>
            <a:r>
              <a:rPr lang="cs-CZ" sz="2800" dirty="0"/>
              <a:t> i jiných linkovacích nástrojů (např. SFX)</a:t>
            </a:r>
          </a:p>
          <a:p>
            <a:r>
              <a:rPr lang="cs-CZ" sz="2800" dirty="0"/>
              <a:t>možnost napojení katalogu instituce</a:t>
            </a:r>
          </a:p>
          <a:p>
            <a:r>
              <a:rPr lang="cs-CZ" sz="2800" dirty="0"/>
              <a:t>„Lokátor publikací“</a:t>
            </a:r>
          </a:p>
          <a:p>
            <a:pPr lvl="1"/>
            <a:r>
              <a:rPr lang="cs-CZ" sz="2000" dirty="0"/>
              <a:t>dohledávání titulů časopisů</a:t>
            </a:r>
          </a:p>
          <a:p>
            <a:pPr lvl="1"/>
            <a:r>
              <a:rPr lang="cs-CZ" sz="2000" dirty="0"/>
              <a:t>knihy z katalogu instituce a e-knihy</a:t>
            </a:r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hledání multimédií</a:t>
            </a:r>
          </a:p>
          <a:p>
            <a:r>
              <a:rPr lang="cs-CZ" sz="3200" dirty="0"/>
              <a:t>vlastní API a nastavení</a:t>
            </a:r>
          </a:p>
          <a:p>
            <a:r>
              <a:rPr lang="cs-CZ" sz="3200" dirty="0"/>
              <a:t>produkuje EBSCO</a:t>
            </a:r>
          </a:p>
          <a:p>
            <a:r>
              <a:rPr lang="cs-CZ" sz="3200" dirty="0"/>
              <a:t>9000 instalací, 18 v ČR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7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2005, prodej od 2007</a:t>
            </a:r>
          </a:p>
          <a:p>
            <a:r>
              <a:rPr lang="cs-CZ" dirty="0"/>
              <a:t>vyvíjí </a:t>
            </a:r>
            <a:r>
              <a:rPr lang="cs-CZ" dirty="0" err="1"/>
              <a:t>ExLibris</a:t>
            </a:r>
            <a:endParaRPr lang="cs-CZ" dirty="0"/>
          </a:p>
          <a:p>
            <a:r>
              <a:rPr lang="cs-CZ" dirty="0"/>
              <a:t>2 indexy – centrální (2010) a lokální</a:t>
            </a:r>
          </a:p>
          <a:p>
            <a:r>
              <a:rPr lang="cs-CZ" dirty="0"/>
              <a:t>neutrální – nemají vlastní data</a:t>
            </a:r>
          </a:p>
          <a:p>
            <a:r>
              <a:rPr lang="cs-CZ" dirty="0"/>
              <a:t>podpora různých metod sklízení dat</a:t>
            </a:r>
          </a:p>
          <a:p>
            <a:pPr lvl="1"/>
            <a:r>
              <a:rPr lang="cs-CZ" dirty="0"/>
              <a:t>OAI-PMH, FTP,…</a:t>
            </a:r>
          </a:p>
          <a:p>
            <a:r>
              <a:rPr lang="cs-CZ" dirty="0"/>
              <a:t>2100 instalací, v ČR 3</a:t>
            </a:r>
          </a:p>
          <a:p>
            <a:pPr lvl="1"/>
            <a:r>
              <a:rPr lang="cs-CZ" dirty="0"/>
              <a:t>např. </a:t>
            </a:r>
            <a:r>
              <a:rPr lang="cs-CZ" dirty="0" err="1">
                <a:hlinkClick r:id="rId3"/>
              </a:rPr>
              <a:t>UPa</a:t>
            </a:r>
            <a:r>
              <a:rPr lang="cs-CZ" dirty="0"/>
              <a:t> nebo </a:t>
            </a:r>
            <a:r>
              <a:rPr lang="cs-CZ" dirty="0">
                <a:hlinkClick r:id="rId4"/>
              </a:rPr>
              <a:t>VUT</a:t>
            </a:r>
            <a:endParaRPr lang="cs-CZ" dirty="0"/>
          </a:p>
          <a:p>
            <a:r>
              <a:rPr lang="cs-CZ" dirty="0"/>
              <a:t>2016 – </a:t>
            </a:r>
            <a:r>
              <a:rPr lang="cs-CZ" dirty="0" err="1">
                <a:hlinkClick r:id="rId5"/>
              </a:rPr>
              <a:t>Proquest</a:t>
            </a:r>
            <a:r>
              <a:rPr lang="cs-CZ" dirty="0">
                <a:hlinkClick r:id="rId5"/>
              </a:rPr>
              <a:t> koupil </a:t>
            </a:r>
            <a:r>
              <a:rPr lang="cs-CZ" dirty="0" err="1">
                <a:hlinkClick r:id="rId5"/>
              </a:rPr>
              <a:t>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2008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)</a:t>
            </a:r>
          </a:p>
          <a:p>
            <a:r>
              <a:rPr lang="cs-CZ" dirty="0"/>
              <a:t>zveřejněno 2009, </a:t>
            </a:r>
            <a:r>
              <a:rPr lang="cs-CZ" dirty="0" err="1"/>
              <a:t>Proquest</a:t>
            </a:r>
            <a:r>
              <a:rPr lang="cs-CZ" dirty="0"/>
              <a:t> - 2011</a:t>
            </a:r>
          </a:p>
          <a:p>
            <a:r>
              <a:rPr lang="cs-CZ" dirty="0"/>
              <a:t>2015 – divize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(Primo + </a:t>
            </a:r>
            <a:r>
              <a:rPr lang="cs-CZ" dirty="0" err="1"/>
              <a:t>Summon</a:t>
            </a:r>
            <a:r>
              <a:rPr lang="cs-CZ" dirty="0"/>
              <a:t>)</a:t>
            </a:r>
          </a:p>
          <a:p>
            <a:r>
              <a:rPr lang="cs-CZ" dirty="0"/>
              <a:t>produkuje Albertina </a:t>
            </a:r>
            <a:r>
              <a:rPr lang="cs-CZ" dirty="0" err="1"/>
              <a:t>Icome</a:t>
            </a:r>
            <a:r>
              <a:rPr lang="cs-CZ" dirty="0"/>
              <a:t> Praha</a:t>
            </a:r>
          </a:p>
          <a:p>
            <a:r>
              <a:rPr lang="cs-CZ" dirty="0"/>
              <a:t>téměř 2000 instalací ve světě</a:t>
            </a:r>
          </a:p>
          <a:p>
            <a:r>
              <a:rPr lang="cs-CZ" dirty="0"/>
              <a:t>v ČR 8 (např. v </a:t>
            </a:r>
            <a:r>
              <a:rPr lang="cs-CZ" dirty="0">
                <a:hlinkClick r:id="rId2"/>
              </a:rPr>
              <a:t>NTK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7200" dirty="0" err="1">
                <a:solidFill>
                  <a:srgbClr val="FFFF00"/>
                </a:solidFill>
              </a:rPr>
              <a:t>Jak</a:t>
            </a:r>
            <a:r>
              <a:rPr lang="en-US" sz="7200" dirty="0">
                <a:solidFill>
                  <a:srgbClr val="FFFF00"/>
                </a:solidFill>
              </a:rPr>
              <a:t> se </a:t>
            </a:r>
            <a:r>
              <a:rPr lang="en-US" sz="7200" dirty="0" err="1">
                <a:solidFill>
                  <a:srgbClr val="FFFF00"/>
                </a:solidFill>
              </a:rPr>
              <a:t>dostat</a:t>
            </a:r>
            <a:br>
              <a:rPr lang="en-US" sz="7200" dirty="0">
                <a:solidFill>
                  <a:srgbClr val="FFFF00"/>
                </a:solidFill>
              </a:rPr>
            </a:br>
            <a:r>
              <a:rPr lang="en-US" sz="7200" dirty="0">
                <a:solidFill>
                  <a:srgbClr val="FFFF00"/>
                </a:solidFill>
              </a:rPr>
              <a:t>k FT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923724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WorldCat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WC </a:t>
            </a:r>
            <a:r>
              <a:rPr lang="cs-CZ" dirty="0" err="1"/>
              <a:t>Local</a:t>
            </a:r>
            <a:r>
              <a:rPr lang="cs-CZ" dirty="0"/>
              <a:t> vyvíjí OCLC od roku 2007</a:t>
            </a:r>
          </a:p>
          <a:p>
            <a:r>
              <a:rPr lang="cs-CZ" dirty="0"/>
              <a:t>2009 – uzavírány licenční smlouvy s producenty obsahu</a:t>
            </a:r>
          </a:p>
          <a:p>
            <a:r>
              <a:rPr lang="cs-CZ" dirty="0"/>
              <a:t>možnost posílat data do </a:t>
            </a:r>
            <a:r>
              <a:rPr lang="cs-CZ" dirty="0" err="1"/>
              <a:t>WorldCat</a:t>
            </a:r>
            <a:endParaRPr lang="cs-CZ" dirty="0"/>
          </a:p>
          <a:p>
            <a:r>
              <a:rPr lang="cs-CZ" dirty="0"/>
              <a:t>2014 nový systém WC </a:t>
            </a:r>
            <a:r>
              <a:rPr lang="cs-CZ" dirty="0" err="1"/>
              <a:t>Discovery</a:t>
            </a:r>
            <a:endParaRPr lang="cs-CZ" dirty="0"/>
          </a:p>
          <a:p>
            <a:r>
              <a:rPr lang="cs-CZ" dirty="0"/>
              <a:t>u nás nemá zastoupení a ani žádnou instalaci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  <a:p>
            <a:pPr lvl="1"/>
            <a:r>
              <a:rPr lang="cs-CZ" dirty="0"/>
              <a:t>jak jej bude instituce využívat, proč jej pořizujeme, propojení s lokálními zdroji, jak bude hluboká integrace s katalogem,…</a:t>
            </a:r>
          </a:p>
          <a:p>
            <a:r>
              <a:rPr lang="cs-CZ" dirty="0"/>
              <a:t>pokrytí indexu</a:t>
            </a:r>
          </a:p>
          <a:p>
            <a:pPr lvl="1"/>
            <a:r>
              <a:rPr lang="cs-CZ" dirty="0"/>
              <a:t>jaké zdroje pokrývá, co s těmi, které nekryjí, kvalita indexu, propojení s FT,…</a:t>
            </a:r>
          </a:p>
          <a:p>
            <a:r>
              <a:rPr lang="cs-CZ" dirty="0"/>
              <a:t>použitelnost</a:t>
            </a:r>
          </a:p>
          <a:p>
            <a:pPr lvl="1"/>
            <a:r>
              <a:rPr lang="cs-CZ" dirty="0"/>
              <a:t>jak je navrženo uživatelské rozhraní, je pochopitelné, je nutné školení???</a:t>
            </a:r>
          </a:p>
        </p:txBody>
      </p:sp>
    </p:spTree>
    <p:extLst>
      <p:ext uri="{BB962C8B-B14F-4D97-AF65-F5344CB8AC3E}">
        <p14:creationId xmlns:p14="http://schemas.microsoft.com/office/powerpoint/2010/main" val="4128495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technologie</a:t>
            </a:r>
          </a:p>
          <a:p>
            <a:pPr lvl="1"/>
            <a:r>
              <a:rPr lang="cs-CZ" dirty="0"/>
              <a:t>systém/služba, jak se doplňuje index, jak funguje vyhledávání, sociální aspekt, nabízí API a co umí, existuje mobilní verze </a:t>
            </a:r>
          </a:p>
          <a:p>
            <a:r>
              <a:rPr lang="cs-CZ" dirty="0"/>
              <a:t>cena</a:t>
            </a:r>
          </a:p>
          <a:p>
            <a:pPr lvl="1"/>
            <a:r>
              <a:rPr lang="cs-CZ" dirty="0"/>
              <a:t>kolik stojí, cena za instalaci, pravidelné poplatky, cena za doplňkové služby a funkce (např. počet propojených lokálních zdrojů),…</a:t>
            </a:r>
          </a:p>
        </p:txBody>
      </p:sp>
    </p:spTree>
    <p:extLst>
      <p:ext uri="{BB962C8B-B14F-4D97-AF65-F5344CB8AC3E}">
        <p14:creationId xmlns:p14="http://schemas.microsoft.com/office/powerpoint/2010/main" val="4143193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NKP – zkušenosti</a:t>
            </a:r>
            <a:endParaRPr lang="cs-CZ" dirty="0"/>
          </a:p>
          <a:p>
            <a:r>
              <a:rPr lang="cs-CZ" dirty="0"/>
              <a:t>výběrové řízení MU</a:t>
            </a:r>
          </a:p>
          <a:p>
            <a:r>
              <a:rPr lang="cs-CZ" dirty="0"/>
              <a:t>výběr na VUT</a:t>
            </a:r>
          </a:p>
        </p:txBody>
      </p:sp>
    </p:spTree>
    <p:extLst>
      <p:ext uri="{BB962C8B-B14F-4D97-AF65-F5344CB8AC3E}">
        <p14:creationId xmlns:p14="http://schemas.microsoft.com/office/powerpoint/2010/main" val="3915809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Znáte DS???</a:t>
            </a:r>
          </a:p>
          <a:p>
            <a:r>
              <a:rPr lang="cs-CZ" dirty="0"/>
              <a:t>Využíváte DS???</a:t>
            </a:r>
          </a:p>
          <a:p>
            <a:r>
              <a:rPr lang="cs-CZ" dirty="0"/>
              <a:t>Jakým způsobem propagovat???</a:t>
            </a:r>
          </a:p>
        </p:txBody>
      </p:sp>
    </p:spTree>
    <p:extLst>
      <p:ext uri="{BB962C8B-B14F-4D97-AF65-F5344CB8AC3E}">
        <p14:creationId xmlns:p14="http://schemas.microsoft.com/office/powerpoint/2010/main" val="399965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DS </a:t>
            </a:r>
            <a:r>
              <a:rPr lang="cs-CZ" dirty="0"/>
              <a:t>– </a:t>
            </a:r>
            <a:r>
              <a:rPr lang="cs-CZ" dirty="0" err="1"/>
              <a:t>Jason</a:t>
            </a:r>
            <a:r>
              <a:rPr lang="cs-CZ" dirty="0"/>
              <a:t> </a:t>
            </a:r>
            <a:r>
              <a:rPr lang="cs-CZ" dirty="0" err="1"/>
              <a:t>Vaughan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2004</a:t>
            </a:r>
          </a:p>
          <a:p>
            <a:r>
              <a:rPr lang="cs-CZ" dirty="0"/>
              <a:t>volně dostupná alternativa</a:t>
            </a:r>
          </a:p>
          <a:p>
            <a:r>
              <a:rPr lang="cs-CZ" dirty="0"/>
              <a:t>indexuje odborné zdroje</a:t>
            </a:r>
          </a:p>
          <a:p>
            <a:pPr lvl="1"/>
            <a:r>
              <a:rPr lang="cs-CZ" dirty="0"/>
              <a:t>recenzované online akademické články a knihy, příspěvky z konferencí, dizertační práce, preprinty, abstrakty, technické zprávy, soudní rozhodnutí, patenty,…</a:t>
            </a:r>
          </a:p>
          <a:p>
            <a:r>
              <a:rPr lang="cs-CZ" dirty="0"/>
              <a:t>mohou být zahrnuty FT</a:t>
            </a:r>
          </a:p>
          <a:p>
            <a:r>
              <a:rPr lang="cs-CZ" dirty="0"/>
              <a:t>v poslední době implementace nových funkcí!!!</a:t>
            </a:r>
          </a:p>
        </p:txBody>
      </p:sp>
    </p:spTree>
    <p:extLst>
      <p:ext uri="{BB962C8B-B14F-4D97-AF65-F5344CB8AC3E}">
        <p14:creationId xmlns:p14="http://schemas.microsoft.com/office/powerpoint/2010/main" val="1796630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Moje knihovna – budování vlastního profilu</a:t>
            </a:r>
          </a:p>
          <a:p>
            <a:r>
              <a:rPr lang="cs-CZ" dirty="0"/>
              <a:t>Moje citace</a:t>
            </a:r>
          </a:p>
          <a:p>
            <a:r>
              <a:rPr lang="cs-CZ" dirty="0"/>
              <a:t>Moje aktualizace – odkazy na články dle našich referencí</a:t>
            </a:r>
          </a:p>
          <a:p>
            <a:r>
              <a:rPr lang="cs-CZ" dirty="0"/>
              <a:t>Upozornění – opakovaná hledání</a:t>
            </a:r>
          </a:p>
          <a:p>
            <a:r>
              <a:rPr lang="cs-CZ" dirty="0"/>
              <a:t>Metriky – zjistit citovanost</a:t>
            </a:r>
          </a:p>
          <a:p>
            <a:r>
              <a:rPr lang="cs-CZ" dirty="0"/>
              <a:t>Nastavení – propojení s univerzitními linkovači</a:t>
            </a:r>
          </a:p>
        </p:txBody>
      </p:sp>
    </p:spTree>
    <p:extLst>
      <p:ext uri="{BB962C8B-B14F-4D97-AF65-F5344CB8AC3E}">
        <p14:creationId xmlns:p14="http://schemas.microsoft.com/office/powerpoint/2010/main" val="1764225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Profil autora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FDF8C2-A2BF-4758-A367-D65FB0058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4"/>
          <a:stretch/>
        </p:blipFill>
        <p:spPr bwMode="auto">
          <a:xfrm>
            <a:off x="6188" y="1224136"/>
            <a:ext cx="916302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05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C249E-D76C-4D42-9433-BD351B1A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obecně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2D2DDC4-B9DE-4B41-A998-27AEB13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41624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7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začínáme na Googlu</a:t>
            </a:r>
          </a:p>
          <a:p>
            <a:r>
              <a:rPr lang="cs-CZ" dirty="0"/>
              <a:t>proč tomu tak je???</a:t>
            </a:r>
          </a:p>
        </p:txBody>
      </p:sp>
    </p:spTree>
    <p:extLst>
      <p:ext uri="{BB962C8B-B14F-4D97-AF65-F5344CB8AC3E}">
        <p14:creationId xmlns:p14="http://schemas.microsoft.com/office/powerpoint/2010/main" val="3545912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A355D-F821-4C77-B53A-553628C9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dokumentu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795A55-5B00-4AF2-ABE3-94DBECD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760"/>
            <a:ext cx="6936829" cy="54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4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D7F3C-83A1-437C-89C3-5D75DD32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– kdo dokument cituje?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A0BAB8E-7DA2-4CAF-96A1-081249FC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54133" cy="45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47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Upozornění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FE31B9-A9CB-4E71-B1B0-FFB32711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88424" cy="31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7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CC516-D0FA-4F13-8A01-9873F579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Nastavení knihoven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8CC6239-F714-49DC-9E46-880EE8E72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 b="27535"/>
          <a:stretch/>
        </p:blipFill>
        <p:spPr bwMode="auto">
          <a:xfrm>
            <a:off x="539552" y="1412776"/>
            <a:ext cx="80795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8783275-2A4A-4180-A331-2CDDB6E5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4" y="5251556"/>
            <a:ext cx="6336704" cy="13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D2A7813-12C7-43EA-9A1E-8D614E9FB06E}"/>
              </a:ext>
            </a:extLst>
          </p:cNvPr>
          <p:cNvSpPr/>
          <p:nvPr/>
        </p:nvSpPr>
        <p:spPr>
          <a:xfrm>
            <a:off x="5508104" y="6165304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propojení vyhledávání s konkrétní institucí</a:t>
            </a:r>
          </a:p>
          <a:p>
            <a:r>
              <a:rPr lang="cs-CZ" dirty="0"/>
              <a:t>omezené propojení s katalogem a digitálními </a:t>
            </a:r>
            <a:r>
              <a:rPr lang="cs-CZ" dirty="0" err="1"/>
              <a:t>repozitáři</a:t>
            </a:r>
            <a:r>
              <a:rPr lang="cs-CZ" dirty="0"/>
              <a:t> instituce</a:t>
            </a:r>
          </a:p>
          <a:p>
            <a:r>
              <a:rPr lang="cs-CZ" dirty="0"/>
              <a:t>nelze omezit pouze na recenzované</a:t>
            </a:r>
          </a:p>
          <a:p>
            <a:r>
              <a:rPr lang="cs-CZ" dirty="0"/>
              <a:t>méně faset (v zásadě jen čas)</a:t>
            </a:r>
          </a:p>
          <a:p>
            <a:r>
              <a:rPr lang="cs-CZ" dirty="0"/>
              <a:t>řazení dle relevance a data publikování</a:t>
            </a:r>
          </a:p>
          <a:p>
            <a:r>
              <a:rPr lang="cs-CZ" dirty="0"/>
              <a:t>nepropojeno s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273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zobrazit A-Z seznamy zdrojů</a:t>
            </a:r>
          </a:p>
        </p:txBody>
      </p:sp>
    </p:spTree>
    <p:extLst>
      <p:ext uri="{BB962C8B-B14F-4D97-AF65-F5344CB8AC3E}">
        <p14:creationId xmlns:p14="http://schemas.microsoft.com/office/powerpoint/2010/main" val="3139439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endParaRPr lang="en-US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kde začít???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00" y="1196752"/>
            <a:ext cx="5388965" cy="5472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3" y="1274482"/>
            <a:ext cx="1933567" cy="5394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027">
            <a:off x="4020987" y="4864072"/>
            <a:ext cx="4348336" cy="1398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518">
            <a:off x="4683297" y="2292117"/>
            <a:ext cx="3992860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knihovní zdroje jsou roztříštěné</a:t>
            </a:r>
          </a:p>
          <a:p>
            <a:pPr lvl="1" eaLnBrk="1" hangingPunct="1"/>
            <a:r>
              <a:rPr lang="cs-CZ" dirty="0"/>
              <a:t>katalogy, databáze</a:t>
            </a:r>
          </a:p>
          <a:p>
            <a:pPr eaLnBrk="1" hangingPunct="1"/>
            <a:r>
              <a:rPr lang="cs-CZ" dirty="0"/>
              <a:t>nemají jednotné rozhraní</a:t>
            </a:r>
          </a:p>
          <a:p>
            <a:pPr lvl="1" eaLnBrk="1" hangingPunct="1"/>
            <a:r>
              <a:rPr lang="cs-CZ" dirty="0"/>
              <a:t>Google DB neindexuje</a:t>
            </a:r>
          </a:p>
          <a:p>
            <a:pPr eaLnBrk="1" hangingPunct="1"/>
            <a:r>
              <a:rPr lang="cs-CZ" dirty="0"/>
              <a:t>dokument může být u mnoha poskytovatelů</a:t>
            </a:r>
          </a:p>
          <a:p>
            <a:pPr eaLnBrk="1" hangingPunct="1"/>
            <a:r>
              <a:rPr lang="cs-CZ" dirty="0"/>
              <a:t>nechci prohledávat každý e-zdroj zvlášť</a:t>
            </a:r>
          </a:p>
          <a:p>
            <a:pPr eaLnBrk="1" hangingPunct="1"/>
            <a:r>
              <a:rPr lang="cs-CZ" dirty="0"/>
              <a:t>chci rychle zjistit, kde se nachází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772400" cy="1362075"/>
          </a:xfrm>
        </p:spPr>
        <p:txBody>
          <a:bodyPr/>
          <a:lstStyle/>
          <a:p>
            <a:pPr algn="ctr"/>
            <a:r>
              <a:rPr lang="cs-CZ" sz="8000" dirty="0">
                <a:solidFill>
                  <a:srgbClr val="008000"/>
                </a:solidFill>
              </a:rPr>
              <a:t>řeš</a:t>
            </a:r>
            <a:r>
              <a:rPr lang="cs-CZ" sz="8000" dirty="0"/>
              <a:t>ení???</a:t>
            </a:r>
          </a:p>
        </p:txBody>
      </p:sp>
    </p:spTree>
    <p:extLst>
      <p:ext uri="{BB962C8B-B14F-4D97-AF65-F5344CB8AC3E}">
        <p14:creationId xmlns:p14="http://schemas.microsoft.com/office/powerpoint/2010/main" val="99097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Centrální vyhledávání</a:t>
            </a:r>
            <a:endParaRPr lang="uk-UA" sz="7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Federativní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metavyhledávání</a:t>
            </a:r>
            <a:endParaRPr lang="cs-CZ" dirty="0"/>
          </a:p>
          <a:p>
            <a:pPr eaLnBrk="1" hangingPunct="1"/>
            <a:r>
              <a:rPr lang="cs-CZ" dirty="0"/>
              <a:t>jedno vyhledávací rozhraní pro všechny databáze dostupné instituci</a:t>
            </a:r>
          </a:p>
          <a:p>
            <a:pPr eaLnBrk="1" hangingPunct="1"/>
            <a:r>
              <a:rPr lang="cs-CZ" dirty="0"/>
              <a:t>paralelní vyhledávání</a:t>
            </a:r>
          </a:p>
          <a:p>
            <a:pPr eaLnBrk="1" hangingPunct="1"/>
            <a:r>
              <a:rPr lang="cs-CZ" dirty="0"/>
              <a:t>lze doplnit i vlastní katalog, služby,…</a:t>
            </a:r>
          </a:p>
          <a:p>
            <a:pPr eaLnBrk="1" hangingPunct="1"/>
            <a:r>
              <a:rPr lang="cs-CZ" dirty="0"/>
              <a:t>nutno nastavit</a:t>
            </a:r>
          </a:p>
          <a:p>
            <a:pPr lvl="1" eaLnBrk="1" hangingPunct="1"/>
            <a:r>
              <a:rPr lang="cs-CZ" dirty="0"/>
              <a:t>dodání na klíč</a:t>
            </a:r>
          </a:p>
          <a:p>
            <a:pPr lvl="1" eaLnBrk="1" hangingPunct="1"/>
            <a:r>
              <a:rPr lang="cs-CZ" dirty="0"/>
              <a:t>nastavení v instituci</a:t>
            </a:r>
          </a:p>
        </p:txBody>
      </p:sp>
    </p:spTree>
    <p:extLst>
      <p:ext uri="{BB962C8B-B14F-4D97-AF65-F5344CB8AC3E}">
        <p14:creationId xmlns:p14="http://schemas.microsoft.com/office/powerpoint/2010/main" val="3637597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5d14b8857cbb9f636fa096ab84f2af11c977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4731</TotalTime>
  <Words>1109</Words>
  <Application>Microsoft Office PowerPoint</Application>
  <PresentationFormat>Předvádění na obrazovce (4:3)</PresentationFormat>
  <Paragraphs>226</Paragraphs>
  <Slides>46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Tahoma</vt:lpstr>
      <vt:lpstr>Verdana</vt:lpstr>
      <vt:lpstr>Wingdings</vt:lpstr>
      <vt:lpstr>template</vt:lpstr>
      <vt:lpstr>5. Discovery services</vt:lpstr>
      <vt:lpstr>Organizace výuky</vt:lpstr>
      <vt:lpstr>Jak se dostat k FT</vt:lpstr>
      <vt:lpstr>PROBLÉM #1</vt:lpstr>
      <vt:lpstr>Víte, kde začít???</vt:lpstr>
      <vt:lpstr>PROBLÉM #2</vt:lpstr>
      <vt:lpstr>řešení???</vt:lpstr>
      <vt:lpstr>Centrální vyhledávání</vt:lpstr>
      <vt:lpstr>Federativní vyhledávání</vt:lpstr>
      <vt:lpstr>Řešení</vt:lpstr>
      <vt:lpstr>Metalib</vt:lpstr>
      <vt:lpstr>Ukázka Metalibu na MU</vt:lpstr>
      <vt:lpstr>Nevýhody metavyhledávání</vt:lpstr>
      <vt:lpstr>Nevýhody metavyhledávání</vt:lpstr>
      <vt:lpstr>Výhody</vt:lpstr>
      <vt:lpstr>Discovery systémy</vt:lpstr>
      <vt:lpstr>Discovery systémy</vt:lpstr>
      <vt:lpstr>Systém vs. služba</vt:lpstr>
      <vt:lpstr>Schéma discovery systémů</vt:lpstr>
      <vt:lpstr>Discovery services</vt:lpstr>
      <vt:lpstr>Transparentnost discovery</vt:lpstr>
      <vt:lpstr>Požadavky na moderní DS (M. Breeding)</vt:lpstr>
      <vt:lpstr>Požadavky na moderní DS (M. Breeding)</vt:lpstr>
      <vt:lpstr>Využití DS</vt:lpstr>
      <vt:lpstr>Komerční DS</vt:lpstr>
      <vt:lpstr>EBSCO Discovery Service</vt:lpstr>
      <vt:lpstr>EBSCO Discovery Service</vt:lpstr>
      <vt:lpstr>Primo</vt:lpstr>
      <vt:lpstr>Summon</vt:lpstr>
      <vt:lpstr>WorldCat Discovery</vt:lpstr>
      <vt:lpstr>Výběr DS - kritéria</vt:lpstr>
      <vt:lpstr>Výběr DS - kritéria</vt:lpstr>
      <vt:lpstr>Výběr DS</vt:lpstr>
      <vt:lpstr>Propagace DS</vt:lpstr>
      <vt:lpstr>Více info o DS – Jason Vaughan</vt:lpstr>
      <vt:lpstr>Google Scholar</vt:lpstr>
      <vt:lpstr>Nové funkce</vt:lpstr>
      <vt:lpstr>Profil autora</vt:lpstr>
      <vt:lpstr>Citace obecně</vt:lpstr>
      <vt:lpstr>Citace dokumentu</vt:lpstr>
      <vt:lpstr>Citace – kdo dokument cituje?</vt:lpstr>
      <vt:lpstr>Upozornění</vt:lpstr>
      <vt:lpstr>Nastavení knihoven</vt:lpstr>
      <vt:lpstr>Nevýhody Google Scholar</vt:lpstr>
      <vt:lpstr>Nevýhody Google Scholar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312</cp:revision>
  <dcterms:created xsi:type="dcterms:W3CDTF">2008-06-02T21:04:14Z</dcterms:created>
  <dcterms:modified xsi:type="dcterms:W3CDTF">2020-03-27T10:21:42Z</dcterms:modified>
</cp:coreProperties>
</file>