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02" r:id="rId2"/>
    <p:sldId id="544" r:id="rId3"/>
    <p:sldId id="545" r:id="rId4"/>
    <p:sldId id="549" r:id="rId5"/>
    <p:sldId id="546" r:id="rId6"/>
    <p:sldId id="583" r:id="rId7"/>
    <p:sldId id="584" r:id="rId8"/>
    <p:sldId id="585" r:id="rId9"/>
    <p:sldId id="586" r:id="rId10"/>
    <p:sldId id="547" r:id="rId11"/>
    <p:sldId id="548" r:id="rId12"/>
    <p:sldId id="574" r:id="rId13"/>
    <p:sldId id="575" r:id="rId14"/>
    <p:sldId id="577" r:id="rId15"/>
    <p:sldId id="578" r:id="rId16"/>
    <p:sldId id="579" r:id="rId17"/>
    <p:sldId id="580" r:id="rId18"/>
    <p:sldId id="581" r:id="rId19"/>
    <p:sldId id="563" r:id="rId20"/>
    <p:sldId id="558" r:id="rId21"/>
    <p:sldId id="559" r:id="rId22"/>
    <p:sldId id="566" r:id="rId23"/>
    <p:sldId id="567" r:id="rId24"/>
    <p:sldId id="568" r:id="rId25"/>
    <p:sldId id="571" r:id="rId26"/>
    <p:sldId id="570" r:id="rId27"/>
    <p:sldId id="569" r:id="rId28"/>
    <p:sldId id="562" r:id="rId29"/>
    <p:sldId id="560" r:id="rId30"/>
    <p:sldId id="561" r:id="rId31"/>
    <p:sldId id="564" r:id="rId32"/>
    <p:sldId id="557" r:id="rId33"/>
    <p:sldId id="565" r:id="rId34"/>
    <p:sldId id="573" r:id="rId35"/>
    <p:sldId id="572" r:id="rId36"/>
    <p:sldId id="582" r:id="rId37"/>
    <p:sldId id="550" r:id="rId38"/>
    <p:sldId id="551" r:id="rId39"/>
    <p:sldId id="552" r:id="rId40"/>
    <p:sldId id="556" r:id="rId41"/>
    <p:sldId id="554" r:id="rId42"/>
    <p:sldId id="555" r:id="rId43"/>
    <p:sldId id="553" r:id="rId44"/>
    <p:sldId id="511" r:id="rId45"/>
    <p:sldId id="587" r:id="rId46"/>
    <p:sldId id="258" r:id="rId47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3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0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930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46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libraries.org/librariestransform/trends" TargetMode="External"/><Relationship Id="rId7" Type="http://schemas.openxmlformats.org/officeDocument/2006/relationships/hyperlink" Target="https://www.youtube.com/results?search_query=library+trends" TargetMode="External"/><Relationship Id="rId2" Type="http://schemas.openxmlformats.org/officeDocument/2006/relationships/hyperlink" Target="http://www.ala.org/tools/future/tre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4agqyV4ySU" TargetMode="External"/><Relationship Id="rId5" Type="http://schemas.openxmlformats.org/officeDocument/2006/relationships/hyperlink" Target="https://www.youtube.com/watch?v=tFGCB51xb6U" TargetMode="External"/><Relationship Id="rId4" Type="http://schemas.openxmlformats.org/officeDocument/2006/relationships/hyperlink" Target="https://www.youtube.com/watch?v=fa6ERdxyYd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sites/default/files/souboryredakce/kniha_otevira_knihovnu_-_miloslav_brada.pdf" TargetMode="External"/><Relationship Id="rId2" Type="http://schemas.openxmlformats.org/officeDocument/2006/relationships/hyperlink" Target="http://slq.nu/?article=a-new-open-library-conce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ei=vbb0WpT6EsWcsAfq3rGoAg&amp;q=v%C3%A1clav+havel&amp;oq=v%C3%A1clav+havel&amp;gs_l=psy-ab.3..0l10.3924.6069.0.6433.12.12.0.0.0.0.105.884.10j1.11.0.foo%2Ckpnss%3D0%2Ccfro%3D1...0...1.1.64.psy-ab..1.11.884...35i39k1j0i67k1j0i131k1.0.DF-T8oy1LCE" TargetMode="External"/><Relationship Id="rId2" Type="http://schemas.openxmlformats.org/officeDocument/2006/relationships/hyperlink" Target="http://www.wolframalpha.com/input/?i=first+czech+presi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erquarterly.eu/articles/10.18352/lq.797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ni.knihovn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WuVVVUD4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meo.com/871948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ySOrI2Ny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PZXjN34g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R0qtZwQ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nmKyxTtN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N0qTRX--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22. května 2020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10.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Technologické trendy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Technologické trendy dle ALA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7129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CEDA4-9F59-4A80-BC7B-DA468C9A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trendů v knihovnách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E306CD-69AE-45D8-9D5E-7A4E50F4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http://www.ala.org/tools/future/trends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http://www.ilovelibraries.org/librariestransform/trends</a:t>
            </a:r>
            <a:endParaRPr lang="cs-CZ" dirty="0"/>
          </a:p>
          <a:p>
            <a:r>
              <a:rPr lang="cs-CZ" dirty="0"/>
              <a:t>Osobnosti</a:t>
            </a:r>
          </a:p>
          <a:p>
            <a:pPr lvl="1"/>
            <a:r>
              <a:rPr lang="cs-CZ" sz="1800" b="1" dirty="0" err="1"/>
              <a:t>Pam</a:t>
            </a:r>
            <a:r>
              <a:rPr lang="cs-CZ" sz="1800" b="1" dirty="0"/>
              <a:t> S. Smith</a:t>
            </a:r>
            <a:r>
              <a:rPr lang="cs-CZ" sz="1800" dirty="0"/>
              <a:t>: </a:t>
            </a:r>
            <a:r>
              <a:rPr lang="cs-CZ" sz="1800" dirty="0">
                <a:hlinkClick r:id="rId4"/>
              </a:rPr>
              <a:t>https://www.youtube.com/watch?v=fa6ERdxyYdo</a:t>
            </a:r>
            <a:endParaRPr lang="cs-CZ" sz="1800" dirty="0"/>
          </a:p>
          <a:p>
            <a:pPr lvl="1"/>
            <a:r>
              <a:rPr lang="cs-CZ" sz="1800" b="1" dirty="0"/>
              <a:t>Charlie </a:t>
            </a:r>
            <a:r>
              <a:rPr lang="cs-CZ" sz="1800" b="1" dirty="0" err="1"/>
              <a:t>Benett</a:t>
            </a:r>
            <a:r>
              <a:rPr lang="cs-CZ" sz="1800" b="1" dirty="0"/>
              <a:t>: </a:t>
            </a:r>
            <a:r>
              <a:rPr lang="cs-CZ" sz="1800" dirty="0">
                <a:hlinkClick r:id="rId5"/>
              </a:rPr>
              <a:t>https://www.youtube.com/watch?v=tFGCB51xb6U</a:t>
            </a:r>
            <a:endParaRPr lang="cs-CZ" sz="1800" dirty="0"/>
          </a:p>
          <a:p>
            <a:pPr lvl="1"/>
            <a:r>
              <a:rPr lang="cs-CZ" sz="1800" b="1" dirty="0"/>
              <a:t>Annemarie </a:t>
            </a:r>
            <a:r>
              <a:rPr lang="cs-CZ" sz="1800" b="1" dirty="0" err="1"/>
              <a:t>Naylor</a:t>
            </a:r>
            <a:r>
              <a:rPr lang="cs-CZ" sz="1800" b="1" dirty="0"/>
              <a:t>:</a:t>
            </a:r>
            <a:r>
              <a:rPr lang="cs-CZ" sz="1800" dirty="0"/>
              <a:t> </a:t>
            </a:r>
            <a:r>
              <a:rPr lang="cs-CZ" sz="1800" dirty="0">
                <a:hlinkClick r:id="rId6"/>
              </a:rPr>
              <a:t>https://www.youtube.com/watch?v=14agqyV4ySU</a:t>
            </a:r>
            <a:endParaRPr lang="cs-CZ" sz="1800" dirty="0"/>
          </a:p>
          <a:p>
            <a:pPr lvl="1"/>
            <a:r>
              <a:rPr lang="cs-CZ" sz="1800" dirty="0"/>
              <a:t>a další na </a:t>
            </a:r>
            <a:r>
              <a:rPr lang="cs-CZ" sz="1800" dirty="0" err="1"/>
              <a:t>Youtube</a:t>
            </a:r>
            <a:r>
              <a:rPr lang="cs-CZ" sz="1800" dirty="0"/>
              <a:t>: </a:t>
            </a:r>
            <a:r>
              <a:rPr lang="cs-CZ" sz="1800" dirty="0">
                <a:hlinkClick r:id="rId7"/>
              </a:rPr>
              <a:t>https://www.youtube.com/results?search_query=library+trends</a:t>
            </a:r>
            <a:endParaRPr lang="cs-CZ" sz="1800" dirty="0"/>
          </a:p>
          <a:p>
            <a:pPr marL="709613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4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6759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/>
              <a:t>placení přes mobil</a:t>
            </a:r>
          </a:p>
        </p:txBody>
      </p:sp>
    </p:spTree>
    <p:extLst>
      <p:ext uri="{BB962C8B-B14F-4D97-AF65-F5344CB8AC3E}">
        <p14:creationId xmlns:p14="http://schemas.microsoft.com/office/powerpoint/2010/main" val="386875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C1F85-F1D1-4D0C-9A24-CBA7297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B08E668C-C10A-4E0D-8EC9-FECCD36FEF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C82F0-2257-423B-A614-948C9E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209519-AEB8-48E6-A9F5-A120620B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8301"/>
            <a:ext cx="7758112" cy="5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 otevřené knihovny bez knihovníků</a:t>
            </a:r>
          </a:p>
          <a:p>
            <a:r>
              <a:rPr lang="cs-CZ" dirty="0"/>
              <a:t>RFID, kamery, senzory, selfchecky, zabezpečený přístup + další technologie</a:t>
            </a:r>
          </a:p>
          <a:p>
            <a:r>
              <a:rPr lang="cs-CZ" dirty="0"/>
              <a:t>funguje v Dánsku</a:t>
            </a:r>
          </a:p>
          <a:p>
            <a:pPr lvl="1"/>
            <a:r>
              <a:rPr lang="cs-CZ" dirty="0" err="1">
                <a:hlinkClick r:id="rId2"/>
              </a:rPr>
              <a:t>Jens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Thorhauge</a:t>
            </a:r>
            <a:r>
              <a:rPr lang="cs-CZ" dirty="0"/>
              <a:t> – 8O knihoven</a:t>
            </a:r>
          </a:p>
          <a:p>
            <a:r>
              <a:rPr lang="cs-CZ" dirty="0"/>
              <a:t>i v ČR</a:t>
            </a:r>
          </a:p>
          <a:p>
            <a:pPr lvl="1"/>
            <a:r>
              <a:rPr lang="cs-CZ" dirty="0">
                <a:hlinkClick r:id="rId3"/>
              </a:rPr>
              <a:t>Pedagogická knihovna v Praze</a:t>
            </a:r>
            <a:r>
              <a:rPr lang="cs-CZ" dirty="0"/>
              <a:t>, noční studovny</a:t>
            </a:r>
          </a:p>
        </p:txBody>
      </p:sp>
    </p:spTree>
    <p:extLst>
      <p:ext uri="{BB962C8B-B14F-4D97-AF65-F5344CB8AC3E}">
        <p14:creationId xmlns:p14="http://schemas.microsoft.com/office/powerpoint/2010/main" val="138427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F84-1AB8-4A67-BD77-3D9B27D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pic>
        <p:nvPicPr>
          <p:cNvPr id="4" name="Picture 2" descr="Stat Lab at University of Virginia Library">
            <a:extLst>
              <a:ext uri="{FF2B5EF4-FFF2-40B4-BE49-F238E27FC236}">
                <a16:creationId xmlns:a16="http://schemas.microsoft.com/office/drawing/2014/main" id="{956E0F0E-9689-4971-B3BA-B3FD3F97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867" r="1701" b="4867"/>
          <a:stretch/>
        </p:blipFill>
        <p:spPr bwMode="auto">
          <a:xfrm>
            <a:off x="827584" y="1700808"/>
            <a:ext cx="8070636" cy="3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Jaké jsou trendy v knihovnách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44229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542C5-F558-4821-8313-6966550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2F21EC-E0BA-4E95-B40C-EC8588E6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statistiky, </a:t>
            </a:r>
            <a:r>
              <a:rPr lang="cs-CZ" dirty="0" err="1"/>
              <a:t>datamining</a:t>
            </a:r>
            <a:r>
              <a:rPr lang="cs-CZ" dirty="0"/>
              <a:t>, výzkumy</a:t>
            </a:r>
          </a:p>
          <a:p>
            <a:r>
              <a:rPr lang="cs-CZ" dirty="0"/>
              <a:t>snaha pochopit chování uživatelů</a:t>
            </a:r>
          </a:p>
          <a:p>
            <a:pPr lvl="1"/>
            <a:r>
              <a:rPr lang="cs-CZ" dirty="0"/>
              <a:t>zlepšit produkty a služby, nové služby</a:t>
            </a:r>
          </a:p>
          <a:p>
            <a:pPr lvl="1"/>
            <a:r>
              <a:rPr lang="cs-CZ" dirty="0"/>
              <a:t>cílený marketing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  <a:p>
            <a:pPr lvl="1"/>
            <a:r>
              <a:rPr lang="cs-CZ" dirty="0"/>
              <a:t>cílení informací (doporučování)</a:t>
            </a:r>
          </a:p>
          <a:p>
            <a:r>
              <a:rPr lang="cs-CZ" dirty="0"/>
              <a:t>využívání KS, DL, databází, citačních manažerů, data z internetu, MOOC, </a:t>
            </a:r>
            <a:r>
              <a:rPr lang="cs-CZ" dirty="0" err="1"/>
              <a:t>IoT</a:t>
            </a:r>
            <a:r>
              <a:rPr lang="cs-CZ" dirty="0"/>
              <a:t>, </a:t>
            </a:r>
            <a:r>
              <a:rPr lang="cs-CZ" dirty="0" err="1"/>
              <a:t>tení</a:t>
            </a:r>
            <a:r>
              <a:rPr lang="cs-CZ" dirty="0"/>
              <a:t> e-knih</a:t>
            </a:r>
          </a:p>
        </p:txBody>
      </p:sp>
    </p:spTree>
    <p:extLst>
      <p:ext uri="{BB962C8B-B14F-4D97-AF65-F5344CB8AC3E}">
        <p14:creationId xmlns:p14="http://schemas.microsoft.com/office/powerpoint/2010/main" val="183278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03EC-506C-437A-98A7-C91E1D1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52E58-DEE1-498B-88FF-EE540E57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výzvy pro knihovny</a:t>
            </a:r>
          </a:p>
          <a:p>
            <a:pPr lvl="1"/>
            <a:r>
              <a:rPr lang="cs-CZ" sz="2200" dirty="0"/>
              <a:t>organizace, třídění a uchovávání dat </a:t>
            </a:r>
            <a:br>
              <a:rPr lang="cs-CZ" sz="2200" dirty="0"/>
            </a:br>
            <a:r>
              <a:rPr lang="cs-CZ" sz="2200" dirty="0"/>
              <a:t>(např. pro výzkumy)</a:t>
            </a:r>
          </a:p>
          <a:p>
            <a:pPr lvl="1"/>
            <a:r>
              <a:rPr lang="cs-CZ" sz="2200" dirty="0"/>
              <a:t>analytika</a:t>
            </a:r>
          </a:p>
          <a:p>
            <a:pPr lvl="1"/>
            <a:r>
              <a:rPr lang="cs-CZ" sz="2200" dirty="0"/>
              <a:t>výuka použití analytických nástrojů</a:t>
            </a:r>
          </a:p>
          <a:p>
            <a:pPr lvl="1"/>
            <a:r>
              <a:rPr lang="cs-CZ" sz="2200" dirty="0"/>
              <a:t>řešení autorských práv</a:t>
            </a:r>
          </a:p>
          <a:p>
            <a:pPr lvl="1"/>
            <a:r>
              <a:rPr lang="cs-CZ" sz="2200" dirty="0"/>
              <a:t>cílené doporučování zdrojů</a:t>
            </a:r>
          </a:p>
          <a:p>
            <a:pPr lvl="1"/>
            <a:r>
              <a:rPr lang="cs-CZ" sz="2200" dirty="0"/>
              <a:t>evaluace zdrojů</a:t>
            </a:r>
          </a:p>
          <a:p>
            <a:r>
              <a:rPr lang="cs-CZ" dirty="0"/>
              <a:t>možné problémy</a:t>
            </a:r>
          </a:p>
          <a:p>
            <a:pPr lvl="1"/>
            <a:r>
              <a:rPr lang="cs-CZ" sz="2200" dirty="0"/>
              <a:t>zejména etické = prodej dat, zneužití údajů, cílené doporučování dle potřeb producentů obsahu, znalost výzkumů a nástrojů, HW a SW </a:t>
            </a:r>
          </a:p>
        </p:txBody>
      </p:sp>
    </p:spTree>
    <p:extLst>
      <p:ext uri="{BB962C8B-B14F-4D97-AF65-F5344CB8AC3E}">
        <p14:creationId xmlns:p14="http://schemas.microsoft.com/office/powerpoint/2010/main" val="356199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6DD46-DC1F-4A15-880F-617AF03C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pic>
        <p:nvPicPr>
          <p:cNvPr id="8194" name="Picture 2" descr="word cloud">
            <a:extLst>
              <a:ext uri="{FF2B5EF4-FFF2-40B4-BE49-F238E27FC236}">
                <a16:creationId xmlns:a16="http://schemas.microsoft.com/office/drawing/2014/main" id="{1618BC18-BC7B-463E-B10F-FF58781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0" y="1628800"/>
            <a:ext cx="72036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AB3B2-4784-48C1-A268-B8ACF10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3213-C33D-4B7D-82BF-110A0560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Tim </a:t>
            </a:r>
            <a:r>
              <a:rPr lang="cs-CZ" dirty="0" err="1"/>
              <a:t>Berns</a:t>
            </a:r>
            <a:r>
              <a:rPr lang="cs-CZ" dirty="0"/>
              <a:t> </a:t>
            </a:r>
            <a:r>
              <a:rPr lang="cs-CZ" dirty="0" err="1"/>
              <a:t>Lee</a:t>
            </a:r>
            <a:r>
              <a:rPr lang="cs-CZ" dirty="0"/>
              <a:t> (2001)</a:t>
            </a:r>
          </a:p>
          <a:p>
            <a:r>
              <a:rPr lang="cs-CZ" dirty="0"/>
              <a:t>nový stupeň vyhledávání informací</a:t>
            </a:r>
          </a:p>
          <a:p>
            <a:pPr lvl="1"/>
            <a:r>
              <a:rPr lang="cs-CZ" dirty="0"/>
              <a:t>informacím dodán význam a hodnota</a:t>
            </a:r>
          </a:p>
          <a:p>
            <a:pPr lvl="1"/>
            <a:r>
              <a:rPr lang="cs-CZ" dirty="0"/>
              <a:t>důležitý kontext</a:t>
            </a:r>
          </a:p>
          <a:p>
            <a:pPr lvl="1"/>
            <a:r>
              <a:rPr lang="cs-CZ" dirty="0"/>
              <a:t>dotazování v přirozeném jazyce</a:t>
            </a:r>
          </a:p>
          <a:p>
            <a:r>
              <a:rPr lang="cs-CZ" dirty="0"/>
              <a:t>předpoklad</a:t>
            </a:r>
          </a:p>
          <a:p>
            <a:pPr lvl="1"/>
            <a:r>
              <a:rPr lang="cs-CZ" dirty="0"/>
              <a:t>strukturování informací, vazby, vztahy, dodržování standardů</a:t>
            </a:r>
          </a:p>
          <a:p>
            <a:r>
              <a:rPr lang="cs-CZ" dirty="0"/>
              <a:t>standardy</a:t>
            </a:r>
          </a:p>
          <a:p>
            <a:pPr lvl="1"/>
            <a:r>
              <a:rPr lang="cs-CZ" dirty="0"/>
              <a:t>XML, RDF, DC, OWL, mikroformáty, FRBR, identifikátory, 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44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C16A4-2CFE-4717-AF5D-58FED739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ADD97E-6298-457F-9A9E-7C00103B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>
                <a:hlinkClick r:id="rId2"/>
              </a:rPr>
              <a:t>Wolfram Alfa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Google</a:t>
            </a:r>
            <a:endParaRPr lang="cs-CZ" dirty="0"/>
          </a:p>
          <a:p>
            <a:r>
              <a:rPr lang="cs-CZ" dirty="0"/>
              <a:t>využití v knihovnách</a:t>
            </a:r>
          </a:p>
          <a:p>
            <a:pPr lvl="1"/>
            <a:r>
              <a:rPr lang="cs-CZ" dirty="0"/>
              <a:t>popis dokumentů, zejména online zdrojů</a:t>
            </a:r>
          </a:p>
          <a:p>
            <a:pPr lvl="1"/>
            <a:r>
              <a:rPr lang="cs-CZ" dirty="0"/>
              <a:t>důraz na open data</a:t>
            </a:r>
          </a:p>
          <a:p>
            <a:pPr lvl="2"/>
            <a:r>
              <a:rPr lang="cs-CZ" dirty="0"/>
              <a:t>organizace a licencování dat, nástroje</a:t>
            </a:r>
          </a:p>
          <a:p>
            <a:pPr lvl="2"/>
            <a:r>
              <a:rPr lang="cs-CZ" dirty="0" err="1"/>
              <a:t>linked</a:t>
            </a:r>
            <a:r>
              <a:rPr lang="cs-CZ" dirty="0"/>
              <a:t> open data – odkazování, propojování, návrhy systémů</a:t>
            </a:r>
          </a:p>
          <a:p>
            <a:pPr lvl="1"/>
            <a:r>
              <a:rPr lang="cs-CZ" dirty="0"/>
              <a:t>podpora otevřené vědy</a:t>
            </a:r>
          </a:p>
          <a:p>
            <a:pPr lvl="1"/>
            <a:r>
              <a:rPr lang="cs-CZ" dirty="0"/>
              <a:t>nástroje pro automatickou indexaci textů</a:t>
            </a:r>
          </a:p>
          <a:p>
            <a:r>
              <a:rPr lang="cs-CZ" dirty="0">
                <a:hlinkClick r:id="rId4"/>
              </a:rPr>
              <a:t>více </a:t>
            </a:r>
            <a:r>
              <a:rPr lang="cs-CZ" dirty="0" err="1">
                <a:hlinkClick r:id="rId4"/>
              </a:rPr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3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EB84-A41A-467C-A69E-CF9A96B6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C8C3F2-6B3E-4900-A6D4-BEDF5FD8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 = iluze skutečného světa</a:t>
            </a:r>
          </a:p>
          <a:p>
            <a:pPr lvl="1"/>
            <a:r>
              <a:rPr lang="cs-CZ" dirty="0" err="1"/>
              <a:t>SecondLife</a:t>
            </a:r>
            <a:r>
              <a:rPr lang="cs-CZ" dirty="0"/>
              <a:t> + </a:t>
            </a:r>
            <a:r>
              <a:rPr lang="cs-CZ" dirty="0">
                <a:hlinkClick r:id="rId2"/>
              </a:rPr>
              <a:t>VIAKISK</a:t>
            </a:r>
            <a:endParaRPr lang="cs-CZ" dirty="0"/>
          </a:p>
          <a:p>
            <a:pPr lvl="1"/>
            <a:r>
              <a:rPr lang="cs-CZ" dirty="0"/>
              <a:t>speciální zařízení (Google </a:t>
            </a:r>
            <a:r>
              <a:rPr lang="cs-CZ" dirty="0" err="1"/>
              <a:t>Glass</a:t>
            </a:r>
            <a:r>
              <a:rPr lang="cs-CZ" dirty="0"/>
              <a:t>)</a:t>
            </a:r>
          </a:p>
          <a:p>
            <a:r>
              <a:rPr lang="cs-CZ" dirty="0"/>
              <a:t>AR = rozšířená realita, doplnění reálného světa informacemi</a:t>
            </a:r>
          </a:p>
          <a:p>
            <a:pPr lvl="1"/>
            <a:r>
              <a:rPr lang="cs-CZ" dirty="0"/>
              <a:t>stačí mobil</a:t>
            </a:r>
          </a:p>
          <a:p>
            <a:r>
              <a:rPr lang="cs-CZ" dirty="0"/>
              <a:t>využití knihoven</a:t>
            </a:r>
          </a:p>
          <a:p>
            <a:pPr lvl="1"/>
            <a:r>
              <a:rPr lang="cs-CZ" dirty="0"/>
              <a:t>budování systémů, propojení s fondy knihoven a se sbírkami dalších paměťových institucí, podpora čtenářství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778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F79A5-7B28-4C34-8496-E84FA959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AFC31E68-47C3-462E-B324-DA3A8E7E9C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2487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5DEEE-FF97-4788-A1EC-17BA7C6C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118961-3F50-45A3-BA47-2EF341F1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6309320"/>
            <a:ext cx="7777162" cy="3597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https://vimeo.com/87194818</a:t>
            </a:r>
            <a:endParaRPr lang="cs-CZ" sz="1800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C7773010-2084-4F45-BBC8-B9F135D3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2" y="1196752"/>
            <a:ext cx="76581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1A80-1D4F-402B-BE09-9641B36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pic>
        <p:nvPicPr>
          <p:cNvPr id="4" name="Picture 4" descr="VÃ½sledek obrÃ¡zku pro gamifikace">
            <a:extLst>
              <a:ext uri="{FF2B5EF4-FFF2-40B4-BE49-F238E27FC236}">
                <a16:creationId xmlns:a16="http://schemas.microsoft.com/office/drawing/2014/main" id="{FBED49A3-A524-47E6-B92B-24A0E78F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800"/>
            <a:ext cx="78345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6D937-72B7-4CE7-9422-3192A22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04736-3861-4DEC-92E4-B90B6133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herních prvků do výuky</a:t>
            </a:r>
          </a:p>
          <a:p>
            <a:pPr lvl="1"/>
            <a:r>
              <a:rPr lang="cs-CZ" dirty="0"/>
              <a:t>herní odměny= sběr bodů, mincí, odznaků, hvězdiček, karmy nebo třeba Pokémonů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porovnávání, soutěžení, výzvy = sociální aspekt</a:t>
            </a:r>
          </a:p>
          <a:p>
            <a:pPr lvl="1"/>
            <a:r>
              <a:rPr lang="cs-CZ" dirty="0"/>
              <a:t>strategie, logika, drilování,…</a:t>
            </a:r>
          </a:p>
          <a:p>
            <a:r>
              <a:rPr lang="cs-CZ" dirty="0"/>
              <a:t>možné využití</a:t>
            </a:r>
          </a:p>
          <a:p>
            <a:pPr lvl="1"/>
            <a:r>
              <a:rPr lang="cs-CZ" dirty="0"/>
              <a:t>motivace při učení, online kurzy, čtenářské výzvy</a:t>
            </a:r>
          </a:p>
        </p:txBody>
      </p:sp>
    </p:spTree>
    <p:extLst>
      <p:ext uri="{BB962C8B-B14F-4D97-AF65-F5344CB8AC3E}">
        <p14:creationId xmlns:p14="http://schemas.microsoft.com/office/powerpoint/2010/main" val="267265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CA763-A657-43E3-89DA-FF6FADF8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AE4DF5-75CD-4835-B6B6-BA17EAC2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osobnostní rozvoj</a:t>
            </a:r>
          </a:p>
          <a:p>
            <a:r>
              <a:rPr lang="cs-CZ" dirty="0"/>
              <a:t>osvěta v oblasti technologií</a:t>
            </a:r>
          </a:p>
          <a:p>
            <a:r>
              <a:rPr lang="cs-CZ" dirty="0"/>
              <a:t>zábava</a:t>
            </a:r>
          </a:p>
          <a:p>
            <a:r>
              <a:rPr lang="cs-CZ" dirty="0" err="1"/>
              <a:t>relax</a:t>
            </a:r>
            <a:endParaRPr lang="cs-CZ" dirty="0"/>
          </a:p>
          <a:p>
            <a:r>
              <a:rPr lang="cs-CZ" dirty="0"/>
              <a:t>podpora podnikání</a:t>
            </a:r>
          </a:p>
          <a:p>
            <a:r>
              <a:rPr lang="cs-CZ" dirty="0"/>
              <a:t>sociální rovina</a:t>
            </a:r>
          </a:p>
        </p:txBody>
      </p:sp>
    </p:spTree>
    <p:extLst>
      <p:ext uri="{BB962C8B-B14F-4D97-AF65-F5344CB8AC3E}">
        <p14:creationId xmlns:p14="http://schemas.microsoft.com/office/powerpoint/2010/main" val="31884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2FD63-D46A-4046-B010-5DC7920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pic>
        <p:nvPicPr>
          <p:cNvPr id="3076" name="Picture 4" descr="https://touchit.sk/wp-content/uploads/2018/02/google_assistant_logo_3_nowat-702x336.jpg">
            <a:extLst>
              <a:ext uri="{FF2B5EF4-FFF2-40B4-BE49-F238E27FC236}">
                <a16:creationId xmlns:a16="http://schemas.microsoft.com/office/drawing/2014/main" id="{E9899771-8636-41DB-8641-E7EBBEAF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28800"/>
            <a:ext cx="75222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4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DEBC2-565A-47DA-BB72-43C6097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5600C9-5549-475E-BED3-FAFD7093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  <a:p>
            <a:pPr lvl="1"/>
            <a:r>
              <a:rPr lang="cs-CZ" dirty="0"/>
              <a:t>pro referenční služby – diplomka R. Keller</a:t>
            </a:r>
          </a:p>
          <a:p>
            <a:pPr lvl="1"/>
            <a:r>
              <a:rPr lang="cs-CZ" dirty="0"/>
              <a:t>to-do-list, nástroje pro spolupráci, doporučování publikací, ověřování zdrojů</a:t>
            </a:r>
          </a:p>
          <a:p>
            <a:r>
              <a:rPr lang="cs-CZ" dirty="0"/>
              <a:t>vzdálená asistence</a:t>
            </a:r>
          </a:p>
          <a:p>
            <a:pPr lvl="1"/>
            <a:r>
              <a:rPr lang="cs-CZ" dirty="0"/>
              <a:t>poradenství z kanceláře přes monitor</a:t>
            </a:r>
          </a:p>
          <a:p>
            <a:pPr lvl="1"/>
            <a:r>
              <a:rPr lang="cs-CZ" dirty="0"/>
              <a:t>chaty, instant </a:t>
            </a:r>
            <a:r>
              <a:rPr lang="cs-CZ" dirty="0" err="1"/>
              <a:t>messaging</a:t>
            </a:r>
            <a:r>
              <a:rPr lang="cs-CZ" dirty="0"/>
              <a:t>, Skype</a:t>
            </a:r>
          </a:p>
          <a:p>
            <a:pPr lvl="1"/>
            <a:r>
              <a:rPr lang="cs-CZ" dirty="0"/>
              <a:t>předčítání (nevidomí, řidiči)</a:t>
            </a:r>
          </a:p>
          <a:p>
            <a:r>
              <a:rPr lang="cs-CZ" dirty="0"/>
              <a:t>automatický překlad, umělá inteligence</a:t>
            </a:r>
          </a:p>
          <a:p>
            <a:pPr lvl="1"/>
            <a:r>
              <a:rPr lang="cs-CZ" dirty="0"/>
              <a:t>Dan Brown - Počátek</a:t>
            </a:r>
          </a:p>
          <a:p>
            <a:pPr lvl="1"/>
            <a:endParaRPr lang="cs-CZ" dirty="0"/>
          </a:p>
        </p:txBody>
      </p:sp>
      <p:pic>
        <p:nvPicPr>
          <p:cNvPr id="4098" name="Picture 2" descr="PoÄÃ¡tek">
            <a:extLst>
              <a:ext uri="{FF2B5EF4-FFF2-40B4-BE49-F238E27FC236}">
                <a16:creationId xmlns:a16="http://schemas.microsoft.com/office/drawing/2014/main" id="{2ED6741F-63F1-477F-B673-90A1BDBF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702075" cy="18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1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404A7-2255-4A81-82C0-D5D7EB05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pic>
        <p:nvPicPr>
          <p:cNvPr id="7170" name="Picture 2" descr="Public Library 3d printer program">
            <a:extLst>
              <a:ext uri="{FF2B5EF4-FFF2-40B4-BE49-F238E27FC236}">
                <a16:creationId xmlns:a16="http://schemas.microsoft.com/office/drawing/2014/main" id="{CD56C56E-23C3-41FB-BC5B-F4C95113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776"/>
            <a:ext cx="7898317" cy="44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7C3E8-6BCC-4D21-B940-FF506CE6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027586-0CF2-480F-BD3C-BE4615E5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se s technologií</a:t>
            </a:r>
          </a:p>
          <a:p>
            <a:r>
              <a:rPr lang="cs-CZ" dirty="0"/>
              <a:t>možnost </a:t>
            </a:r>
            <a:r>
              <a:rPr lang="cs-CZ" dirty="0" err="1"/>
              <a:t>prototypování</a:t>
            </a:r>
            <a:endParaRPr lang="cs-CZ" dirty="0"/>
          </a:p>
          <a:p>
            <a:pPr lvl="1"/>
            <a:r>
              <a:rPr lang="cs-CZ" dirty="0"/>
              <a:t>testování elektronických návrhů</a:t>
            </a:r>
          </a:p>
          <a:p>
            <a:pPr lvl="1"/>
            <a:r>
              <a:rPr lang="cs-CZ" dirty="0"/>
              <a:t>levnější než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AF777-82DD-4C5B-B88F-BA52854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pic>
        <p:nvPicPr>
          <p:cNvPr id="9218" name="Picture 2" descr="https://media.mehrnews.com/d/2018/02/21/4/2723285.jpg">
            <a:extLst>
              <a:ext uri="{FF2B5EF4-FFF2-40B4-BE49-F238E27FC236}">
                <a16:creationId xmlns:a16="http://schemas.microsoft.com/office/drawing/2014/main" id="{90496D59-21EC-4B57-9498-FEB6BA5E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810674" cy="52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70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2FAB9-90EB-487F-A633-4A8E5A9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460522-C0CF-4430-8244-F0ADE77A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chytrá města = zvýšení kvality života ve městech za využití ICT</a:t>
            </a:r>
          </a:p>
          <a:p>
            <a:pPr lvl="1"/>
            <a:r>
              <a:rPr lang="cs-CZ" sz="2000" dirty="0"/>
              <a:t>senzory, sledování</a:t>
            </a:r>
          </a:p>
          <a:p>
            <a:pPr lvl="1"/>
            <a:r>
              <a:rPr lang="cs-CZ" sz="2000" dirty="0"/>
              <a:t>využití: parkování, chytré lavičky, řízení dopravy, MHD, odpady, sdílení kol, aut, taxi (sdílená ekonomika), inteligentní elektroměry, řízené pouliční osvětlení,…</a:t>
            </a:r>
          </a:p>
          <a:p>
            <a:r>
              <a:rPr lang="cs-CZ" sz="2800" dirty="0"/>
              <a:t>využití v knihovnách</a:t>
            </a:r>
          </a:p>
          <a:p>
            <a:pPr lvl="1"/>
            <a:r>
              <a:rPr lang="cs-CZ" sz="2000" dirty="0"/>
              <a:t>inteligentní budovy, využívanost knihovny, prostor pro prezentaci </a:t>
            </a:r>
            <a:r>
              <a:rPr lang="cs-CZ" sz="2000" dirty="0" err="1"/>
              <a:t>SCs</a:t>
            </a:r>
            <a:r>
              <a:rPr lang="cs-CZ" sz="2000" dirty="0"/>
              <a:t>, zapojení LIS škol do vývoje SW a analýze dat</a:t>
            </a:r>
          </a:p>
          <a:p>
            <a:r>
              <a:rPr lang="cs-CZ" sz="2800" dirty="0"/>
              <a:t>problémy</a:t>
            </a:r>
          </a:p>
          <a:p>
            <a:pPr lvl="1"/>
            <a:r>
              <a:rPr lang="cs-CZ" sz="2000" dirty="0"/>
              <a:t>etika, sledování, anonymita lidí, shromažďování údajů</a:t>
            </a:r>
          </a:p>
        </p:txBody>
      </p:sp>
    </p:spTree>
    <p:extLst>
      <p:ext uri="{BB962C8B-B14F-4D97-AF65-F5344CB8AC3E}">
        <p14:creationId xmlns:p14="http://schemas.microsoft.com/office/powerpoint/2010/main" val="238471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8E9E9-0313-4096-BD21-E08C373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IoT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207E56-E7D1-4300-9B2D-CA66069D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  <a:p>
            <a:r>
              <a:rPr lang="cs-CZ" dirty="0"/>
              <a:t>chytrá drobná zařízení = zařízení vybavená elektronikou a připojená na internet</a:t>
            </a:r>
          </a:p>
          <a:p>
            <a:r>
              <a:rPr lang="cs-CZ" dirty="0"/>
              <a:t>zjednodušení služeb</a:t>
            </a:r>
          </a:p>
          <a:p>
            <a:r>
              <a:rPr lang="cs-CZ" dirty="0"/>
              <a:t>využití v knihovnách: </a:t>
            </a:r>
          </a:p>
          <a:p>
            <a:pPr lvl="1"/>
            <a:r>
              <a:rPr lang="cs-CZ" dirty="0"/>
              <a:t>automatický úklid knihovny (robotické vysavače), systémy pro automatické půjčování a vracení knih, chytré koše, nabíjecí stanice, sledování hluku,…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106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4DC6F-344A-4D82-B9A9-752D2AF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3E6752-28C6-4FD3-A763-2C3E3111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doručení dokumentů domů</a:t>
            </a:r>
          </a:p>
          <a:p>
            <a:r>
              <a:rPr lang="cs-CZ" dirty="0"/>
              <a:t>pokusy Amazonu a dalších technologických firem</a:t>
            </a:r>
          </a:p>
          <a:p>
            <a:pPr lvl="1"/>
            <a:r>
              <a:rPr lang="cs-CZ" dirty="0"/>
              <a:t>UPC, Google, DHL, Mall.cz, </a:t>
            </a:r>
            <a:r>
              <a:rPr lang="cs-CZ" dirty="0" err="1"/>
              <a:t>Alza</a:t>
            </a:r>
            <a:r>
              <a:rPr lang="cs-CZ" dirty="0"/>
              <a:t>,…</a:t>
            </a:r>
          </a:p>
          <a:p>
            <a:r>
              <a:rPr lang="cs-CZ" dirty="0"/>
              <a:t>pro seniory, doručování a internet na špatně dostupná místa,…</a:t>
            </a:r>
          </a:p>
          <a:p>
            <a:r>
              <a:rPr lang="cs-CZ" dirty="0"/>
              <a:t>možné problémy:</a:t>
            </a:r>
          </a:p>
          <a:p>
            <a:pPr lvl="1"/>
            <a:r>
              <a:rPr lang="cs-CZ" dirty="0"/>
              <a:t>přesnost doručení, převzetí oprávněnou osobou, zahlcení a nehody dronů, cena, soukromí, bezpečnost ???</a:t>
            </a:r>
          </a:p>
        </p:txBody>
      </p:sp>
    </p:spTree>
    <p:extLst>
      <p:ext uri="{BB962C8B-B14F-4D97-AF65-F5344CB8AC3E}">
        <p14:creationId xmlns:p14="http://schemas.microsoft.com/office/powerpoint/2010/main" val="419322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2A64-63C3-4BC0-A761-E9555F8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801BE527-4993-4109-9BD2-CCDEC5899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0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1E221-F2CD-4E7A-B3F5-928B9E45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1B49D2C4-7D56-4757-8A4F-5C3DF36141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070869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56792-06C7-4538-AE9B-309690A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627F92-FC32-4EFA-B9B1-DE19200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</a:t>
            </a:r>
          </a:p>
          <a:p>
            <a:r>
              <a:rPr lang="cs-CZ" dirty="0"/>
              <a:t>kvalifikovaní knihovníci</a:t>
            </a:r>
          </a:p>
          <a:p>
            <a:r>
              <a:rPr lang="cs-CZ" b="1" dirty="0"/>
              <a:t>dostupné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88507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1E221-7B31-4A6A-AF64-D85719F8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530C1E-631D-4716-9A3D-DF9CDD29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kombinace technologií</a:t>
            </a:r>
          </a:p>
          <a:p>
            <a:pPr lvl="1"/>
            <a:r>
              <a:rPr lang="cs-CZ" dirty="0"/>
              <a:t>umělá inteligence</a:t>
            </a:r>
          </a:p>
          <a:p>
            <a:pPr lvl="1"/>
            <a:r>
              <a:rPr lang="cs-CZ" dirty="0"/>
              <a:t>strojové učení</a:t>
            </a:r>
          </a:p>
          <a:p>
            <a:pPr lvl="1"/>
            <a:r>
              <a:rPr lang="cs-CZ" dirty="0"/>
              <a:t>ovládání hlasem, hlasové služby, překlady</a:t>
            </a:r>
          </a:p>
          <a:p>
            <a:r>
              <a:rPr lang="cs-CZ" dirty="0"/>
              <a:t>asistenti v knihovnách, řazení knih, dnes výuka programování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vzpoura robotů </a:t>
            </a:r>
            <a:r>
              <a:rPr lang="cs-CZ" dirty="0">
                <a:sym typeface="Wingdings" panose="05000000000000000000" pitchFamily="2" charset="2"/>
              </a:rPr>
              <a:t>, </a:t>
            </a:r>
            <a:r>
              <a:rPr lang="cs-CZ" dirty="0"/>
              <a:t>náhrada lidí = úspora peněz (ale nedostatek pracovní síly), bezpečnost, uchování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181530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82B58-56C3-48CE-AF56-73CA8651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programování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B945C8AB-8CDC-45A4-BEF5-B5AFA59318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196752"/>
            <a:ext cx="7273428" cy="5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0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B93EF-BAAC-4F10-86D5-EBBA5C97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06B6213D-D432-41DD-B2E3-51634C5890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F3DAF-44F2-4FB8-8A4C-7DBE86C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9B7989CC-EA36-42AA-9E6A-5258FA71F5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268760"/>
            <a:ext cx="6985396" cy="5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6600" dirty="0"/>
          </a:p>
          <a:p>
            <a:pPr marL="0" indent="0">
              <a:buNone/>
            </a:pPr>
            <a:r>
              <a:rPr lang="cs-CZ" sz="6600" b="1" dirty="0"/>
              <a:t>Další </a:t>
            </a:r>
            <a:r>
              <a:rPr lang="cs-CZ" sz="6600" b="1" dirty="0">
                <a:solidFill>
                  <a:srgbClr val="008000"/>
                </a:solidFill>
              </a:rPr>
              <a:t>trendy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b="1" dirty="0"/>
              <a:t>Knihovna bez technologií (</a:t>
            </a:r>
            <a:r>
              <a:rPr lang="cs-CZ" sz="6600" b="1" dirty="0">
                <a:solidFill>
                  <a:srgbClr val="008000"/>
                </a:solidFill>
              </a:rPr>
              <a:t>ne</a:t>
            </a:r>
            <a:r>
              <a:rPr lang="cs-CZ" sz="6600" b="1" dirty="0"/>
              <a:t>)</a:t>
            </a:r>
            <a:r>
              <a:rPr lang="cs-CZ" sz="6600" b="1" dirty="0">
                <a:solidFill>
                  <a:srgbClr val="008000"/>
                </a:solidFill>
              </a:rPr>
              <a:t>může</a:t>
            </a:r>
            <a:r>
              <a:rPr lang="cs-CZ" sz="6600" b="1" dirty="0"/>
              <a:t> fungovat</a:t>
            </a:r>
          </a:p>
        </p:txBody>
      </p:sp>
    </p:spTree>
    <p:extLst>
      <p:ext uri="{BB962C8B-B14F-4D97-AF65-F5344CB8AC3E}">
        <p14:creationId xmlns:p14="http://schemas.microsoft.com/office/powerpoint/2010/main" val="1328451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230A2-2971-494E-A265-97E9DA5B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F8478-B85B-4D37-8419-43B08F74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klasické</a:t>
            </a:r>
          </a:p>
          <a:p>
            <a:pPr lvl="1"/>
            <a:r>
              <a:rPr lang="cs-CZ" dirty="0"/>
              <a:t>přednášky</a:t>
            </a:r>
          </a:p>
          <a:p>
            <a:r>
              <a:rPr lang="cs-CZ" dirty="0"/>
              <a:t>knihovna hrou</a:t>
            </a:r>
          </a:p>
          <a:p>
            <a:pPr lvl="1"/>
            <a:r>
              <a:rPr lang="cs-CZ" dirty="0"/>
              <a:t>experimenty, workshopy, komunitní zahrady, ukázky technologií</a:t>
            </a:r>
          </a:p>
          <a:p>
            <a:r>
              <a:rPr lang="cs-CZ" dirty="0"/>
              <a:t>předávání zkušeností</a:t>
            </a:r>
          </a:p>
          <a:p>
            <a:pPr lvl="1"/>
            <a:r>
              <a:rPr lang="cs-CZ" dirty="0"/>
              <a:t>diskuze, orální historie, vyprávění příběhů, výstavy</a:t>
            </a:r>
          </a:p>
        </p:txBody>
      </p:sp>
    </p:spTree>
    <p:extLst>
      <p:ext uri="{BB962C8B-B14F-4D97-AF65-F5344CB8AC3E}">
        <p14:creationId xmlns:p14="http://schemas.microsoft.com/office/powerpoint/2010/main" val="36924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Co ukázala </a:t>
            </a:r>
            <a:r>
              <a:rPr lang="cs-CZ" altLang="cs-CZ" sz="7200" dirty="0" err="1">
                <a:solidFill>
                  <a:srgbClr val="FFFF00"/>
                </a:solidFill>
              </a:rPr>
              <a:t>koronavirová</a:t>
            </a:r>
            <a:r>
              <a:rPr lang="cs-CZ" altLang="cs-CZ" sz="7200" dirty="0">
                <a:solidFill>
                  <a:srgbClr val="FFFF00"/>
                </a:solidFill>
              </a:rPr>
              <a:t> krize?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18551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770A6-85BB-4302-ABF4-BE4F324B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online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52852-3C76-4688-AD11-880B8A8B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knihovny o tom mluví</a:t>
            </a:r>
          </a:p>
          <a:p>
            <a:r>
              <a:rPr lang="cs-CZ" dirty="0"/>
              <a:t>chtějí to?</a:t>
            </a:r>
          </a:p>
          <a:p>
            <a:r>
              <a:rPr lang="cs-CZ" dirty="0"/>
              <a:t>umí to?</a:t>
            </a:r>
          </a:p>
          <a:p>
            <a:endParaRPr lang="cs-CZ" dirty="0"/>
          </a:p>
          <a:p>
            <a:r>
              <a:rPr lang="cs-CZ" dirty="0"/>
              <a:t>digitální knihovna</a:t>
            </a:r>
          </a:p>
          <a:p>
            <a:pPr lvl="1"/>
            <a:r>
              <a:rPr lang="cs-CZ" dirty="0"/>
              <a:t>knihovna a její služby plně online</a:t>
            </a:r>
          </a:p>
          <a:p>
            <a:r>
              <a:rPr lang="cs-CZ" b="1" dirty="0"/>
              <a:t>hybridní knihovna</a:t>
            </a:r>
          </a:p>
          <a:p>
            <a:pPr lvl="1"/>
            <a:r>
              <a:rPr lang="cs-CZ" dirty="0"/>
              <a:t>kombinace klasické knihovny a online služeb</a:t>
            </a:r>
          </a:p>
        </p:txBody>
      </p:sp>
    </p:spTree>
    <p:extLst>
      <p:ext uri="{BB962C8B-B14F-4D97-AF65-F5344CB8AC3E}">
        <p14:creationId xmlns:p14="http://schemas.microsoft.com/office/powerpoint/2010/main" val="326810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B351E-A667-4FDE-AF88-B35188ED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komunikace = výzva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A5A04-8114-49F2-9F80-74C1863D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setkání</a:t>
            </a:r>
          </a:p>
          <a:p>
            <a:r>
              <a:rPr lang="cs-CZ" dirty="0"/>
              <a:t>omezení služebních cest</a:t>
            </a:r>
          </a:p>
          <a:p>
            <a:pPr lvl="1"/>
            <a:r>
              <a:rPr lang="cs-CZ" dirty="0"/>
              <a:t>úspora finanční i časová</a:t>
            </a:r>
          </a:p>
          <a:p>
            <a:r>
              <a:rPr lang="cs-CZ" dirty="0"/>
              <a:t>akce online</a:t>
            </a:r>
          </a:p>
          <a:p>
            <a:pPr lvl="1"/>
            <a:r>
              <a:rPr lang="cs-CZ" dirty="0"/>
              <a:t>výstavy</a:t>
            </a:r>
          </a:p>
          <a:p>
            <a:pPr lvl="1"/>
            <a:r>
              <a:rPr lang="cs-CZ" dirty="0"/>
              <a:t>přednášky</a:t>
            </a:r>
          </a:p>
          <a:p>
            <a:pPr lvl="1"/>
            <a:r>
              <a:rPr lang="cs-CZ" dirty="0"/>
              <a:t>jiné komunitní akce</a:t>
            </a:r>
          </a:p>
          <a:p>
            <a:pPr lvl="1"/>
            <a:r>
              <a:rPr lang="cs-CZ" dirty="0"/>
              <a:t>online vzdělávání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142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6596C-A30D-4E95-8B26-6A68AF7C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Výhody a nevýhody online komunikace</a:t>
            </a:r>
          </a:p>
        </p:txBody>
      </p:sp>
      <p:pic>
        <p:nvPicPr>
          <p:cNvPr id="1026" name="Picture 2" descr="Muži, 3D Model, Izolovaný, 3D, Model, Celé Tělo, Bílá">
            <a:extLst>
              <a:ext uri="{FF2B5EF4-FFF2-40B4-BE49-F238E27FC236}">
                <a16:creationId xmlns:a16="http://schemas.microsoft.com/office/drawing/2014/main" id="{8E75F110-9F92-41B1-A713-26B11B9C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2" y="1196975"/>
            <a:ext cx="5472113" cy="547211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37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78162cd85cbda148d31a94dec79c2542a15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1050</Words>
  <Application>Microsoft Office PowerPoint</Application>
  <PresentationFormat>Předvádění na obrazovce (4:3)</PresentationFormat>
  <Paragraphs>210</Paragraphs>
  <Slides>46</Slides>
  <Notes>5</Notes>
  <HiddenSlides>0</HiddenSlides>
  <MMClips>7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Jaké jsou trendy v knihovnách</vt:lpstr>
      <vt:lpstr>Cíle knihovny</vt:lpstr>
      <vt:lpstr>Co je potřeba</vt:lpstr>
      <vt:lpstr>Možnosti vzdělávání</vt:lpstr>
      <vt:lpstr>Co ukázala koronavirová krize?</vt:lpstr>
      <vt:lpstr>Knihovny online</vt:lpstr>
      <vt:lpstr>Online komunikace = výzva</vt:lpstr>
      <vt:lpstr>Výhody a nevýhody online komunikace</vt:lpstr>
      <vt:lpstr>Technologické trendy dle ALA</vt:lpstr>
      <vt:lpstr>Definice trendů v knihovnách</vt:lpstr>
      <vt:lpstr>RFID</vt:lpstr>
      <vt:lpstr>Zařízení</vt:lpstr>
      <vt:lpstr>RFID v knihovně</vt:lpstr>
      <vt:lpstr>NFC (Near Field Communication)</vt:lpstr>
      <vt:lpstr>NFC</vt:lpstr>
      <vt:lpstr>Open Library</vt:lpstr>
      <vt:lpstr>Open Library</vt:lpstr>
      <vt:lpstr>Datová analytika</vt:lpstr>
      <vt:lpstr>Datová analytika</vt:lpstr>
      <vt:lpstr>Datová analytika</vt:lpstr>
      <vt:lpstr>Sémantický web</vt:lpstr>
      <vt:lpstr>Sémantický web</vt:lpstr>
      <vt:lpstr>Sémantický web</vt:lpstr>
      <vt:lpstr>Virtual a augmented reality</vt:lpstr>
      <vt:lpstr>Virtual a augmented reality</vt:lpstr>
      <vt:lpstr>Virtual a augmented reality</vt:lpstr>
      <vt:lpstr>Gamifikace</vt:lpstr>
      <vt:lpstr>Gamifikace</vt:lpstr>
      <vt:lpstr>Mobilní asistenti</vt:lpstr>
      <vt:lpstr>Mobilní asistenti</vt:lpstr>
      <vt:lpstr>3D tisk</vt:lpstr>
      <vt:lpstr>3D tisk</vt:lpstr>
      <vt:lpstr>Smart cities</vt:lpstr>
      <vt:lpstr>Smart Cities</vt:lpstr>
      <vt:lpstr>IoT</vt:lpstr>
      <vt:lpstr>Drony</vt:lpstr>
      <vt:lpstr>Drony</vt:lpstr>
      <vt:lpstr>Roboti</vt:lpstr>
      <vt:lpstr>Roboti</vt:lpstr>
      <vt:lpstr>Výuka programování</vt:lpstr>
      <vt:lpstr>Automatické řazení knih</vt:lpstr>
      <vt:lpstr>Automatické řazení knih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Knihovnické systémy a standardy (VIKBA10)</dc:title>
  <dc:creator>Martin Krčál</dc:creator>
  <cp:lastModifiedBy>Martin Krčál</cp:lastModifiedBy>
  <cp:revision>2</cp:revision>
  <dcterms:created xsi:type="dcterms:W3CDTF">2020-05-22T07:54:44Z</dcterms:created>
  <dcterms:modified xsi:type="dcterms:W3CDTF">2020-05-22T07:57:57Z</dcterms:modified>
</cp:coreProperties>
</file>