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handoutMasterIdLst>
    <p:handoutMasterId r:id="rId33"/>
  </p:handoutMasterIdLst>
  <p:sldIdLst>
    <p:sldId id="272" r:id="rId2"/>
    <p:sldId id="303" r:id="rId3"/>
    <p:sldId id="274" r:id="rId4"/>
    <p:sldId id="304" r:id="rId5"/>
    <p:sldId id="273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1" r:id="rId27"/>
    <p:sldId id="302" r:id="rId28"/>
    <p:sldId id="305" r:id="rId29"/>
    <p:sldId id="306" r:id="rId30"/>
    <p:sldId id="307" r:id="rId31"/>
  </p:sldIdLst>
  <p:sldSz cx="12192000" cy="6858000"/>
  <p:notesSz cx="9945688" cy="6858000"/>
  <p:custDataLst>
    <p:tags r:id="rId34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24.05.2020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382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644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234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191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890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696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432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1616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1588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507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31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7021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1331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368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0308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4856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55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5458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8143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326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17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08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99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370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255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37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lze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Autorské právo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8 Spoluautoři</a:t>
            </a:r>
          </a:p>
          <a:p>
            <a:r>
              <a:rPr lang="cs-CZ" u="sng" dirty="0"/>
              <a:t>dílo spoluautorů</a:t>
            </a:r>
            <a:r>
              <a:rPr lang="cs-CZ" dirty="0"/>
              <a:t> = vzniklo společnou činností dvou nebo více autorů; autorské právo náleží spoluautorům společně a nerozdílně</a:t>
            </a:r>
          </a:p>
          <a:p>
            <a:r>
              <a:rPr lang="cs-CZ" dirty="0"/>
              <a:t>spoluautorem není ten, kdo ke vzniku díla přispěl jen formou odborné, technické nebo administrativní pomoci nebo rady nebo poskytnutím dokumentačního či technického materiálu</a:t>
            </a:r>
          </a:p>
          <a:p>
            <a:r>
              <a:rPr lang="cs-CZ" dirty="0"/>
              <a:t>o nakládání s dílem rozhodují spoluautoři společně</a:t>
            </a:r>
          </a:p>
          <a:p>
            <a:r>
              <a:rPr lang="cs-CZ" dirty="0"/>
              <a:t>podíl z výnosů z autorského práva pro jednotlivé autory je úměrný velikosti jejich tvůrčího přispění ke vzniku díla</a:t>
            </a:r>
          </a:p>
        </p:txBody>
      </p:sp>
    </p:spTree>
    <p:extLst>
      <p:ext uri="{BB962C8B-B14F-4D97-AF65-F5344CB8AC3E}">
        <p14:creationId xmlns:p14="http://schemas.microsoft.com/office/powerpoint/2010/main" val="302939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9 Vznik autorského práva (AP)</a:t>
            </a:r>
          </a:p>
          <a:p>
            <a:r>
              <a:rPr lang="cs-CZ" dirty="0"/>
              <a:t>AP vzniká okamžikem, kdy je dílo vyjádřeno v jakékoli objektivně vnímatelné podobě (vzniká tedy ještě před zveřejněním díla)</a:t>
            </a:r>
          </a:p>
          <a:p>
            <a:r>
              <a:rPr lang="cs-CZ" dirty="0"/>
              <a:t>zničením věci, jejímž prostřednictvím je dílo vyjádřeno (např. kniha, CD), AP nezaniká</a:t>
            </a:r>
          </a:p>
          <a:p>
            <a:r>
              <a:rPr lang="cs-CZ" dirty="0"/>
              <a:t>vlastník či jiný uživatel věci, jejímž prostřednictvím je dílo vyjádřeno (např. kniha, CD), není povinen tuto věc udržovat a chránit před zničením (může být ale dohodnuto jinak – např. knihoví řád ukládá uživateli povinnost nepoškozovat knihy, zabránit jejich poškození)</a:t>
            </a:r>
          </a:p>
          <a:p>
            <a:r>
              <a:rPr lang="cs-CZ" dirty="0"/>
              <a:t>AP náleží autorovi díla</a:t>
            </a:r>
          </a:p>
        </p:txBody>
      </p:sp>
    </p:spTree>
    <p:extLst>
      <p:ext uri="{BB962C8B-B14F-4D97-AF65-F5344CB8AC3E}">
        <p14:creationId xmlns:p14="http://schemas.microsoft.com/office/powerpoint/2010/main" val="198229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10 Obsah AP</a:t>
            </a:r>
          </a:p>
          <a:p>
            <a:r>
              <a:rPr lang="cs-CZ" dirty="0"/>
              <a:t>AP zahrnuje </a:t>
            </a:r>
            <a:r>
              <a:rPr lang="cs-CZ" u="sng" dirty="0"/>
              <a:t>práva osobnostní</a:t>
            </a:r>
            <a:r>
              <a:rPr lang="cs-CZ" dirty="0"/>
              <a:t> a </a:t>
            </a:r>
            <a:r>
              <a:rPr lang="cs-CZ" u="sng" dirty="0"/>
              <a:t>práva majetková</a:t>
            </a:r>
          </a:p>
        </p:txBody>
      </p:sp>
    </p:spTree>
    <p:extLst>
      <p:ext uri="{BB962C8B-B14F-4D97-AF65-F5344CB8AC3E}">
        <p14:creationId xmlns:p14="http://schemas.microsoft.com/office/powerpoint/2010/main" val="24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11 Osobnostní práva (OP)</a:t>
            </a:r>
          </a:p>
          <a:p>
            <a:r>
              <a:rPr lang="cs-CZ" dirty="0"/>
              <a:t>právo rozhodnout o zveřejnění svého díla</a:t>
            </a:r>
          </a:p>
          <a:p>
            <a:r>
              <a:rPr lang="cs-CZ" u="sng" dirty="0"/>
              <a:t>právo na autorství:</a:t>
            </a:r>
            <a:r>
              <a:rPr lang="cs-CZ" dirty="0"/>
              <a:t> právo na autorské označení díla, právo na utajení autorství apod.</a:t>
            </a:r>
          </a:p>
          <a:p>
            <a:r>
              <a:rPr lang="cs-CZ" u="sng" dirty="0"/>
              <a:t>právo na nedotknutelnost díla:</a:t>
            </a:r>
            <a:r>
              <a:rPr lang="cs-CZ" dirty="0"/>
              <a:t> bez svolení autora nemůže nikdo jakkoli zasahovat do díla (včetně zařazení do souboru a spojení s jiným dílem), uživatel nesmí snižovat a znevažovat hodnotu díla, autor má právo na dohled na plnění těchto povinností, pokud to lze</a:t>
            </a:r>
          </a:p>
          <a:p>
            <a:r>
              <a:rPr lang="cs-CZ" dirty="0"/>
              <a:t>jsou spojena s osobou autora a jeho smrtí zanikají</a:t>
            </a:r>
          </a:p>
          <a:p>
            <a:r>
              <a:rPr lang="cs-CZ" dirty="0"/>
              <a:t>OP se autor nemůže vzdát a jsou nepřevoditelná</a:t>
            </a:r>
          </a:p>
          <a:p>
            <a:r>
              <a:rPr lang="cs-CZ" dirty="0"/>
              <a:t>po smrti autora lze dílo užít způsobem nesnižujícím jeho hodnotu a s uvedením autora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9363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Majetková práva (MP)</a:t>
            </a:r>
          </a:p>
          <a:p>
            <a:r>
              <a:rPr lang="cs-CZ" dirty="0"/>
              <a:t>po smrti autora přecházejí na jeho dědice a právní nástupce</a:t>
            </a:r>
          </a:p>
          <a:p>
            <a:pPr marL="0" indent="0" rtl="0">
              <a:buNone/>
            </a:pPr>
            <a:r>
              <a:rPr lang="cs-CZ" b="1" dirty="0"/>
              <a:t>§ 12 Právo dílo užít</a:t>
            </a:r>
          </a:p>
          <a:p>
            <a:r>
              <a:rPr lang="cs-CZ" dirty="0"/>
              <a:t>nepřevoditelné právo</a:t>
            </a:r>
          </a:p>
          <a:p>
            <a:r>
              <a:rPr lang="cs-CZ" dirty="0"/>
              <a:t>jakékoli nakládání s dílem, zejména nakládání směřující k jeho poskytnutí jiné osobě</a:t>
            </a:r>
          </a:p>
          <a:p>
            <a:r>
              <a:rPr lang="cs-CZ" u="sng" dirty="0"/>
              <a:t>právo užít</a:t>
            </a:r>
            <a:r>
              <a:rPr lang="cs-CZ" dirty="0"/>
              <a:t> dílo v původní nebo jiným zpracované či jinak změněné podobě (týká se formy ne obsahu!), samostatně nebo v souboru či spojení s jiným dílem a udělit jiné osobě smlouvou oprávnění k užití svého díla třetím osobám (poskytnutí licence)</a:t>
            </a:r>
          </a:p>
        </p:txBody>
      </p:sp>
    </p:spTree>
    <p:extLst>
      <p:ext uri="{BB962C8B-B14F-4D97-AF65-F5344CB8AC3E}">
        <p14:creationId xmlns:p14="http://schemas.microsoft.com/office/powerpoint/2010/main" val="320108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12 Právo dílo užít</a:t>
            </a:r>
          </a:p>
          <a:p>
            <a:r>
              <a:rPr lang="cs-CZ" dirty="0"/>
              <a:t>právo užít dílo je zejména:</a:t>
            </a:r>
          </a:p>
          <a:p>
            <a:pPr>
              <a:buFontTx/>
              <a:buChar char="-"/>
            </a:pPr>
            <a:r>
              <a:rPr lang="cs-CZ" dirty="0"/>
              <a:t>právo na rozmnožování díla</a:t>
            </a:r>
          </a:p>
          <a:p>
            <a:pPr>
              <a:buFontTx/>
              <a:buChar char="-"/>
            </a:pPr>
            <a:r>
              <a:rPr lang="cs-CZ" dirty="0"/>
              <a:t>právo na rozšiřování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pronájem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půjčování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vystavování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sdělování díla veřejnosti, zejména: provozování díla živě nebo ze záznamu a přenos provozování díla, vysílání díla rozhlasem či televizí, přenos rozhlasového či televizního vysílání díla, provozování rozhlasového či televizního vysílání díla</a:t>
            </a:r>
          </a:p>
        </p:txBody>
      </p:sp>
    </p:spTree>
    <p:extLst>
      <p:ext uri="{BB962C8B-B14F-4D97-AF65-F5344CB8AC3E}">
        <p14:creationId xmlns:p14="http://schemas.microsoft.com/office/powerpoint/2010/main" val="31331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13 Rozmnožování</a:t>
            </a:r>
          </a:p>
          <a:p>
            <a:r>
              <a:rPr lang="cs-CZ" dirty="0"/>
              <a:t>zhotovování dočasných nebo trvalých, přímých nebo nepřímých rozmnoženin díla nebo jeho části, a to jakýmikoli prostředky a v jakékoli formě</a:t>
            </a:r>
          </a:p>
          <a:p>
            <a:r>
              <a:rPr lang="cs-CZ" dirty="0"/>
              <a:t>zejména rozmnoženina tisková, fotografická, zvuková, obrazová nebo zvukově obrazová, stavba architektonického díla nebo rozmnoženina ve formě elektronické</a:t>
            </a:r>
          </a:p>
        </p:txBody>
      </p:sp>
    </p:spTree>
    <p:extLst>
      <p:ext uri="{BB962C8B-B14F-4D97-AF65-F5344CB8AC3E}">
        <p14:creationId xmlns:p14="http://schemas.microsoft.com/office/powerpoint/2010/main" val="385348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14 Rozšiřování</a:t>
            </a:r>
          </a:p>
          <a:p>
            <a:r>
              <a:rPr lang="cs-CZ" dirty="0"/>
              <a:t>zpřístupňování díla v hmotné podobě prodejem nebo jiným převodem vlastnického práva k originálu nebo k rozmnoženině díla, včetně nabízení, dále je to typicky darování</a:t>
            </a:r>
          </a:p>
        </p:txBody>
      </p:sp>
    </p:spTree>
    <p:extLst>
      <p:ext uri="{BB962C8B-B14F-4D97-AF65-F5344CB8AC3E}">
        <p14:creationId xmlns:p14="http://schemas.microsoft.com/office/powerpoint/2010/main" val="170481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15 Pronájem</a:t>
            </a:r>
          </a:p>
          <a:p>
            <a:r>
              <a:rPr lang="cs-CZ" dirty="0"/>
              <a:t>zpřístupňování díla v hmotné podobě za účelem přímého nebo nepřímého hospodářského nebo obchodního prospěchu poskytnutím originálu nebo rozmnoženiny na dobu určitou</a:t>
            </a:r>
          </a:p>
          <a:p>
            <a:r>
              <a:rPr lang="cs-CZ" dirty="0"/>
              <a:t>pronajímatelem může být sám autor, osoba vykonávající majetková práva autora nebo nabyvatel licence</a:t>
            </a:r>
          </a:p>
          <a:p>
            <a:r>
              <a:rPr lang="cs-CZ" dirty="0"/>
              <a:t>zejména rozmnoženiny literárního díla, zvukové a zvukově obrazové záznamy díla provedeného výkonnými umělci</a:t>
            </a:r>
          </a:p>
          <a:p>
            <a:r>
              <a:rPr lang="cs-CZ" dirty="0"/>
              <a:t>nepatří sem promítání filmu v kině, pouštění zvukového záznamu na diskotéce, vystavování díla</a:t>
            </a:r>
          </a:p>
        </p:txBody>
      </p:sp>
    </p:spTree>
    <p:extLst>
      <p:ext uri="{BB962C8B-B14F-4D97-AF65-F5344CB8AC3E}">
        <p14:creationId xmlns:p14="http://schemas.microsoft.com/office/powerpoint/2010/main" val="230984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16 Půjčování</a:t>
            </a:r>
          </a:p>
          <a:p>
            <a:r>
              <a:rPr lang="cs-CZ" dirty="0"/>
              <a:t>zpřístupňování díla v hmotné podobě zařízením přístupným veřejnosti </a:t>
            </a:r>
            <a:r>
              <a:rPr lang="cs-CZ" u="sng" dirty="0"/>
              <a:t>nikoli</a:t>
            </a:r>
            <a:r>
              <a:rPr lang="cs-CZ" dirty="0"/>
              <a:t> za účelem přímého nebo nepřímého hospodářského nebo obchodního prospěchu poskytnutí originálu nebo rozmnoženiny díla na dobu určitou</a:t>
            </a:r>
          </a:p>
          <a:p>
            <a:r>
              <a:rPr lang="cs-CZ" dirty="0"/>
              <a:t>např. veřejná knihovna</a:t>
            </a:r>
          </a:p>
        </p:txBody>
      </p:sp>
    </p:spTree>
    <p:extLst>
      <p:ext uri="{BB962C8B-B14F-4D97-AF65-F5344CB8AC3E}">
        <p14:creationId xmlns:p14="http://schemas.microsoft.com/office/powerpoint/2010/main" val="187937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600" y="1255922"/>
            <a:ext cx="10972800" cy="3470313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b="1" dirty="0"/>
              <a:t>zákon č. 121/2000 Sb., </a:t>
            </a:r>
            <a:r>
              <a:rPr lang="cs-CZ" dirty="0"/>
              <a:t>o právu autorském, o právech souvisejících s právem autorským a o změně některých zákonů (autorský zákon) ze dne 7. dubna 2000</a:t>
            </a:r>
          </a:p>
        </p:txBody>
      </p:sp>
    </p:spTree>
    <p:extLst>
      <p:ext uri="{BB962C8B-B14F-4D97-AF65-F5344CB8AC3E}">
        <p14:creationId xmlns:p14="http://schemas.microsoft.com/office/powerpoint/2010/main" val="94767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17 Vystavování</a:t>
            </a:r>
          </a:p>
          <a:p>
            <a:r>
              <a:rPr lang="cs-CZ" dirty="0"/>
              <a:t>zpřístupňování díla v hmotné podobě umožněním shlédnutí nebo jeho vnímání originálu nebo rozmnoženiny díla, zejména díla výtvarného, fotografického, architektonického včetně urbanistického, díla užitého umění nebo díla kartografického</a:t>
            </a:r>
          </a:p>
          <a:p>
            <a:r>
              <a:rPr lang="cs-CZ" dirty="0"/>
              <a:t>vlastník originálu či rozmnoženiny díla je oprávněn v zájmu přístupu veřejnosti ke kulturnímu bohatství zapůjčit dílo k vystavení bez souhlasu autora</a:t>
            </a:r>
          </a:p>
        </p:txBody>
      </p:sp>
    </p:spTree>
    <p:extLst>
      <p:ext uri="{BB962C8B-B14F-4D97-AF65-F5344CB8AC3E}">
        <p14:creationId xmlns:p14="http://schemas.microsoft.com/office/powerpoint/2010/main" val="213112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18 Sdělování veřejnosti – obecná ustanovení</a:t>
            </a:r>
          </a:p>
          <a:p>
            <a:r>
              <a:rPr lang="cs-CZ" dirty="0"/>
              <a:t>zpřístupnění díla v nehmotné podobě, živě nebo ze záznamu, po drátě nebo bezdrátově</a:t>
            </a:r>
          </a:p>
          <a:p>
            <a:r>
              <a:rPr lang="cs-CZ" dirty="0"/>
              <a:t>zpřístupňování způsobem, že kdokoli může mít k němu přístup v místě a čase dle vlastní volby a možnosti, zejména prostřednictvím počítačové nebo obdobné sítě</a:t>
            </a:r>
          </a:p>
          <a:p>
            <a:r>
              <a:rPr lang="cs-CZ" dirty="0"/>
              <a:t>sdělováním není pouhé provozování zařízení umožňující takové sdělování</a:t>
            </a:r>
          </a:p>
          <a:p>
            <a:r>
              <a:rPr lang="cs-CZ" dirty="0"/>
              <a:t>podrobnosti v § 19 - 23</a:t>
            </a:r>
          </a:p>
        </p:txBody>
      </p:sp>
    </p:spTree>
    <p:extLst>
      <p:ext uri="{BB962C8B-B14F-4D97-AF65-F5344CB8AC3E}">
        <p14:creationId xmlns:p14="http://schemas.microsoft.com/office/powerpoint/2010/main" val="196962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§ 24 Právo na odměnu při opětném prodeji originálu uměleckého díla</a:t>
            </a:r>
          </a:p>
          <a:p>
            <a:r>
              <a:rPr lang="cs-CZ" dirty="0"/>
              <a:t>při opětovném prodeji originálu uměleckého díla (např. obraz) má autor právo na odměnu</a:t>
            </a:r>
          </a:p>
          <a:p>
            <a:r>
              <a:rPr lang="cs-CZ" dirty="0"/>
              <a:t>podmínky pro přiznání odměny: výše ceny (alespoň 1500 EUR), účast obchodníka na prodeji (galerista, dražebník, obchodník s uměleckými díly) a absence zákonných podmínek pro uplatnění výjimky</a:t>
            </a:r>
          </a:p>
          <a:p>
            <a:r>
              <a:rPr lang="cs-CZ" dirty="0"/>
              <a:t>právo na odměnu spravuje kolektivní správce aut. práv, výši odměny stanoví příloha zákona</a:t>
            </a:r>
          </a:p>
          <a:p>
            <a:r>
              <a:rPr lang="cs-CZ" u="sng" dirty="0"/>
              <a:t>umělecké dílo je:</a:t>
            </a:r>
            <a:r>
              <a:rPr lang="cs-CZ" dirty="0"/>
              <a:t> obraz, kresba, malba, koláž, socha, rytina, litografie, fotografie, tapiserie, keramika, sklo, autorský šperk apod.</a:t>
            </a:r>
          </a:p>
          <a:p>
            <a:r>
              <a:rPr lang="cs-CZ" u="sng" dirty="0"/>
              <a:t>nevztahuje se na:</a:t>
            </a:r>
            <a:r>
              <a:rPr lang="cs-CZ" dirty="0"/>
              <a:t> stavby, díla užitého umění, rukopisy skladatelů a spisovatelů</a:t>
            </a:r>
          </a:p>
          <a:p>
            <a:r>
              <a:rPr lang="cs-CZ" dirty="0"/>
              <a:t>obchodník informuje o prodeji kolektivního správce</a:t>
            </a:r>
          </a:p>
        </p:txBody>
      </p:sp>
    </p:spTree>
    <p:extLst>
      <p:ext uri="{BB962C8B-B14F-4D97-AF65-F5344CB8AC3E}">
        <p14:creationId xmlns:p14="http://schemas.microsoft.com/office/powerpoint/2010/main" val="41111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dirty="0"/>
              <a:t>u zveřejněných děl, která </a:t>
            </a:r>
            <a:r>
              <a:rPr lang="cs-CZ" u="sng" dirty="0"/>
              <a:t>lze rozmnožovat</a:t>
            </a:r>
            <a:r>
              <a:rPr lang="cs-CZ" dirty="0"/>
              <a:t> pomocí přístroje k zhotovování tiskových rozmnoženin na papír nebo obdobný podklad nebo která </a:t>
            </a:r>
            <a:r>
              <a:rPr lang="cs-CZ" u="sng" dirty="0"/>
              <a:t>lze rozmnožovat</a:t>
            </a:r>
            <a:r>
              <a:rPr lang="cs-CZ" dirty="0"/>
              <a:t> na základě zvukového, zvukově obrazového nebo jiného záznamu či rozhlasového nebo televizního vysílání přenesením na nenahrané nosiče</a:t>
            </a:r>
          </a:p>
          <a:p>
            <a:r>
              <a:rPr lang="cs-CZ" u="sng" dirty="0"/>
              <a:t>osoby povinné z platby odměny:</a:t>
            </a:r>
            <a:r>
              <a:rPr lang="cs-CZ" dirty="0"/>
              <a:t> výrobce, dovozce a příjemce přístrojů pro rozmnožování a nenahraných nosičů záznamů, poskytovatel rozmnožovacích služeb za úplatu</a:t>
            </a:r>
          </a:p>
          <a:p>
            <a:r>
              <a:rPr lang="cs-CZ" dirty="0"/>
              <a:t>odměna, kterou platí poskytovatel rozmnož. služeb závisí na pravděpodobném počtu tiskových rozmnoženin děl (bez ohledu na to, zda jsou to autorská díla); pravidla v příloze zákona</a:t>
            </a:r>
          </a:p>
        </p:txBody>
      </p:sp>
    </p:spTree>
    <p:extLst>
      <p:ext uri="{BB962C8B-B14F-4D97-AF65-F5344CB8AC3E}">
        <p14:creationId xmlns:p14="http://schemas.microsoft.com/office/powerpoint/2010/main" val="140785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dirty="0"/>
              <a:t>povinné osoby předkládají kolektivnímu správci rozhodné informace:</a:t>
            </a:r>
          </a:p>
          <a:p>
            <a:pPr>
              <a:buFontTx/>
              <a:buChar char="-"/>
            </a:pPr>
            <a:r>
              <a:rPr lang="cs-CZ" dirty="0"/>
              <a:t>druh a počet prodaných, dovezených nebo přijatých přístrojů k zhotovování rozmnoženin, přístrojů ke zhotovování tiskových rozmnoženin a nenahraných nosičů</a:t>
            </a:r>
          </a:p>
          <a:p>
            <a:pPr>
              <a:buFontTx/>
              <a:buChar char="-"/>
            </a:pPr>
            <a:r>
              <a:rPr lang="cs-CZ" dirty="0"/>
              <a:t>počet provedených tiskových rozmnoženin (počet placených kopií provedených na kopírce)</a:t>
            </a:r>
          </a:p>
          <a:p>
            <a:r>
              <a:rPr lang="cs-CZ" dirty="0"/>
              <a:t>vyhláška Ministerstva kultury č. 488/2006 Sb. stanoví typy přístrojů a nenahraných nosičů, z nichž se platí odměna</a:t>
            </a:r>
          </a:p>
        </p:txBody>
      </p:sp>
    </p:spTree>
    <p:extLst>
      <p:ext uri="{BB962C8B-B14F-4D97-AF65-F5344CB8AC3E}">
        <p14:creationId xmlns:p14="http://schemas.microsoft.com/office/powerpoint/2010/main" val="184901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u="sng" dirty="0"/>
              <a:t>odměna se neplatí:</a:t>
            </a:r>
            <a:r>
              <a:rPr lang="cs-CZ" dirty="0"/>
              <a:t> pokud jsou přístroje nebo nosiče vyvezeny nebo odeslány do zahraničí za účelem jejich dalšího prodeje; pokud jsou dovezené přístroje a nosiče používány jen k provozní potřebě nabyvatele při jeho podnikání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28886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26 Přechod majetkových práv (MP)</a:t>
            </a:r>
          </a:p>
          <a:p>
            <a:r>
              <a:rPr lang="cs-CZ" dirty="0"/>
              <a:t>MP se autor nemůže vzdát, jsou nepřevoditelná (autor ale může jiné osobě udělit smlouvou svolení k výkonu MP)</a:t>
            </a:r>
          </a:p>
          <a:p>
            <a:r>
              <a:rPr lang="cs-CZ" dirty="0"/>
              <a:t>MP jsou předmětem dědictví, o nakládání s dílem rozhodují dědicové jednomyslně, výnosy z autorských práv splatné po smrti autora jsou příjmem dědiců</a:t>
            </a:r>
          </a:p>
          <a:p>
            <a:r>
              <a:rPr lang="cs-CZ" dirty="0"/>
              <a:t>MP může zdědit i stát (Státní fond kultury ČR nebo Státní fond kinematografie), státní fondy vedou a uveřejňují seznam autorů, jejichž MP stát zdědil</a:t>
            </a:r>
          </a:p>
          <a:p>
            <a:r>
              <a:rPr lang="cs-CZ" dirty="0"/>
              <a:t>zanikne-li právnická osoba, která MP zdědila, bez právního nástupce, připadají MP opět státu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47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§ 27 Doba ochrany</a:t>
            </a:r>
          </a:p>
          <a:p>
            <a:r>
              <a:rPr lang="cs-CZ" dirty="0"/>
              <a:t>MP trvají zpravidla po dobu autorova života a 70 let po jeho smrti</a:t>
            </a:r>
          </a:p>
          <a:p>
            <a:r>
              <a:rPr lang="cs-CZ" dirty="0"/>
              <a:t>v případě spoluautorů se počítá doba trvání MP od smrti spoluautora, který žil nejdéle</a:t>
            </a:r>
          </a:p>
          <a:p>
            <a:r>
              <a:rPr lang="cs-CZ" dirty="0"/>
              <a:t>pokud není jméno autora obecně známo nebo se sám veřejně nepřihlásí, MP k dílu anonymnímu a pseudonymnímu trvají 70 let od oprávněného zveřejnění díla</a:t>
            </a:r>
          </a:p>
          <a:p>
            <a:r>
              <a:rPr lang="cs-CZ" dirty="0"/>
              <a:t>doba trvání MP k audiovizuálnímu dílu se počítá od smrti poslední přeživší z těchto osob: režisér, autor scénáře, autor dialogů, skladatel hudby</a:t>
            </a:r>
          </a:p>
          <a:p>
            <a:r>
              <a:rPr lang="cs-CZ" dirty="0"/>
              <a:t>doba trvání MP k hudebnímu dílu s textem, které není dílem spoluautorů, se počítá v závislosti na smrti déle žijícího autora hudební nebo textové složky díla</a:t>
            </a:r>
          </a:p>
          <a:p>
            <a:r>
              <a:rPr lang="cs-CZ" dirty="0"/>
              <a:t>v případě děl vycházejících v několika svazcích, na pokračování se počítá trvání MP pro každou část zvlášť</a:t>
            </a:r>
          </a:p>
          <a:p>
            <a:r>
              <a:rPr lang="cs-CZ" dirty="0"/>
              <a:t>pro počítání trvání MP se stanoví jednotný počátek na první den roku následujícího po roce, v němž došlo k rozhodné skutečnosti (např. zveřejnění díla)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27a Osiřelé dílo</a:t>
            </a:r>
          </a:p>
          <a:p>
            <a:r>
              <a:rPr lang="cs-CZ" dirty="0"/>
              <a:t>dílo, u kterého není určen autor, nebo i když je určen, není nalezen (nedá se dohledat) ani po provedené důsledného vyhledávání dle § 27b</a:t>
            </a:r>
          </a:p>
          <a:p>
            <a:r>
              <a:rPr lang="cs-CZ" u="sng" dirty="0"/>
              <a:t>spoluautorství:</a:t>
            </a:r>
            <a:r>
              <a:rPr lang="cs-CZ" dirty="0"/>
              <a:t> pokud existuje více autorů díla, náleží spoluautorům autorská práva a o osiřelé dílo jde pouze ohledně autorů, kteří nebyli určeni nebo nalezeni</a:t>
            </a:r>
          </a:p>
          <a:p>
            <a:r>
              <a:rPr lang="cs-CZ" dirty="0"/>
              <a:t>za osiřelá se považují </a:t>
            </a:r>
            <a:r>
              <a:rPr lang="cs-CZ" u="sng" dirty="0"/>
              <a:t>všechna</a:t>
            </a:r>
            <a:r>
              <a:rPr lang="cs-CZ" dirty="0"/>
              <a:t> díla autora, který nebyl nalezen ani po důsledném vyhledávání</a:t>
            </a:r>
          </a:p>
          <a:p>
            <a:r>
              <a:rPr lang="cs-CZ" dirty="0"/>
              <a:t>pokud dojde k určení nebo nalezení autora, dílo přestává </a:t>
            </a:r>
            <a:r>
              <a:rPr lang="cs-CZ"/>
              <a:t>být osiřelým</a:t>
            </a:r>
            <a:endParaRPr lang="cs-CZ" dirty="0"/>
          </a:p>
          <a:p>
            <a:r>
              <a:rPr lang="cs-CZ" dirty="0"/>
              <a:t>rejstříky osiřelých děl, databáze EU</a:t>
            </a:r>
          </a:p>
        </p:txBody>
      </p:sp>
    </p:spTree>
    <p:extLst>
      <p:ext uri="{BB962C8B-B14F-4D97-AF65-F5344CB8AC3E}">
        <p14:creationId xmlns:p14="http://schemas.microsoft.com/office/powerpoint/2010/main" val="400594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27b Důsledné vyhledávání</a:t>
            </a:r>
          </a:p>
          <a:p>
            <a:r>
              <a:rPr lang="cs-CZ" dirty="0"/>
              <a:t>týká se určení nebo nalezení autora v informačních zdrojích uvedených v příloze zákona (např. katalog Národní knihovny, Národního archivu a zahraničních knihoven, sdružení vydavatelů a autorů, rejstříky ISBN, ISSN, databáze vydaných knih, povinné výtisky, databáze institucí pečujících o filmové nebo zvukové dědictví, databáze fotobank atd.)</a:t>
            </a:r>
          </a:p>
          <a:p>
            <a:r>
              <a:rPr lang="cs-CZ" dirty="0"/>
              <a:t>může být i v informačních zdrojích jiných států, nejen ČR</a:t>
            </a:r>
          </a:p>
          <a:p>
            <a:r>
              <a:rPr lang="cs-CZ" dirty="0"/>
              <a:t>záznam o provedení důsledného vyhledávání</a:t>
            </a:r>
          </a:p>
          <a:p>
            <a:r>
              <a:rPr lang="cs-CZ" dirty="0"/>
              <a:t>nestačí dohledat jméno autora, je třeba dohledat i kontakt a bližší informace, pokud se to nepodaří, jsou díla tohoto autora označena jako </a:t>
            </a:r>
            <a:r>
              <a:rPr lang="cs-CZ" u="sng" dirty="0"/>
              <a:t>osiřelá</a:t>
            </a:r>
          </a:p>
        </p:txBody>
      </p:sp>
    </p:spTree>
    <p:extLst>
      <p:ext uri="{BB962C8B-B14F-4D97-AF65-F5344CB8AC3E}">
        <p14:creationId xmlns:p14="http://schemas.microsoft.com/office/powerpoint/2010/main" val="315292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90670"/>
            <a:ext cx="10972800" cy="5233930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 Předmět úpravy</a:t>
            </a:r>
          </a:p>
          <a:p>
            <a:r>
              <a:rPr lang="cs-CZ" dirty="0"/>
              <a:t>zákon zpracovává příslušné směrnice EU</a:t>
            </a:r>
          </a:p>
          <a:p>
            <a:r>
              <a:rPr lang="cs-CZ" u="sng" dirty="0"/>
              <a:t>upravuje:</a:t>
            </a:r>
            <a:r>
              <a:rPr lang="cs-CZ" dirty="0"/>
              <a:t> práva autora k jeho dílu; práva výkonného umělce k jeho uměleckému výkonu, právo výrobce zvukového záznamu k jeho záznamu, právo výrobce zvukově obrazového záznamu k jeho záznamu, právo rozhlasového nebo televizního vysílatele k jeho vysílání, právo </a:t>
            </a:r>
            <a:r>
              <a:rPr lang="cs-CZ" dirty="0" err="1"/>
              <a:t>zveřejnitele</a:t>
            </a:r>
            <a:r>
              <a:rPr lang="cs-CZ" dirty="0"/>
              <a:t> k dosud nezveřejněnému dílu, k němuž uplynula doba trvání majetkových práv, právo nakladatele na odměnu; právo pořizovatele k jím pořízené databázi; ochranu autorských práv; kolektivní správu autorských práv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28 Volné dílo</a:t>
            </a:r>
          </a:p>
          <a:p>
            <a:r>
              <a:rPr lang="cs-CZ" dirty="0"/>
              <a:t>dílo, u kterého uplynula doba trvání majetkových autorských práv</a:t>
            </a:r>
          </a:p>
          <a:p>
            <a:r>
              <a:rPr lang="cs-CZ" dirty="0"/>
              <a:t>dílo může každý volně užít</a:t>
            </a:r>
          </a:p>
          <a:p>
            <a:r>
              <a:rPr lang="cs-CZ" dirty="0"/>
              <a:t>pokud se jedná o dílo, které dosud nebylo zveřejněno, prvnímu </a:t>
            </a:r>
            <a:r>
              <a:rPr lang="cs-CZ" dirty="0" err="1"/>
              <a:t>zveřejniteli</a:t>
            </a:r>
            <a:r>
              <a:rPr lang="cs-CZ" dirty="0"/>
              <a:t> vznikají majetková autorská práva</a:t>
            </a:r>
          </a:p>
        </p:txBody>
      </p:sp>
    </p:spTree>
    <p:extLst>
      <p:ext uri="{BB962C8B-B14F-4D97-AF65-F5344CB8AC3E}">
        <p14:creationId xmlns:p14="http://schemas.microsoft.com/office/powerpoint/2010/main" val="347491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90670"/>
            <a:ext cx="10972800" cy="5233930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2 Autorské dílo</a:t>
            </a:r>
          </a:p>
          <a:p>
            <a:r>
              <a:rPr lang="cs-CZ" dirty="0"/>
              <a:t>dílo literární a jiné dílo umělecké a dílo vědecké</a:t>
            </a:r>
          </a:p>
          <a:p>
            <a:r>
              <a:rPr lang="cs-CZ" b="1" dirty="0"/>
              <a:t>jedinečný</a:t>
            </a:r>
            <a:r>
              <a:rPr lang="cs-CZ" dirty="0"/>
              <a:t> výsledek </a:t>
            </a:r>
            <a:r>
              <a:rPr lang="cs-CZ" b="1" dirty="0"/>
              <a:t>tvůrčí</a:t>
            </a:r>
            <a:r>
              <a:rPr lang="cs-CZ" dirty="0"/>
              <a:t> činnosti autora v trvale nebo dočasně </a:t>
            </a:r>
            <a:r>
              <a:rPr lang="cs-CZ" b="1" dirty="0"/>
              <a:t>objektivně vnímatelné</a:t>
            </a:r>
            <a:r>
              <a:rPr lang="cs-CZ" dirty="0"/>
              <a:t> podobě (včetně elektronické)</a:t>
            </a:r>
          </a:p>
          <a:p>
            <a:r>
              <a:rPr lang="cs-CZ" u="sng" dirty="0"/>
              <a:t>zejména:</a:t>
            </a:r>
            <a:r>
              <a:rPr lang="cs-CZ" dirty="0"/>
              <a:t> slovesné dílo, hudební dílo, dramatické dílo, hudebně dramatické dílo, choreografické dílo, pantomimické dílo, fotografické dílo, audiovizuální dílo, kinematografické dílo, výtvarné dílo, malířské, grafické a sochařské dílo, architektonické dílo, dílo užitého umění, kartografické dílo</a:t>
            </a:r>
          </a:p>
          <a:p>
            <a:r>
              <a:rPr lang="cs-CZ" u="sng" dirty="0"/>
              <a:t>počítačový program</a:t>
            </a:r>
            <a:r>
              <a:rPr lang="cs-CZ" dirty="0"/>
              <a:t> – dílo, které je autorovým vlastním duševním výtvorem; rutinní programy nejsou chráněny dle autorského zákona</a:t>
            </a:r>
          </a:p>
          <a:p>
            <a:r>
              <a:rPr lang="cs-CZ" u="sng" dirty="0"/>
              <a:t>databáze</a:t>
            </a:r>
            <a:r>
              <a:rPr lang="cs-CZ" dirty="0"/>
              <a:t> – dílo souborné, autorovým duševním výtvorem je způsob výběru nebo uspořádání obsahu, součásti </a:t>
            </a:r>
            <a:r>
              <a:rPr lang="cs-CZ" dirty="0" err="1"/>
              <a:t>db</a:t>
            </a:r>
            <a:r>
              <a:rPr lang="cs-CZ" dirty="0"/>
              <a:t> jsou systematicky uspořádány a jednotlivě zpřístupněny elektronicky či jiným způsobem</a:t>
            </a:r>
          </a:p>
        </p:txBody>
      </p:sp>
    </p:spTree>
    <p:extLst>
      <p:ext uri="{BB962C8B-B14F-4D97-AF65-F5344CB8AC3E}">
        <p14:creationId xmlns:p14="http://schemas.microsoft.com/office/powerpoint/2010/main" val="400112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3 Výjimky z ochrany ve veřejném zájmu</a:t>
            </a:r>
          </a:p>
          <a:p>
            <a:r>
              <a:rPr lang="cs-CZ" dirty="0"/>
              <a:t>úřední dílo (právní předpis, rozhodnutí, opatření obecné povahy, veřejná listina, veřejně přístupný rejstřík a sbírka listin, obecní kroniky, státní symbol atd. i databáze úředních děl) není aut. zákonem chráněno </a:t>
            </a:r>
          </a:p>
          <a:p>
            <a:r>
              <a:rPr lang="cs-CZ" dirty="0"/>
              <a:t>výtvory tradiční lidové kultury (není-li známo jméno autora, jeho pseudonym, nejedná se o dílo anonymní) nejsou aut. zákonem chráněny</a:t>
            </a:r>
          </a:p>
          <a:p>
            <a:r>
              <a:rPr lang="cs-CZ" dirty="0"/>
              <a:t>často jsou tato díla chráněna jiným předpisem, který upravuje nakládání s nimi (např. státní symboly, bankovky a mince)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4 Zveřejnění a vydání díla</a:t>
            </a:r>
          </a:p>
          <a:p>
            <a:r>
              <a:rPr lang="cs-CZ" u="sng" dirty="0"/>
              <a:t>zveřejnění</a:t>
            </a:r>
            <a:r>
              <a:rPr lang="cs-CZ" dirty="0"/>
              <a:t> = první oprávněné veřejné přednesení, provedení, předvedení, vystavení, vydání; veřejnost – individuálně neurčený okruh osob</a:t>
            </a:r>
          </a:p>
          <a:p>
            <a:r>
              <a:rPr lang="cs-CZ" u="sng" dirty="0"/>
              <a:t>vydání</a:t>
            </a:r>
            <a:r>
              <a:rPr lang="cs-CZ" dirty="0"/>
              <a:t> = zahájení oprávněného veřejného rozšiřování rozmnoženin díla</a:t>
            </a:r>
          </a:p>
        </p:txBody>
      </p:sp>
    </p:spTree>
    <p:extLst>
      <p:ext uri="{BB962C8B-B14F-4D97-AF65-F5344CB8AC3E}">
        <p14:creationId xmlns:p14="http://schemas.microsoft.com/office/powerpoint/2010/main" val="302173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5 Autorství</a:t>
            </a:r>
          </a:p>
          <a:p>
            <a:r>
              <a:rPr lang="cs-CZ" u="sng" dirty="0"/>
              <a:t>autor</a:t>
            </a:r>
            <a:r>
              <a:rPr lang="cs-CZ" dirty="0"/>
              <a:t> = fyzická osoba, která dílo vytvořila</a:t>
            </a:r>
          </a:p>
          <a:p>
            <a:r>
              <a:rPr lang="cs-CZ" u="sng" dirty="0"/>
              <a:t>autor souborného díla</a:t>
            </a:r>
            <a:r>
              <a:rPr lang="cs-CZ" dirty="0"/>
              <a:t> = fyzická osoba, která dílo tvůrčím způsobem vybrala a uspořádala</a:t>
            </a:r>
          </a:p>
          <a:p>
            <a:r>
              <a:rPr lang="cs-CZ" dirty="0"/>
              <a:t>autorem může být jen fyzická osoba (má se ta to, že jen FO je nadána tvůrčí a duševní schopností)</a:t>
            </a:r>
          </a:p>
          <a:p>
            <a:r>
              <a:rPr lang="cs-CZ" dirty="0"/>
              <a:t>autor souborného díla musí mít souhlas k zařazení do souboru od autorů jednotlivých zařazovaných děl</a:t>
            </a:r>
          </a:p>
        </p:txBody>
      </p:sp>
    </p:spTree>
    <p:extLst>
      <p:ext uri="{BB962C8B-B14F-4D97-AF65-F5344CB8AC3E}">
        <p14:creationId xmlns:p14="http://schemas.microsoft.com/office/powerpoint/2010/main" val="414576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6 Zákonná domněnka autorství</a:t>
            </a:r>
          </a:p>
          <a:p>
            <a:r>
              <a:rPr lang="cs-CZ" dirty="0"/>
              <a:t>autorem je osoba, jejíž jméno je obvyklým způsobem uvedeno na díle nebo je u díla uvedeno v seznamu, který vede kolektivní správce autorských práv, pokud se neprokáže opak</a:t>
            </a:r>
          </a:p>
          <a:p>
            <a:r>
              <a:rPr lang="cs-CZ" dirty="0"/>
              <a:t>týká se všech děl bez rozdílu</a:t>
            </a:r>
          </a:p>
        </p:txBody>
      </p:sp>
    </p:spTree>
    <p:extLst>
      <p:ext uri="{BB962C8B-B14F-4D97-AF65-F5344CB8AC3E}">
        <p14:creationId xmlns:p14="http://schemas.microsoft.com/office/powerpoint/2010/main" val="203366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7 Anonym a pseudonym</a:t>
            </a:r>
          </a:p>
          <a:p>
            <a:r>
              <a:rPr lang="cs-CZ" u="sng" dirty="0"/>
              <a:t>anonymní dílo</a:t>
            </a:r>
            <a:r>
              <a:rPr lang="cs-CZ" dirty="0"/>
              <a:t> = dílo bylo podle projevu vůle autora zveřejněno bez udání jména autora</a:t>
            </a:r>
          </a:p>
          <a:p>
            <a:r>
              <a:rPr lang="cs-CZ" u="sng" dirty="0"/>
              <a:t>pseudonymní dílo</a:t>
            </a:r>
            <a:r>
              <a:rPr lang="cs-CZ" dirty="0"/>
              <a:t> = dílo bylo podle projevu vůle autora zveřejněno pod krycím jménem nebo pod uměleckou značkou</a:t>
            </a:r>
          </a:p>
          <a:p>
            <a:r>
              <a:rPr lang="cs-CZ" dirty="0"/>
              <a:t>totožnost autora nelze bez jeho souhlasu zveřejnit </a:t>
            </a:r>
          </a:p>
        </p:txBody>
      </p:sp>
    </p:spTree>
    <p:extLst>
      <p:ext uri="{BB962C8B-B14F-4D97-AF65-F5344CB8AC3E}">
        <p14:creationId xmlns:p14="http://schemas.microsoft.com/office/powerpoint/2010/main" val="73142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dd4a28ee732d51a9e2c3ce7aa429c494675be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605</TotalTime>
  <Words>2136</Words>
  <Application>Microsoft Office PowerPoint</Application>
  <PresentationFormat>Širokoúhlá obrazovka</PresentationFormat>
  <Paragraphs>161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Calibri</vt:lpstr>
      <vt:lpstr>Century Gothic</vt:lpstr>
      <vt:lpstr>Palatino Linotype</vt:lpstr>
      <vt:lpstr>Wingdings 2</vt:lpstr>
      <vt:lpstr>Prezentace týkající se debaty</vt:lpstr>
      <vt:lpstr>Autorské právo</vt:lpstr>
      <vt:lpstr>zákon č. 121/2000 Sb., o právu autorském, o právech souvisejících s právem autorským a o změně některých zákonů (autorský zákon) ze dne 7. dubna 2000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</dc:title>
  <dc:creator>knihovna recepce</dc:creator>
  <cp:lastModifiedBy>Martin Krčál</cp:lastModifiedBy>
  <cp:revision>45</cp:revision>
  <cp:lastPrinted>2019-04-05T06:11:00Z</cp:lastPrinted>
  <dcterms:created xsi:type="dcterms:W3CDTF">2019-04-04T11:28:49Z</dcterms:created>
  <dcterms:modified xsi:type="dcterms:W3CDTF">2020-05-24T20:44:08Z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