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72" r:id="rId2"/>
    <p:sldId id="273" r:id="rId3"/>
    <p:sldId id="280" r:id="rId4"/>
    <p:sldId id="281" r:id="rId5"/>
    <p:sldId id="282" r:id="rId6"/>
    <p:sldId id="283" r:id="rId7"/>
    <p:sldId id="285" r:id="rId8"/>
    <p:sldId id="291" r:id="rId9"/>
    <p:sldId id="292" r:id="rId10"/>
    <p:sldId id="286" r:id="rId11"/>
    <p:sldId id="287" r:id="rId12"/>
    <p:sldId id="288" r:id="rId13"/>
    <p:sldId id="289" r:id="rId14"/>
    <p:sldId id="290" r:id="rId15"/>
    <p:sldId id="294" r:id="rId16"/>
    <p:sldId id="295" r:id="rId17"/>
    <p:sldId id="299" r:id="rId18"/>
    <p:sldId id="296" r:id="rId19"/>
    <p:sldId id="297" r:id="rId20"/>
    <p:sldId id="298" r:id="rId21"/>
  </p:sldIdLst>
  <p:sldSz cx="12192000" cy="6858000"/>
  <p:notesSz cx="6858000" cy="9144000"/>
  <p:custDataLst>
    <p:tags r:id="rId24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8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24.05.2020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534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03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003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5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988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676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6642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898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149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71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372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198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967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105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1915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828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92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01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lze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24.05.2020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Autorské právo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kolektivní správa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97d Povinná kolektivní správa</a:t>
            </a:r>
          </a:p>
          <a:p>
            <a:r>
              <a:rPr lang="cs-CZ" dirty="0"/>
              <a:t>povinně jsou kolektivně spravována tato práva:</a:t>
            </a:r>
          </a:p>
          <a:p>
            <a:r>
              <a:rPr lang="cs-CZ" u="sng" dirty="0"/>
              <a:t>právo na odměnu za:</a:t>
            </a:r>
          </a:p>
          <a:p>
            <a:pPr>
              <a:buFontTx/>
              <a:buChar char="-"/>
            </a:pPr>
            <a:r>
              <a:rPr lang="cs-CZ" dirty="0"/>
              <a:t>užití uměleckého výkonu na zvukovém záznamu vydaném k obchodním účelům vysílaného rozhlasem nebo televizí nebo přenosem </a:t>
            </a:r>
            <a:r>
              <a:rPr lang="cs-CZ" dirty="0" err="1"/>
              <a:t>rozhl</a:t>
            </a:r>
            <a:r>
              <a:rPr lang="cs-CZ" dirty="0"/>
              <a:t>. nebo tel. vysílání</a:t>
            </a:r>
          </a:p>
          <a:p>
            <a:pPr>
              <a:buFontTx/>
              <a:buChar char="-"/>
            </a:pPr>
            <a:r>
              <a:rPr lang="cs-CZ" dirty="0"/>
              <a:t>užití zvukového záznamu díla vydaného k obchodním účelům vysíláním rozhlasem nebo televizí nebo přenosem </a:t>
            </a:r>
            <a:r>
              <a:rPr lang="cs-CZ" dirty="0" err="1"/>
              <a:t>rozhl</a:t>
            </a:r>
            <a:r>
              <a:rPr lang="cs-CZ" dirty="0"/>
              <a:t>. nebo tel. vysílání</a:t>
            </a:r>
          </a:p>
          <a:p>
            <a:pPr>
              <a:buFontTx/>
              <a:buChar char="-"/>
            </a:pPr>
            <a:r>
              <a:rPr lang="cs-CZ" dirty="0"/>
              <a:t>zhotovení rozmnoženiny díla nebo záznamu uměleckého výkonu pro osobní potřebu na nenahraný nosič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75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97d Povinná kolektivní správa</a:t>
            </a:r>
          </a:p>
          <a:p>
            <a:pPr>
              <a:buFontTx/>
              <a:buChar char="-"/>
            </a:pPr>
            <a:r>
              <a:rPr lang="cs-CZ" dirty="0"/>
              <a:t>zhotovení rozmnoženiny díla pro osobní potřebu fyzické osoby, pro vlastní potřebu právnické osoby nebo podnikající fyzické osoby pomocí přístroje ke zhotovování tiskových rozmnoženin (tj. kopírka)</a:t>
            </a:r>
          </a:p>
          <a:p>
            <a:pPr>
              <a:buFontTx/>
              <a:buChar char="-"/>
            </a:pPr>
            <a:r>
              <a:rPr lang="cs-CZ" dirty="0"/>
              <a:t>opětný prodej originálu díla uměleckého</a:t>
            </a:r>
          </a:p>
          <a:p>
            <a:pPr>
              <a:buFontTx/>
              <a:buChar char="-"/>
            </a:pPr>
            <a:r>
              <a:rPr lang="cs-CZ" dirty="0"/>
              <a:t>půjčování originálu nebo rozmnoženiny vydaného díla</a:t>
            </a:r>
          </a:p>
          <a:p>
            <a:r>
              <a:rPr lang="cs-CZ" dirty="0"/>
              <a:t>právo na odměnu za pronájem originálu nebo rozmnoženiny díla nebo zaznamenaného výkonu umělce</a:t>
            </a:r>
          </a:p>
          <a:p>
            <a:r>
              <a:rPr lang="cs-CZ" dirty="0"/>
              <a:t>právo na užití díla přenosem rozhlasového nebo televizního vysílání, živě vysílaných uměleckých výkonů a zaznamenaných uměleckých výkonů</a:t>
            </a:r>
          </a:p>
          <a:p>
            <a:r>
              <a:rPr lang="cs-CZ" dirty="0"/>
              <a:t>právo na roční doplňkovou odměnu (náleží výkonnému umělci, který poskytl výrobci zvukového záznamu výhradní a neomezenou licenci)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5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§ 97e Rozšířená kolektivní správa</a:t>
            </a:r>
          </a:p>
          <a:p>
            <a:r>
              <a:rPr lang="cs-CZ" dirty="0"/>
              <a:t>souvisí s uzavíráním hromadných smluv mezi </a:t>
            </a:r>
            <a:r>
              <a:rPr lang="cs-CZ" dirty="0" err="1"/>
              <a:t>KSp</a:t>
            </a:r>
            <a:r>
              <a:rPr lang="cs-CZ" dirty="0"/>
              <a:t> a uživateli; </a:t>
            </a:r>
            <a:r>
              <a:rPr lang="cs-CZ" dirty="0" err="1"/>
              <a:t>KSp</a:t>
            </a:r>
            <a:r>
              <a:rPr lang="cs-CZ" dirty="0"/>
              <a:t> poskytuje hromadnou smlouvou oprávnění k nakládání se všemi díly, k nimž spravuje práva</a:t>
            </a:r>
          </a:p>
          <a:p>
            <a:r>
              <a:rPr lang="cs-CZ" dirty="0"/>
              <a:t>nositel práv může účinky hromadné smlouvy vyloučit</a:t>
            </a:r>
          </a:p>
          <a:p>
            <a:r>
              <a:rPr lang="cs-CZ" dirty="0"/>
              <a:t>rozšířená KS se nevztahuje na audiovizuální a audiovizuálně užitá díla s výjimkou hudebních děl, pokud jde o vysílání televizí a půjčování zvukově obrazového záznamu</a:t>
            </a:r>
          </a:p>
          <a:p>
            <a:r>
              <a:rPr lang="cs-CZ" dirty="0"/>
              <a:t>mimo jiné zahrnuje i:</a:t>
            </a:r>
          </a:p>
          <a:p>
            <a:pPr>
              <a:buFontTx/>
              <a:buChar char="-"/>
            </a:pPr>
            <a:r>
              <a:rPr lang="cs-CZ" dirty="0"/>
              <a:t>právo na zpřístupňování díla v nehmotné podobě, včetně zhotovení jeho rozmnoženiny knihovnou podle knihovního zákona, a to jednotlivcům ze strany veřejnosti prostřednictvím technických zařízení umístěných v budově knihovny, jde-li o dílo, které není součástí jejích sbírek (elektronické verze děl)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212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97e Rozšířená kolektivní správa</a:t>
            </a:r>
          </a:p>
          <a:p>
            <a:pPr>
              <a:buFontTx/>
              <a:buChar char="-"/>
            </a:pPr>
            <a:r>
              <a:rPr lang="cs-CZ" dirty="0"/>
              <a:t>právo na zpřístupňování díla pomocí sítě (zejména počítačové), včetně zhotovení jeho rozmnoženiny nezbytné pro takové zpřístupnění knihovnou podle knihovního zákona jednotlivcům ze strany veřejnosti, a to výhradně pro účely výzkumu nebo studia</a:t>
            </a:r>
          </a:p>
          <a:p>
            <a:pPr>
              <a:buFontTx/>
              <a:buChar char="-"/>
            </a:pPr>
            <a:r>
              <a:rPr lang="cs-CZ" dirty="0"/>
              <a:t>právo na zhotovení rozmnoženiny díla ze seznamu děl na trhu nedostupných a zpřístupňovaných pomocí sítě knihovnou podle knihovního zákona</a:t>
            </a:r>
          </a:p>
          <a:p>
            <a:r>
              <a:rPr lang="cs-CZ" dirty="0"/>
              <a:t>rozšířená kolektivní správa souvisí s digitalizací děl knihovnami a má usnadňovat sdílení digitalizovaných děl a jejich zpřístupnění uživatelům (efektivnější uzavírání licencí prostřednictvím Národní knihovny)</a:t>
            </a:r>
          </a:p>
        </p:txBody>
      </p:sp>
    </p:spTree>
    <p:extLst>
      <p:ext uri="{BB962C8B-B14F-4D97-AF65-F5344CB8AC3E}">
        <p14:creationId xmlns:p14="http://schemas.microsoft.com/office/powerpoint/2010/main" val="296442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97f Seznam děl na trhu nedostupných</a:t>
            </a:r>
          </a:p>
          <a:p>
            <a:r>
              <a:rPr lang="cs-CZ" dirty="0"/>
              <a:t>Národní knihovna vede seznam děl na trhu nedostupných, který uveřejňuje na svém webu</a:t>
            </a:r>
          </a:p>
          <a:p>
            <a:r>
              <a:rPr lang="cs-CZ" dirty="0"/>
              <a:t>pouze díla slovesná</a:t>
            </a:r>
          </a:p>
          <a:p>
            <a:r>
              <a:rPr lang="cs-CZ" dirty="0"/>
              <a:t>návrh na zařazení díla do seznamu může podat nositel práv, knihovna nebo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může být zařazen i periodický tisk vydaný na území ČR před 10 a více lety</a:t>
            </a:r>
          </a:p>
          <a:p>
            <a:r>
              <a:rPr lang="cs-CZ" dirty="0"/>
              <a:t>nositel práv může požadovat vyřazení svého díla ze seznamu</a:t>
            </a:r>
          </a:p>
          <a:p>
            <a:r>
              <a:rPr lang="cs-CZ" dirty="0"/>
              <a:t>smyslem je možnost knihoven získat zákonnou rozmnoženinu takového díla k doplnění fondu</a:t>
            </a:r>
          </a:p>
        </p:txBody>
      </p:sp>
    </p:spTree>
    <p:extLst>
      <p:ext uri="{BB962C8B-B14F-4D97-AF65-F5344CB8AC3E}">
        <p14:creationId xmlns:p14="http://schemas.microsoft.com/office/powerpoint/2010/main" val="9289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98e Sazby odměn – obecná ustanovení</a:t>
            </a:r>
          </a:p>
          <a:p>
            <a:r>
              <a:rPr lang="cs-CZ" dirty="0"/>
              <a:t>odměny stanoví zákon nebo sazebník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sazby </a:t>
            </a:r>
            <a:r>
              <a:rPr lang="cs-CZ" dirty="0" err="1"/>
              <a:t>KSp</a:t>
            </a:r>
            <a:r>
              <a:rPr lang="cs-CZ" dirty="0"/>
              <a:t> musí vycházet z objektivních a nediskriminačních kritérií a musí být přiměřené</a:t>
            </a:r>
          </a:p>
          <a:p>
            <a:r>
              <a:rPr lang="cs-CZ" dirty="0"/>
              <a:t>přihlíží se zejména k tomu:</a:t>
            </a:r>
          </a:p>
          <a:p>
            <a:pPr>
              <a:buFontTx/>
              <a:buChar char="-"/>
            </a:pPr>
            <a:r>
              <a:rPr lang="cs-CZ" dirty="0"/>
              <a:t>zda k užití díla dochází při výkonu výdělečné činnosti</a:t>
            </a:r>
          </a:p>
          <a:p>
            <a:pPr>
              <a:buFontTx/>
              <a:buChar char="-"/>
            </a:pPr>
            <a:r>
              <a:rPr lang="cs-CZ" dirty="0"/>
              <a:t>přímému či nepřímému hospodářskému nebo obchodnímu prospěchu</a:t>
            </a:r>
          </a:p>
          <a:p>
            <a:pPr>
              <a:buFontTx/>
              <a:buChar char="-"/>
            </a:pPr>
            <a:r>
              <a:rPr lang="cs-CZ" dirty="0"/>
              <a:t>charakteru a specifikům místa, kde dochází k užití díla</a:t>
            </a:r>
          </a:p>
          <a:p>
            <a:pPr>
              <a:buFontTx/>
              <a:buChar char="-"/>
            </a:pPr>
            <a:r>
              <a:rPr lang="cs-CZ" dirty="0"/>
              <a:t>počtu nositelů práv</a:t>
            </a:r>
          </a:p>
          <a:p>
            <a:pPr>
              <a:buFontTx/>
              <a:buChar char="-"/>
            </a:pPr>
            <a:r>
              <a:rPr lang="cs-CZ" dirty="0"/>
              <a:t>počtu osob, kterým bylo dílo zpřístupněno živým vystoupením</a:t>
            </a:r>
          </a:p>
          <a:p>
            <a:pPr>
              <a:buFontTx/>
              <a:buChar char="-"/>
            </a:pPr>
            <a:r>
              <a:rPr lang="cs-CZ" dirty="0"/>
              <a:t>hospodářské hodnotě služeb poskytovaných </a:t>
            </a:r>
            <a:r>
              <a:rPr lang="cs-CZ" dirty="0" err="1"/>
              <a:t>KSp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9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99 Správa příjmů z výkonu práv – obecná ustanovení</a:t>
            </a:r>
          </a:p>
          <a:p>
            <a:r>
              <a:rPr lang="cs-CZ" dirty="0" err="1"/>
              <a:t>KSp</a:t>
            </a:r>
            <a:r>
              <a:rPr lang="cs-CZ" dirty="0"/>
              <a:t> je povinen:</a:t>
            </a:r>
          </a:p>
          <a:p>
            <a:pPr>
              <a:buFontTx/>
              <a:buChar char="-"/>
            </a:pPr>
            <a:r>
              <a:rPr lang="cs-CZ" dirty="0"/>
              <a:t>vybírat příjmy z výkonu práv</a:t>
            </a:r>
          </a:p>
          <a:p>
            <a:pPr>
              <a:buFontTx/>
              <a:buChar char="-"/>
            </a:pPr>
            <a:r>
              <a:rPr lang="cs-CZ" dirty="0"/>
              <a:t>domáhat se nároku na náhradu škody, nároku na vydání bezdůvodného obohacení z neoprávněného užití autorských práv</a:t>
            </a:r>
          </a:p>
          <a:p>
            <a:pPr>
              <a:buFontTx/>
              <a:buChar char="-"/>
            </a:pPr>
            <a:r>
              <a:rPr lang="cs-CZ" dirty="0"/>
              <a:t>rozdělovat a vyplácet příjmy z výkonu práv</a:t>
            </a:r>
          </a:p>
          <a:p>
            <a:pPr>
              <a:buFontTx/>
              <a:buChar char="-"/>
            </a:pPr>
            <a:r>
              <a:rPr lang="cs-CZ" dirty="0"/>
              <a:t>vytvářet rozúčtovací řád a v souladu s ním z vybraných příjmů vytvářet rezervní fond</a:t>
            </a:r>
          </a:p>
          <a:p>
            <a:r>
              <a:rPr lang="cs-CZ" dirty="0" err="1"/>
              <a:t>KSp</a:t>
            </a:r>
            <a:r>
              <a:rPr lang="cs-CZ" dirty="0"/>
              <a:t> nesmí využít příjmy z výkonu práv k jiným účelům než k rozúčtování a výplatě nositelům práv, s výjimkou úhrady nákladů na správu práv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44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Kolektivní správce práv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Dilia</a:t>
            </a:r>
            <a:r>
              <a:rPr lang="cs-CZ" dirty="0"/>
              <a:t>, divadelní, literární, audiovizuální agentura</a:t>
            </a:r>
          </a:p>
          <a:p>
            <a:pPr marL="0" indent="0">
              <a:buNone/>
            </a:pPr>
            <a:r>
              <a:rPr lang="cs-CZ" dirty="0"/>
              <a:t>OSA, ochranný svaz autorský pro práva k dílům hudebním</a:t>
            </a:r>
          </a:p>
          <a:p>
            <a:pPr marL="0" indent="0">
              <a:buNone/>
            </a:pPr>
            <a:r>
              <a:rPr lang="cs-CZ" dirty="0" err="1"/>
              <a:t>Intergram</a:t>
            </a:r>
            <a:r>
              <a:rPr lang="cs-CZ" dirty="0"/>
              <a:t>, nezávislá společnost výkonných umělců a výrobců zvukových a zvukově obrazových záznamů</a:t>
            </a:r>
          </a:p>
          <a:p>
            <a:pPr marL="0" indent="0">
              <a:buNone/>
            </a:pPr>
            <a:r>
              <a:rPr lang="cs-CZ" dirty="0"/>
              <a:t>OOA-S, ochranná organizace autorská – Sdružení autorů děl výtvarného umění, architektury a obrazové složky audiovizuálních děl</a:t>
            </a:r>
          </a:p>
          <a:p>
            <a:pPr marL="0" indent="0">
              <a:buNone/>
            </a:pPr>
            <a:r>
              <a:rPr lang="cs-CZ" dirty="0"/>
              <a:t>GESTOR, ochranný svaz autorský</a:t>
            </a:r>
          </a:p>
          <a:p>
            <a:pPr marL="0" indent="0">
              <a:buNone/>
            </a:pPr>
            <a:r>
              <a:rPr lang="cs-CZ" dirty="0"/>
              <a:t>OAZA, ochranná asociace zvukařů - autorů </a:t>
            </a:r>
          </a:p>
        </p:txBody>
      </p:sp>
    </p:spTree>
    <p:extLst>
      <p:ext uri="{BB962C8B-B14F-4D97-AF65-F5344CB8AC3E}">
        <p14:creationId xmlns:p14="http://schemas.microsoft.com/office/powerpoint/2010/main" val="71458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104 - § 104b Nezávislý správce práv</a:t>
            </a:r>
          </a:p>
          <a:p>
            <a:r>
              <a:rPr lang="cs-CZ" dirty="0"/>
              <a:t>právnická osoba, která vykonává výdělečnou činnost a hlavním předmětem činnosti je správa autorských práv nebo práv souvisejících</a:t>
            </a:r>
          </a:p>
          <a:p>
            <a:r>
              <a:rPr lang="cs-CZ" dirty="0"/>
              <a:t>na základě smlouvy je oprávněna spravovat autorská práva nebo související práva jménem více než jednoho nositele práv</a:t>
            </a:r>
          </a:p>
          <a:p>
            <a:r>
              <a:rPr lang="cs-CZ" dirty="0"/>
              <a:t>nositelé práv zde nemají majetkovou účast a nezávislého správce práv neovládají</a:t>
            </a:r>
          </a:p>
          <a:p>
            <a:r>
              <a:rPr lang="cs-CZ" dirty="0"/>
              <a:t>obdobně se použijí některá ustanovení, která platí i pro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dirty="0"/>
              <a:t>ministerstvo kultury vede seznam nezávislých správců práv</a:t>
            </a:r>
          </a:p>
          <a:p>
            <a:r>
              <a:rPr lang="cs-CZ" dirty="0"/>
              <a:t>přihlášení k evidenci u ministerstva kultury nejpozději 30 dnů před zahájením činnosti, ministerstvo přidělí nezávislému správci práv evidenční číslo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37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104 - § 104b Nezávislý správce práv</a:t>
            </a:r>
          </a:p>
          <a:p>
            <a:r>
              <a:rPr lang="cs-CZ" dirty="0"/>
              <a:t>nezávislý správce práv je povinen oznámit </a:t>
            </a:r>
            <a:r>
              <a:rPr lang="cs-CZ" dirty="0" err="1"/>
              <a:t>KSp</a:t>
            </a:r>
            <a:r>
              <a:rPr lang="cs-CZ" dirty="0"/>
              <a:t>, pro které nositele práv a pro které předměty ochrany bude spravovat svěřená práva. Tímto sdělením jsou vůči těmto předmětům ochrany vyloučeny účinky hromadné smlouvy.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07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95 Kolektivní správa (KS)</a:t>
            </a:r>
          </a:p>
          <a:p>
            <a:r>
              <a:rPr lang="cs-CZ" dirty="0"/>
              <a:t>představuje správu majetkových autorských práv nebo práv souvisejících pro nositele těchto práv (např. autoři, umělci, výrobci zvukových nebo zvukově obrazových záznamů, nakladatelé, osoby vykonávající majetková práva k dílu, osoby, kterým byla udělena licence k výkonu majetkového práva) k jejich dílům, uměleckým výkonům, zvukovým nebo zvukově obrazovým záznamům (některá autorská díla pod KS nespadají, např. vysílání, databáze)</a:t>
            </a:r>
          </a:p>
          <a:p>
            <a:r>
              <a:rPr lang="cs-CZ" dirty="0"/>
              <a:t>účelem KS je efektivně spravovat majetková autorská práva, chránit je a zároveň zpřístupňovat díla veřejnosti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Nezávislý správce práv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Nezávislý správce práv, s. r. o.</a:t>
            </a:r>
          </a:p>
          <a:p>
            <a:pPr marL="0" indent="0">
              <a:buNone/>
            </a:pPr>
            <a:r>
              <a:rPr lang="cs-CZ" dirty="0"/>
              <a:t>IS Media s. r. o.</a:t>
            </a:r>
          </a:p>
          <a:p>
            <a:pPr marL="0" indent="0">
              <a:buNone/>
            </a:pPr>
            <a:r>
              <a:rPr lang="cs-CZ" dirty="0"/>
              <a:t>Nezávislá kultura s. r. o.</a:t>
            </a:r>
          </a:p>
          <a:p>
            <a:pPr marL="0" indent="0">
              <a:buNone/>
            </a:pPr>
            <a:r>
              <a:rPr lang="cs-CZ" dirty="0" err="1"/>
              <a:t>Soundreef</a:t>
            </a:r>
            <a:r>
              <a:rPr lang="cs-CZ" dirty="0"/>
              <a:t> CZ s. r. o.</a:t>
            </a:r>
          </a:p>
        </p:txBody>
      </p:sp>
    </p:spTree>
    <p:extLst>
      <p:ext uri="{BB962C8B-B14F-4D97-AF65-F5344CB8AC3E}">
        <p14:creationId xmlns:p14="http://schemas.microsoft.com/office/powerpoint/2010/main" val="86952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95a Kolektivní správce (</a:t>
            </a:r>
            <a:r>
              <a:rPr lang="cs-CZ" b="1" dirty="0" err="1"/>
              <a:t>KSp</a:t>
            </a:r>
            <a:r>
              <a:rPr lang="cs-CZ" b="1" dirty="0"/>
              <a:t>)</a:t>
            </a:r>
          </a:p>
          <a:p>
            <a:r>
              <a:rPr lang="cs-CZ" dirty="0"/>
              <a:t>právnická osoba sdružující nositele práv</a:t>
            </a:r>
          </a:p>
          <a:p>
            <a:r>
              <a:rPr lang="cs-CZ" dirty="0"/>
              <a:t>na základě uděleného oprávnění vykonává pro nositele práv kolektivní správu práv, není založen za účelem podnikání ani jiné výdělečné činnosti a je řízen svými členy</a:t>
            </a:r>
          </a:p>
          <a:p>
            <a:r>
              <a:rPr lang="cs-CZ" dirty="0"/>
              <a:t>musí získat oprávnění od ministerstva kultury</a:t>
            </a:r>
          </a:p>
          <a:p>
            <a:r>
              <a:rPr lang="cs-CZ" dirty="0"/>
              <a:t>má monopolní postavení</a:t>
            </a:r>
          </a:p>
          <a:p>
            <a:r>
              <a:rPr lang="cs-CZ" dirty="0"/>
              <a:t>§ 96c odnětí oprávnění ke kolektivní správě: </a:t>
            </a:r>
            <a:r>
              <a:rPr lang="cs-CZ" dirty="0" err="1"/>
              <a:t>KSp</a:t>
            </a:r>
            <a:r>
              <a:rPr lang="cs-CZ" dirty="0"/>
              <a:t> přestane splňovat požadavky pro udělení oprávnění, závažným způsobem poruší své povinnosti nebo </a:t>
            </a:r>
            <a:r>
              <a:rPr lang="cs-CZ" dirty="0" err="1"/>
              <a:t>KSp</a:t>
            </a:r>
            <a:r>
              <a:rPr lang="cs-CZ" dirty="0"/>
              <a:t> o odnětí oprávnění požádá</a:t>
            </a:r>
          </a:p>
        </p:txBody>
      </p:sp>
    </p:spTree>
    <p:extLst>
      <p:ext uri="{BB962C8B-B14F-4D97-AF65-F5344CB8AC3E}">
        <p14:creationId xmlns:p14="http://schemas.microsoft.com/office/powerpoint/2010/main" val="197537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Členství a organizační struktura </a:t>
            </a:r>
            <a:r>
              <a:rPr lang="cs-CZ" b="1" dirty="0" err="1"/>
              <a:t>KSp</a:t>
            </a:r>
            <a:endParaRPr lang="cs-CZ" b="1" dirty="0"/>
          </a:p>
          <a:p>
            <a:r>
              <a:rPr lang="cs-CZ" dirty="0"/>
              <a:t>§§ 96d – 96h</a:t>
            </a:r>
          </a:p>
          <a:p>
            <a:r>
              <a:rPr lang="cs-CZ" dirty="0"/>
              <a:t>členem může být pouze nositel autorských práv, osoba zastupující nositele práv, jiný </a:t>
            </a:r>
            <a:r>
              <a:rPr lang="cs-CZ" dirty="0" err="1"/>
              <a:t>KSp</a:t>
            </a:r>
            <a:r>
              <a:rPr lang="cs-CZ" dirty="0"/>
              <a:t>, právnické osoby, které nositele práv sdružují</a:t>
            </a:r>
          </a:p>
          <a:p>
            <a:r>
              <a:rPr lang="cs-CZ" dirty="0"/>
              <a:t>účast členů na rozhodování orgánů </a:t>
            </a:r>
            <a:r>
              <a:rPr lang="cs-CZ" dirty="0" err="1"/>
              <a:t>KSp</a:t>
            </a:r>
            <a:r>
              <a:rPr lang="cs-CZ" dirty="0"/>
              <a:t> a způsob komunikace členů s </a:t>
            </a:r>
            <a:r>
              <a:rPr lang="cs-CZ" dirty="0" err="1"/>
              <a:t>KSp</a:t>
            </a:r>
            <a:r>
              <a:rPr lang="cs-CZ" dirty="0"/>
              <a:t> určují stanovy </a:t>
            </a:r>
            <a:r>
              <a:rPr lang="cs-CZ" dirty="0" err="1"/>
              <a:t>KSp</a:t>
            </a:r>
            <a:endParaRPr lang="cs-CZ" dirty="0"/>
          </a:p>
          <a:p>
            <a:r>
              <a:rPr lang="cs-CZ" u="sng" dirty="0"/>
              <a:t>zákonem stanovené orgány </a:t>
            </a:r>
            <a:r>
              <a:rPr lang="cs-CZ" u="sng" dirty="0" err="1"/>
              <a:t>KSp</a:t>
            </a:r>
            <a:r>
              <a:rPr lang="cs-CZ" u="sng" dirty="0"/>
              <a:t>:</a:t>
            </a:r>
            <a:r>
              <a:rPr lang="cs-CZ" dirty="0"/>
              <a:t> nejvyšší orgán, statutární orgán, kontrolní komise</a:t>
            </a:r>
          </a:p>
        </p:txBody>
      </p:sp>
    </p:spTree>
    <p:extLst>
      <p:ext uri="{BB962C8B-B14F-4D97-AF65-F5344CB8AC3E}">
        <p14:creationId xmlns:p14="http://schemas.microsoft.com/office/powerpoint/2010/main" val="83028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 Výkon KS</a:t>
            </a:r>
          </a:p>
          <a:p>
            <a:r>
              <a:rPr lang="cs-CZ" dirty="0"/>
              <a:t>KS může být vykonávána na základě smlouvy nebo i bez uzavření smlouvy, pokud to zákon umožňuje</a:t>
            </a:r>
          </a:p>
          <a:p>
            <a:r>
              <a:rPr lang="cs-CZ" dirty="0"/>
              <a:t>výkon se řídí ustanoveními zákona č. 89/2012 Sb., občanský zákoník, o správě cizího majetku (§ 1400 a násl.)</a:t>
            </a:r>
          </a:p>
          <a:p>
            <a:r>
              <a:rPr lang="cs-CZ" dirty="0"/>
              <a:t>KS je vykonávána soustavně, jménem </a:t>
            </a:r>
            <a:r>
              <a:rPr lang="cs-CZ" dirty="0" err="1"/>
              <a:t>KSp</a:t>
            </a:r>
            <a:r>
              <a:rPr lang="cs-CZ" dirty="0"/>
              <a:t> a na jeho odpovědnost, </a:t>
            </a:r>
          </a:p>
        </p:txBody>
      </p:sp>
    </p:spTree>
    <p:extLst>
      <p:ext uri="{BB962C8B-B14F-4D97-AF65-F5344CB8AC3E}">
        <p14:creationId xmlns:p14="http://schemas.microsoft.com/office/powerpoint/2010/main" val="85906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97a Závazky mezi </a:t>
            </a:r>
            <a:r>
              <a:rPr lang="cs-CZ" b="1" dirty="0" err="1"/>
              <a:t>KSp</a:t>
            </a:r>
            <a:r>
              <a:rPr lang="cs-CZ" b="1" dirty="0"/>
              <a:t> a nositeli práv</a:t>
            </a:r>
          </a:p>
          <a:p>
            <a:r>
              <a:rPr lang="cs-CZ" u="sng" dirty="0"/>
              <a:t>povinnosti </a:t>
            </a:r>
            <a:r>
              <a:rPr lang="cs-CZ" u="sng" dirty="0" err="1"/>
              <a:t>KSp</a:t>
            </a:r>
            <a:r>
              <a:rPr lang="cs-CZ" u="sng" dirty="0"/>
              <a:t>:</a:t>
            </a:r>
            <a:r>
              <a:rPr lang="cs-CZ" dirty="0"/>
              <a:t> vykonávat kolektivní správu autorských majetkových práv, výkon kolektivní správy v zahraničí, vykonávat kolektivní správu za rovných podmínek</a:t>
            </a:r>
          </a:p>
          <a:p>
            <a:r>
              <a:rPr lang="cs-CZ" dirty="0" err="1"/>
              <a:t>KSp</a:t>
            </a:r>
            <a:r>
              <a:rPr lang="cs-CZ" dirty="0"/>
              <a:t> jedná v nejlepším společném zájmu nositelů práv</a:t>
            </a:r>
          </a:p>
          <a:p>
            <a:r>
              <a:rPr lang="cs-CZ" dirty="0" err="1"/>
              <a:t>KSp</a:t>
            </a:r>
            <a:r>
              <a:rPr lang="cs-CZ" dirty="0"/>
              <a:t> zastupuje nositele práv na území dle jeho výběru bez ohledu na to, kde má </a:t>
            </a:r>
            <a:r>
              <a:rPr lang="cs-CZ" dirty="0" err="1"/>
              <a:t>KSp</a:t>
            </a:r>
            <a:r>
              <a:rPr lang="cs-CZ" dirty="0"/>
              <a:t> sídlo a nositel práv státní příslušnost, bydliště nebo sídlo</a:t>
            </a:r>
          </a:p>
          <a:p>
            <a:r>
              <a:rPr lang="cs-CZ" dirty="0"/>
              <a:t>Nositelé autorských práv nemohou vypovědět výkon povinně spravovaných autorských práv stanovený zákonem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25438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97b Informační povinnost kolektivního správce</a:t>
            </a:r>
          </a:p>
          <a:p>
            <a:r>
              <a:rPr lang="cs-CZ" dirty="0"/>
              <a:t>informace se poskytují alespoň jedenkrát ročně za předchozí kalendářní rok</a:t>
            </a:r>
          </a:p>
          <a:p>
            <a:r>
              <a:rPr lang="cs-CZ" dirty="0"/>
              <a:t>kontaktní údaje nositele práv</a:t>
            </a:r>
          </a:p>
          <a:p>
            <a:r>
              <a:rPr lang="cs-CZ" dirty="0"/>
              <a:t>výše příjmů z výkonu práv konkrétního nositele práv</a:t>
            </a:r>
          </a:p>
          <a:p>
            <a:r>
              <a:rPr lang="cs-CZ" dirty="0"/>
              <a:t>srážky na úhradu nákladů na správu práv</a:t>
            </a:r>
          </a:p>
          <a:p>
            <a:r>
              <a:rPr lang="cs-CZ" dirty="0"/>
              <a:t>srážky na úhradu jiných nákladů</a:t>
            </a:r>
          </a:p>
          <a:p>
            <a:r>
              <a:rPr lang="cs-CZ" dirty="0"/>
              <a:t>jednotlivé příjmy z výkonu práv rozdělené podle daných kategorií</a:t>
            </a:r>
          </a:p>
          <a:p>
            <a:r>
              <a:rPr lang="cs-CZ" dirty="0"/>
              <a:t>období, během něhož došlo k užití díla</a:t>
            </a:r>
          </a:p>
          <a:p>
            <a:r>
              <a:rPr lang="cs-CZ" dirty="0"/>
              <a:t>příjmy z výkonu práv, které dosud nebyly nositeli práv vyplaceny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84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98 Smlouvy k užití předmětů ochrany (díla)</a:t>
            </a:r>
          </a:p>
          <a:p>
            <a:r>
              <a:rPr lang="cs-CZ" dirty="0"/>
              <a:t>uzavírá je </a:t>
            </a:r>
            <a:r>
              <a:rPr lang="cs-CZ" dirty="0" err="1"/>
              <a:t>KSp</a:t>
            </a:r>
            <a:r>
              <a:rPr lang="cs-CZ" dirty="0"/>
              <a:t> a uživatelé díla, instituce sdružující uživatele a chránící jejich zájmy, instituce zastupující uživatele dle knihovního zákona (zpravidla Národní knihovna zastupující ostatní knihovny)</a:t>
            </a:r>
          </a:p>
          <a:p>
            <a:r>
              <a:rPr lang="cs-CZ" dirty="0"/>
              <a:t>smlouvy poskytují oprávnění k užití díla, stanoví podmínky užití a sjednávají výši a způsob placení odměn, příp. placení odměn stanovených zákonem</a:t>
            </a:r>
          </a:p>
          <a:p>
            <a:r>
              <a:rPr lang="cs-CZ" dirty="0"/>
              <a:t>musejí být písemné</a:t>
            </a:r>
          </a:p>
          <a:p>
            <a:r>
              <a:rPr lang="cs-CZ" dirty="0" err="1"/>
              <a:t>KSp</a:t>
            </a:r>
            <a:r>
              <a:rPr lang="cs-CZ" dirty="0"/>
              <a:t> nemá povinnost uzavřít smlouvu z důvodu:</a:t>
            </a:r>
          </a:p>
          <a:p>
            <a:pPr>
              <a:buFontTx/>
              <a:buChar char="-"/>
            </a:pPr>
            <a:r>
              <a:rPr lang="cs-CZ" dirty="0"/>
              <a:t>rozporu s oprávněnými společnými zájmy nositelů práv</a:t>
            </a:r>
          </a:p>
          <a:p>
            <a:pPr>
              <a:buFontTx/>
              <a:buChar char="-"/>
            </a:pPr>
            <a:r>
              <a:rPr lang="cs-CZ" dirty="0"/>
              <a:t>rozporu s oprávněnými zájmy nositele práv k předmětu ochrany</a:t>
            </a:r>
          </a:p>
          <a:p>
            <a:pPr>
              <a:buFontTx/>
              <a:buChar char="-"/>
            </a:pPr>
            <a:r>
              <a:rPr lang="cs-CZ" dirty="0"/>
              <a:t>uzavření kolektivní smlouvy s právnickou osobou pro zanedbatelný okruh uživatelů</a:t>
            </a:r>
          </a:p>
        </p:txBody>
      </p:sp>
    </p:spTree>
    <p:extLst>
      <p:ext uri="{BB962C8B-B14F-4D97-AF65-F5344CB8AC3E}">
        <p14:creationId xmlns:p14="http://schemas.microsoft.com/office/powerpoint/2010/main" val="113508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6522"/>
            <a:ext cx="10972800" cy="5238078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§ 98a Hromadné a kolektivní smlouvy</a:t>
            </a:r>
          </a:p>
          <a:p>
            <a:r>
              <a:rPr lang="cs-CZ" dirty="0"/>
              <a:t>hromadná smlouva = lic. smlouva uzavřená mezi </a:t>
            </a:r>
            <a:r>
              <a:rPr lang="cs-CZ" dirty="0" err="1"/>
              <a:t>KSp</a:t>
            </a:r>
            <a:r>
              <a:rPr lang="cs-CZ" dirty="0"/>
              <a:t> a uživatelem, kterou </a:t>
            </a:r>
            <a:r>
              <a:rPr lang="cs-CZ" dirty="0" err="1"/>
              <a:t>KSp</a:t>
            </a:r>
            <a:r>
              <a:rPr lang="cs-CZ" dirty="0"/>
              <a:t> poskytuje oprávnění k užití všech děl, ke kterým spravuje práva (tzv. repertoár), nebo k části repertoáru</a:t>
            </a:r>
          </a:p>
          <a:p>
            <a:r>
              <a:rPr lang="cs-CZ" dirty="0"/>
              <a:t>kolektivní smlouva = smlouva mezi </a:t>
            </a:r>
            <a:r>
              <a:rPr lang="cs-CZ" dirty="0" err="1"/>
              <a:t>KSp</a:t>
            </a:r>
            <a:r>
              <a:rPr lang="cs-CZ" dirty="0"/>
              <a:t> a právnickou osobou sdružující uživatele nebo s osobou zastupující knihovny (zpravidla Národní knihovna), práva a povinnosti ze smlouvy ale vznikají jednotlivým uživatelům (např. jednotlivým knihovnám)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45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0382a80232517ebfd3ea1565ce4b967339ec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558</TotalTime>
  <Words>1464</Words>
  <Application>Microsoft Office PowerPoint</Application>
  <PresentationFormat>Širokoúhlá obrazovka</PresentationFormat>
  <Paragraphs>135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Palatino Linotype</vt:lpstr>
      <vt:lpstr>Wingdings 2</vt:lpstr>
      <vt:lpstr>Prezentace týkající se debaty</vt:lpstr>
      <vt:lpstr>Autorské právo kolektivní správa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 kolektivní správa</dc:title>
  <dc:creator>Krcalova Konecna Katerina</dc:creator>
  <cp:lastModifiedBy>Martin Krčál</cp:lastModifiedBy>
  <cp:revision>40</cp:revision>
  <dcterms:created xsi:type="dcterms:W3CDTF">2019-04-11T11:44:56Z</dcterms:created>
  <dcterms:modified xsi:type="dcterms:W3CDTF">2020-05-24T20:34:18Z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