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9"/>
  </p:notesMasterIdLst>
  <p:handoutMasterIdLst>
    <p:handoutMasterId r:id="rId40"/>
  </p:handoutMasterIdLst>
  <p:sldIdLst>
    <p:sldId id="272" r:id="rId2"/>
    <p:sldId id="273" r:id="rId3"/>
    <p:sldId id="274" r:id="rId4"/>
    <p:sldId id="275" r:id="rId5"/>
    <p:sldId id="276" r:id="rId6"/>
    <p:sldId id="277" r:id="rId7"/>
    <p:sldId id="278" r:id="rId8"/>
    <p:sldId id="293" r:id="rId9"/>
    <p:sldId id="294" r:id="rId10"/>
    <p:sldId id="295" r:id="rId11"/>
    <p:sldId id="296" r:id="rId12"/>
    <p:sldId id="297" r:id="rId13"/>
    <p:sldId id="279" r:id="rId14"/>
    <p:sldId id="280" r:id="rId15"/>
    <p:sldId id="281" r:id="rId16"/>
    <p:sldId id="282" r:id="rId17"/>
    <p:sldId id="283" r:id="rId18"/>
    <p:sldId id="285" r:id="rId19"/>
    <p:sldId id="284" r:id="rId20"/>
    <p:sldId id="298" r:id="rId21"/>
    <p:sldId id="299" r:id="rId22"/>
    <p:sldId id="286" r:id="rId23"/>
    <p:sldId id="300" r:id="rId24"/>
    <p:sldId id="287" r:id="rId25"/>
    <p:sldId id="288" r:id="rId26"/>
    <p:sldId id="301" r:id="rId27"/>
    <p:sldId id="289" r:id="rId28"/>
    <p:sldId id="290" r:id="rId29"/>
    <p:sldId id="302" r:id="rId30"/>
    <p:sldId id="291" r:id="rId31"/>
    <p:sldId id="292" r:id="rId32"/>
    <p:sldId id="304" r:id="rId33"/>
    <p:sldId id="305" r:id="rId34"/>
    <p:sldId id="306" r:id="rId35"/>
    <p:sldId id="307" r:id="rId36"/>
    <p:sldId id="308" r:id="rId37"/>
    <p:sldId id="303" r:id="rId38"/>
  </p:sldIdLst>
  <p:sldSz cx="12192000" cy="6858000"/>
  <p:notesSz cx="9926638" cy="6797675"/>
  <p:custDataLst>
    <p:tags r:id="rId41"/>
  </p:custDataLst>
  <p:defaultTextStyle>
    <a:defPPr rtl="0"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8799B23B-EC83-4686-B30A-512413B5E67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0" d="100"/>
          <a:sy n="90" d="100"/>
        </p:scale>
        <p:origin x="302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798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25D51B-5C68-48DD-85C7-F8CFB7459116}" type="datetime1">
              <a:rPr lang="cs-CZ" smtClean="0"/>
              <a:t>02.04.2020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9AAD57-2836-4759-BC8C-6C1C7D6F0AA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466703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2798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56954572-A6DF-4744-88DD-FC3B7EDA3223}" type="datetime1">
              <a:rPr lang="cs-CZ" noProof="0" smtClean="0"/>
              <a:t>02.04.2020</a:t>
            </a:fld>
            <a:endParaRPr lang="cs-CZ" noProof="0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2924175" y="849313"/>
            <a:ext cx="4078288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cs-CZ" noProof="0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664" y="3271381"/>
            <a:ext cx="7941310" cy="26765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cs-CZ" noProof="0" dirty="0"/>
              <a:t>Kliknutím můžete upravit styl předlohy textů.</a:t>
            </a:r>
          </a:p>
          <a:p>
            <a:pPr lvl="1" rtl="0"/>
            <a:r>
              <a:rPr lang="cs-CZ" noProof="0" dirty="0"/>
              <a:t>Druhá úroveň</a:t>
            </a:r>
          </a:p>
          <a:p>
            <a:pPr lvl="2" rtl="0"/>
            <a:r>
              <a:rPr lang="cs-CZ" noProof="0" dirty="0"/>
              <a:t>Třetí úroveň</a:t>
            </a:r>
          </a:p>
          <a:p>
            <a:pPr lvl="3" rtl="0"/>
            <a:r>
              <a:rPr lang="cs-CZ" noProof="0" dirty="0"/>
              <a:t>Čtvrtá úroveň</a:t>
            </a:r>
          </a:p>
          <a:p>
            <a:pPr lvl="4" rtl="0"/>
            <a:r>
              <a:rPr lang="cs-CZ" noProof="0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93B0CF2-7F87-4E02-A248-870047730F99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6149813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93B0CF2-7F87-4E02-A248-870047730F99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51338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56040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23548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294538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594446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610067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473798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915136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522721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494572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20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66783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086978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254489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26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555995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29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9650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13312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1425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87647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6827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21323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14430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94617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Skupina 9"/>
          <p:cNvGrpSpPr/>
          <p:nvPr/>
        </p:nvGrpSpPr>
        <p:grpSpPr>
          <a:xfrm>
            <a:off x="0" y="6208894"/>
            <a:ext cx="12192000" cy="649106"/>
            <a:chOff x="0" y="6208894"/>
            <a:chExt cx="12192000" cy="649106"/>
          </a:xfrm>
        </p:grpSpPr>
        <p:sp>
          <p:nvSpPr>
            <p:cNvPr id="2" name="Obdélník 1"/>
            <p:cNvSpPr/>
            <p:nvPr/>
          </p:nvSpPr>
          <p:spPr>
            <a:xfrm>
              <a:off x="3048" y="6220178"/>
              <a:ext cx="12188952" cy="637822"/>
            </a:xfrm>
            <a:prstGeom prst="rect">
              <a:avLst/>
            </a:prstGeom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rtl="0"/>
              <a:endParaRPr lang="cs-CZ" noProof="0" dirty="0"/>
            </a:p>
          </p:txBody>
        </p:sp>
        <p:cxnSp>
          <p:nvCxnSpPr>
            <p:cNvPr id="7" name="Přímá spojnice 6"/>
            <p:cNvCxnSpPr/>
            <p:nvPr/>
          </p:nvCxnSpPr>
          <p:spPr>
            <a:xfrm>
              <a:off x="0" y="6208894"/>
              <a:ext cx="12192000" cy="0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" name="Přímá spojnice 4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rtlCol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 rtlCol="0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pPr rtl="0"/>
            <a:r>
              <a:rPr lang="cs-CZ" noProof="0"/>
              <a:t>Kliknutím můžete upravit styl předlohy.</a:t>
            </a:r>
            <a:endParaRPr kumimoji="0" lang="cs-CZ" noProof="0" dirty="0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6449FCF-A4CF-4B19-A57B-1DF296D8471F}" type="datetime1">
              <a:rPr lang="cs-CZ" noProof="0" smtClean="0"/>
              <a:t>02.04.2020</a:t>
            </a:fld>
            <a:endParaRPr lang="cs-CZ" noProof="0" dirty="0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980820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31249FD-767E-4BB5-A7EB-2ACB069BD758}" type="datetime1">
              <a:rPr lang="cs-CZ" noProof="0" smtClean="0"/>
              <a:t>02.04.2020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877777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 rtlCol="0"/>
          <a:lstStyle/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 rtlCol="0"/>
          <a:lstStyle/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3A2219-AEE0-46C8-8BDC-D79EF86D2978}" type="datetime1">
              <a:rPr lang="cs-CZ" noProof="0" smtClean="0"/>
              <a:t>02.04.2020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369754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5B25DF4-6595-4FE8-A302-1A34E059F8B6}" type="datetime1">
              <a:rPr lang="cs-CZ" noProof="0" smtClean="0"/>
              <a:t>02.04.2020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481682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rtlCol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rtlCol="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6A96FED-491C-4B95-B54C-B9E02C15436B}" type="datetime1">
              <a:rPr lang="cs-CZ" noProof="0" smtClean="0"/>
              <a:t>02.04.2020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53193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ě obsahové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 rtlCol="0"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 rtlCol="0"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D67D067-3FDD-4F37-B996-13345DDC619F}" type="datetime1">
              <a:rPr lang="cs-CZ" noProof="0" smtClean="0"/>
              <a:t>02.04.2020</a:t>
            </a:fld>
            <a:endParaRPr lang="cs-CZ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09018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rtlCol="0" anchor="b"/>
          <a:lstStyle>
            <a:lvl1pPr>
              <a:defRPr/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rtlCol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rtlCol="0" anchor="ctr"/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6DC9654-98FC-4E04-B730-31C9A4382D4A}" type="datetime1">
              <a:rPr lang="cs-CZ" noProof="0" smtClean="0"/>
              <a:t>02.04.2020</a:t>
            </a:fld>
            <a:endParaRPr lang="cs-CZ" noProof="0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250188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rtlCol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C480630-3D0B-4451-9A78-833047F86168}" type="datetime1">
              <a:rPr lang="cs-CZ" noProof="0" smtClean="0"/>
              <a:t>02.04.2020</a:t>
            </a:fld>
            <a:endParaRPr lang="cs-CZ" noProof="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071814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C9DBE03-E961-4BC3-8C7E-0BE76D46F765}" type="datetime1">
              <a:rPr lang="cs-CZ" noProof="0" smtClean="0"/>
              <a:t>02.04.2020</a:t>
            </a:fld>
            <a:endParaRPr lang="cs-CZ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5288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rtlCol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 rtlCol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 rtlCol="0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5BDEBAC-8C05-4708-B7A9-A2593B7C16E9}" type="datetime1">
              <a:rPr lang="cs-CZ" noProof="0" smtClean="0"/>
              <a:t>02.04.2020</a:t>
            </a:fld>
            <a:endParaRPr lang="cs-CZ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991926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jedním odříznutým a jedním zaobleným rohem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cs-CZ" sz="1800" noProof="0" dirty="0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cs-CZ" sz="1800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rtlCol="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obrázku 2" descr="Prázdný zástupný symbol pro přidání obrázku Klikněte na zástupný symbol a vyberte obrázek, který chcete přidat.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 rtlCol="0"/>
          <a:lstStyle>
            <a:lvl1pPr marL="0" indent="0">
              <a:buNone/>
              <a:defRPr sz="3200"/>
            </a:lvl1pPr>
          </a:lstStyle>
          <a:p>
            <a:pPr rtl="0"/>
            <a:r>
              <a:rPr lang="cs-CZ" noProof="0"/>
              <a:t>Kliknutím na ikonu přidáte obrázek.</a:t>
            </a:r>
            <a:endParaRPr kumimoji="0"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rtlCol="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B18F344-0803-4CB8-B7CD-DB68295A6141}" type="datetime1">
              <a:rPr lang="cs-CZ" noProof="0" smtClean="0"/>
              <a:t>02.04.2020</a:t>
            </a:fld>
            <a:endParaRPr lang="cs-CZ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/>
          <a:lstStyle/>
          <a:p>
            <a:pPr marL="0" algn="l" rtl="0" eaLnBrk="1" latinLnBrk="0" hangingPunct="1"/>
            <a:endParaRPr kumimoji="0" lang="cs-CZ" sz="1800" noProof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/>
          <a:lstStyle/>
          <a:p>
            <a:pPr marL="0" algn="l" rtl="0" eaLnBrk="1" latinLnBrk="0" hangingPunct="1"/>
            <a:endParaRPr kumimoji="0" lang="cs-CZ" sz="1800" noProof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9624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Skupina 24"/>
          <p:cNvGrpSpPr/>
          <p:nvPr/>
        </p:nvGrpSpPr>
        <p:grpSpPr>
          <a:xfrm>
            <a:off x="-29028" y="-7144"/>
            <a:ext cx="12240731" cy="6879658"/>
            <a:chOff x="0" y="-21658"/>
            <a:chExt cx="12240731" cy="6879658"/>
          </a:xfrm>
        </p:grpSpPr>
        <p:sp>
          <p:nvSpPr>
            <p:cNvPr id="26" name="Obdélník 25"/>
            <p:cNvSpPr/>
            <p:nvPr/>
          </p:nvSpPr>
          <p:spPr>
            <a:xfrm>
              <a:off x="31633" y="0"/>
              <a:ext cx="12188952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 noProof="0" dirty="0"/>
            </a:p>
          </p:txBody>
        </p:sp>
        <p:grpSp>
          <p:nvGrpSpPr>
            <p:cNvPr id="27" name="Skupina 26"/>
            <p:cNvGrpSpPr/>
            <p:nvPr/>
          </p:nvGrpSpPr>
          <p:grpSpPr>
            <a:xfrm>
              <a:off x="0" y="-21658"/>
              <a:ext cx="12240731" cy="1041400"/>
              <a:chOff x="-25356" y="-7144"/>
              <a:chExt cx="12240731" cy="1041400"/>
            </a:xfrm>
          </p:grpSpPr>
          <p:sp>
            <p:nvSpPr>
              <p:cNvPr id="28" name="Volný tvar 27"/>
              <p:cNvSpPr>
                <a:spLocks/>
              </p:cNvSpPr>
              <p:nvPr/>
            </p:nvSpPr>
            <p:spPr bwMode="auto">
              <a:xfrm>
                <a:off x="-12700" y="-7144"/>
                <a:ext cx="12217400" cy="1041400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6" y="2"/>
                  </a:cxn>
                  <a:cxn ang="0">
                    <a:pos x="2542" y="0"/>
                  </a:cxn>
                  <a:cxn ang="0">
                    <a:pos x="4374" y="367"/>
                  </a:cxn>
                  <a:cxn ang="0">
                    <a:pos x="5766" y="55"/>
                  </a:cxn>
                  <a:cxn ang="0">
                    <a:pos x="5772" y="213"/>
                  </a:cxn>
                  <a:cxn ang="0">
                    <a:pos x="4302" y="439"/>
                  </a:cxn>
                  <a:cxn ang="0">
                    <a:pos x="1488" y="201"/>
                  </a:cxn>
                  <a:cxn ang="0">
                    <a:pos x="0" y="656"/>
                  </a:cxn>
                  <a:cxn ang="0">
                    <a:pos x="6" y="2"/>
                  </a:cxn>
                </a:cxnLst>
                <a:rect l="0" t="0" r="0" b="0"/>
                <a:pathLst>
                  <a:path w="5772" h="656">
                    <a:moveTo>
                      <a:pt x="6" y="2"/>
                    </a:moveTo>
                    <a:lnTo>
                      <a:pt x="2542" y="0"/>
                    </a:lnTo>
                    <a:cubicBezTo>
                      <a:pt x="2746" y="101"/>
                      <a:pt x="3828" y="367"/>
                      <a:pt x="4374" y="367"/>
                    </a:cubicBezTo>
                    <a:cubicBezTo>
                      <a:pt x="4920" y="367"/>
                      <a:pt x="5526" y="152"/>
                      <a:pt x="5766" y="55"/>
                    </a:cubicBezTo>
                    <a:lnTo>
                      <a:pt x="5772" y="213"/>
                    </a:lnTo>
                    <a:cubicBezTo>
                      <a:pt x="5670" y="257"/>
                      <a:pt x="5016" y="441"/>
                      <a:pt x="4302" y="439"/>
                    </a:cubicBezTo>
                    <a:cubicBezTo>
                      <a:pt x="3588" y="437"/>
                      <a:pt x="2205" y="165"/>
                      <a:pt x="1488" y="201"/>
                    </a:cubicBezTo>
                    <a:cubicBezTo>
                      <a:pt x="750" y="209"/>
                      <a:pt x="270" y="482"/>
                      <a:pt x="0" y="656"/>
                    </a:cubicBezTo>
                    <a:lnTo>
                      <a:pt x="6" y="2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shade val="50000"/>
                      <a:alpha val="45000"/>
                      <a:satMod val="120000"/>
                    </a:schemeClr>
                  </a:gs>
                  <a:gs pos="100000">
                    <a:schemeClr val="accent3">
                      <a:shade val="80000"/>
                      <a:alpha val="55000"/>
                      <a:satMod val="155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rtlCol="0" anchor="t" compatLnSpc="1"/>
              <a:lstStyle/>
              <a:p>
                <a:pPr marL="0" algn="l" rtl="0" eaLnBrk="1" latinLnBrk="0" hangingPunct="1"/>
                <a:endParaRPr kumimoji="0" lang="cs-CZ" sz="1800" noProof="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9" name="Volný tvar 28"/>
              <p:cNvSpPr>
                <a:spLocks/>
              </p:cNvSpPr>
              <p:nvPr/>
            </p:nvSpPr>
            <p:spPr bwMode="auto">
              <a:xfrm>
                <a:off x="5842000" y="-7144"/>
                <a:ext cx="6350000" cy="638175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0" y="0"/>
                  </a:cxn>
                  <a:cxn ang="0">
                    <a:pos x="1668" y="564"/>
                  </a:cxn>
                  <a:cxn ang="0">
                    <a:pos x="3000" y="186"/>
                  </a:cxn>
                  <a:cxn ang="0">
                    <a:pos x="3000" y="6"/>
                  </a:cxn>
                  <a:cxn ang="0">
                    <a:pos x="0" y="0"/>
                  </a:cxn>
                </a:cxnLst>
                <a:rect l="0" t="0" r="0" b="0"/>
                <a:pathLst>
                  <a:path w="3000" h="595">
                    <a:moveTo>
                      <a:pt x="0" y="0"/>
                    </a:moveTo>
                    <a:cubicBezTo>
                      <a:pt x="174" y="102"/>
                      <a:pt x="1168" y="533"/>
                      <a:pt x="1668" y="564"/>
                    </a:cubicBezTo>
                    <a:cubicBezTo>
                      <a:pt x="2168" y="595"/>
                      <a:pt x="2778" y="279"/>
                      <a:pt x="3000" y="186"/>
                    </a:cubicBezTo>
                    <a:lnTo>
                      <a:pt x="3000" y="6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3">
                      <a:shade val="50000"/>
                      <a:alpha val="30000"/>
                      <a:satMod val="130000"/>
                    </a:schemeClr>
                  </a:gs>
                  <a:gs pos="80000">
                    <a:schemeClr val="accent2">
                      <a:shade val="75000"/>
                      <a:alpha val="45000"/>
                      <a:satMod val="140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rtlCol="0" anchor="t" compatLnSpc="1"/>
              <a:lstStyle/>
              <a:p>
                <a:pPr marL="0" algn="l" rtl="0" eaLnBrk="1" latinLnBrk="0" hangingPunct="1"/>
                <a:endParaRPr kumimoji="0" lang="cs-CZ" sz="1800" noProof="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grpSp>
            <p:nvGrpSpPr>
              <p:cNvPr id="31" name="Skupina 30"/>
              <p:cNvGrpSpPr/>
              <p:nvPr/>
            </p:nvGrpSpPr>
            <p:grpSpPr>
              <a:xfrm>
                <a:off x="-25356" y="202408"/>
                <a:ext cx="12240731" cy="649224"/>
                <a:chOff x="-19045" y="216550"/>
                <a:chExt cx="9180548" cy="649224"/>
              </a:xfrm>
            </p:grpSpPr>
            <p:sp>
              <p:nvSpPr>
                <p:cNvPr id="32" name="Volný tvar 31"/>
                <p:cNvSpPr>
                  <a:spLocks/>
                </p:cNvSpPr>
                <p:nvPr/>
              </p:nvSpPr>
              <p:spPr bwMode="auto">
                <a:xfrm rot="21435692">
                  <a:off x="-19045" y="216550"/>
                  <a:ext cx="9163050" cy="649224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966"/>
                    </a:cxn>
                    <a:cxn ang="0">
                      <a:pos x="1608" y="282"/>
                    </a:cxn>
                    <a:cxn ang="0">
                      <a:pos x="4110" y="1008"/>
                    </a:cxn>
                    <a:cxn ang="0">
                      <a:pos x="5772" y="0"/>
                    </a:cxn>
                  </a:cxnLst>
                  <a:rect l="0" t="0" r="0" b="0"/>
                  <a:pathLst>
                    <a:path w="5772" h="1055">
                      <a:moveTo>
                        <a:pt x="0" y="966"/>
                      </a:moveTo>
                      <a:cubicBezTo>
                        <a:pt x="282" y="738"/>
                        <a:pt x="923" y="275"/>
                        <a:pt x="1608" y="282"/>
                      </a:cubicBezTo>
                      <a:cubicBezTo>
                        <a:pt x="2293" y="289"/>
                        <a:pt x="3416" y="1055"/>
                        <a:pt x="4110" y="1008"/>
                      </a:cubicBezTo>
                      <a:cubicBezTo>
                        <a:pt x="4804" y="961"/>
                        <a:pt x="5426" y="210"/>
                        <a:pt x="5772" y="0"/>
                      </a:cubicBezTo>
                    </a:path>
                  </a:pathLst>
                </a:custGeom>
                <a:noFill/>
                <a:ln w="10795" cap="flat" cmpd="sng" algn="ctr">
                  <a:gradFill>
                    <a:gsLst>
                      <a:gs pos="74000">
                        <a:schemeClr val="accent3">
                          <a:shade val="75000"/>
                        </a:schemeClr>
                      </a:gs>
                      <a:gs pos="86000">
                        <a:schemeClr val="tx1">
                          <a:alpha val="29000"/>
                        </a:schemeClr>
                      </a:gs>
                      <a:gs pos="16000">
                        <a:schemeClr val="accent2">
                          <a:shade val="75000"/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rtlCol="0" anchor="t" compatLnSpc="1"/>
                <a:lstStyle/>
                <a:p>
                  <a:pPr rtl="0"/>
                  <a:endParaRPr kumimoji="0" lang="cs-CZ" sz="1800" noProof="0" dirty="0"/>
                </a:p>
              </p:txBody>
            </p:sp>
            <p:sp>
              <p:nvSpPr>
                <p:cNvPr id="33" name="Volný tvar 32"/>
                <p:cNvSpPr>
                  <a:spLocks/>
                </p:cNvSpPr>
                <p:nvPr/>
              </p:nvSpPr>
              <p:spPr bwMode="auto">
                <a:xfrm rot="21435692">
                  <a:off x="-14309" y="290003"/>
                  <a:ext cx="9175812" cy="530352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732"/>
                    </a:cxn>
                    <a:cxn ang="0">
                      <a:pos x="1638" y="228"/>
                    </a:cxn>
                    <a:cxn ang="0">
                      <a:pos x="4122" y="816"/>
                    </a:cxn>
                    <a:cxn ang="0">
                      <a:pos x="5766" y="0"/>
                    </a:cxn>
                  </a:cxnLst>
                  <a:rect l="0" t="0" r="0" b="0"/>
                  <a:pathLst>
                    <a:path w="5766" h="854">
                      <a:moveTo>
                        <a:pt x="0" y="732"/>
                      </a:moveTo>
                      <a:cubicBezTo>
                        <a:pt x="273" y="647"/>
                        <a:pt x="951" y="214"/>
                        <a:pt x="1638" y="228"/>
                      </a:cubicBezTo>
                      <a:cubicBezTo>
                        <a:pt x="2325" y="242"/>
                        <a:pt x="3434" y="854"/>
                        <a:pt x="4122" y="816"/>
                      </a:cubicBezTo>
                      <a:cubicBezTo>
                        <a:pt x="4810" y="778"/>
                        <a:pt x="5424" y="170"/>
                        <a:pt x="5766" y="0"/>
                      </a:cubicBezTo>
                    </a:path>
                  </a:pathLst>
                </a:custGeom>
                <a:noFill/>
                <a:ln w="9525" cap="flat" cmpd="sng" algn="ctr">
                  <a:gradFill>
                    <a:gsLst>
                      <a:gs pos="74000">
                        <a:schemeClr val="accent4"/>
                      </a:gs>
                      <a:gs pos="44000">
                        <a:schemeClr val="accent1"/>
                      </a:gs>
                      <a:gs pos="33000">
                        <a:schemeClr val="accent2"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rtlCol="0" anchor="t" compatLnSpc="1"/>
                <a:lstStyle/>
                <a:p>
                  <a:pPr rtl="0"/>
                  <a:endParaRPr kumimoji="0" lang="cs-CZ" sz="1800" noProof="0" dirty="0"/>
                </a:p>
              </p:txBody>
            </p:sp>
          </p:grpSp>
        </p:grpSp>
      </p:grp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rtlCol="0" anchor="b">
            <a:normAutofit/>
          </a:bodyPr>
          <a:lstStyle/>
          <a:p>
            <a:pPr rtl="0"/>
            <a:r>
              <a:rPr lang="cs-CZ" noProof="0" dirty="0"/>
              <a:t>Kliknutím můžete upravit styl předlohy nadpisů.</a:t>
            </a:r>
            <a:endParaRPr kumimoji="0" lang="cs-CZ" noProof="0" dirty="0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rtl="0" eaLnBrk="1" latinLnBrk="0" hangingPunct="1"/>
            <a:r>
              <a:rPr lang="cs-CZ" noProof="0" dirty="0"/>
              <a:t>Kliknutím můžete upravit styl předlohy textů.</a:t>
            </a:r>
          </a:p>
          <a:p>
            <a:pPr lvl="1" rtl="0" eaLnBrk="1" latinLnBrk="0" hangingPunct="1"/>
            <a:r>
              <a:rPr lang="cs-CZ" noProof="0" dirty="0"/>
              <a:t>Druhá úroveň</a:t>
            </a:r>
          </a:p>
          <a:p>
            <a:pPr lvl="2" rtl="0" eaLnBrk="1" latinLnBrk="0" hangingPunct="1"/>
            <a:r>
              <a:rPr lang="cs-CZ" noProof="0" dirty="0"/>
              <a:t>Třetí úroveň</a:t>
            </a:r>
          </a:p>
          <a:p>
            <a:pPr lvl="3" rtl="0" eaLnBrk="1" latinLnBrk="0" hangingPunct="1"/>
            <a:r>
              <a:rPr lang="cs-CZ" noProof="0" dirty="0"/>
              <a:t>Čtvrtá úroveň</a:t>
            </a:r>
          </a:p>
          <a:p>
            <a:pPr lvl="4" rtl="0" eaLnBrk="1" latinLnBrk="0" hangingPunct="1"/>
            <a:r>
              <a:rPr lang="cs-CZ" noProof="0" dirty="0"/>
              <a:t>Pátá úroveň</a:t>
            </a:r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fld id="{F3102197-132B-4776-A362-180FE6F93860}" type="datetime1">
              <a:rPr lang="cs-CZ" noProof="0" smtClean="0"/>
              <a:t>02.04.2020</a:t>
            </a:fld>
            <a:endParaRPr lang="cs-CZ" noProof="0" dirty="0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fld id="{401CF334-2D5C-4859-84A6-CA7E6E43FAEB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4285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>
            <a:lumMod val="50000"/>
          </a:schemeClr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>
            <a:lumMod val="75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>
            <a:lumMod val="50000"/>
          </a:schemeClr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>
            <a:lumMod val="75000"/>
          </a:schemeClr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0" algn="l" rtl="0" eaLnBrk="1" latinLnBrk="0" hangingPunct="1">
        <a:spcBef>
          <a:spcPct val="20000"/>
        </a:spcBef>
        <a:buClr>
          <a:schemeClr val="tx2"/>
        </a:buClr>
        <a:buFontTx/>
        <a:buNone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algn="l" rtl="0"/>
            <a:r>
              <a:rPr lang="cs-CZ" dirty="0"/>
              <a:t>Ochrana osobních údajů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algn="l" rtl="0"/>
            <a:r>
              <a:rPr lang="cs-CZ" dirty="0"/>
              <a:t>Kateřina Krčálová Konečná</a:t>
            </a:r>
          </a:p>
          <a:p>
            <a:pPr algn="l" rtl="0"/>
            <a:r>
              <a:rPr lang="cs-CZ" dirty="0"/>
              <a:t>katerina.krcalova@gmail.com</a:t>
            </a:r>
          </a:p>
          <a:p>
            <a:pPr rt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9628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35586"/>
            <a:ext cx="10972800" cy="5289014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sz="2800"/>
              <a:t>omezení zpracování</a:t>
            </a:r>
          </a:p>
          <a:p>
            <a:r>
              <a:rPr lang="cs-CZ"/>
              <a:t>označení uložených OÚ za účelem omezení jejich zpracování v budoucnu</a:t>
            </a:r>
          </a:p>
          <a:p>
            <a:endParaRPr lang="cs-CZ"/>
          </a:p>
          <a:p>
            <a:pPr marL="0" indent="0">
              <a:buNone/>
            </a:pPr>
            <a:r>
              <a:rPr lang="cs-CZ"/>
              <a:t>profilování</a:t>
            </a:r>
          </a:p>
          <a:p>
            <a:r>
              <a:rPr lang="cs-CZ"/>
              <a:t>jakákoli forma automatizovaného zpracování OÚ směřující k hodnocení některých osobních aspektů fyzické osoby, zejména k rozboru nebo odhadu aspektů týkajících se jejího pracovního výkonu, ekonomické situace, zdravotního stavu, osobních preferencí, zájmů, spolehlivosti, chování, místa, kde se nachází nebo pohybu</a:t>
            </a:r>
          </a:p>
        </p:txBody>
      </p:sp>
    </p:spTree>
    <p:extLst>
      <p:ext uri="{BB962C8B-B14F-4D97-AF65-F5344CB8AC3E}">
        <p14:creationId xmlns:p14="http://schemas.microsoft.com/office/powerpoint/2010/main" val="3687028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35586"/>
            <a:ext cx="10972800" cy="5289014"/>
          </a:xfrm>
        </p:spPr>
        <p:txBody>
          <a:bodyPr rtlCol="0">
            <a:normAutofit fontScale="92500" lnSpcReduction="10000"/>
          </a:bodyPr>
          <a:lstStyle/>
          <a:p>
            <a:pPr marL="0" indent="0" rtl="0">
              <a:buNone/>
            </a:pPr>
            <a:r>
              <a:rPr lang="cs-CZ" sz="2800" dirty="0" err="1"/>
              <a:t>pseudonymizace</a:t>
            </a:r>
            <a:endParaRPr lang="cs-CZ" sz="2800" dirty="0"/>
          </a:p>
          <a:p>
            <a:r>
              <a:rPr lang="cs-CZ" dirty="0"/>
              <a:t>zpracování OÚ tak, že již nemohou být přiřazeny konkrétní osobě bez použití dodatečných informací, pokud jsou tyto dodatečné informace uchovávány odděleně a vztahují se na ně opatření, která zajistí, že nebudou přiřazeny k identifikované nebo identifikovatelné fyzické osobě (např. OÚ jsou uloženy tak, že osoby, kterým OÚ patří jsou označeny čísly, jmenný seznam číslo=jméno je uložen odděleně)</a:t>
            </a:r>
          </a:p>
          <a:p>
            <a:r>
              <a:rPr lang="cs-CZ" dirty="0"/>
              <a:t>i po </a:t>
            </a:r>
            <a:r>
              <a:rPr lang="cs-CZ" dirty="0" err="1"/>
              <a:t>pseudonymizaci</a:t>
            </a:r>
            <a:r>
              <a:rPr lang="cs-CZ" dirty="0"/>
              <a:t> se jedná o OÚ dle nařízení, </a:t>
            </a:r>
            <a:r>
              <a:rPr lang="cs-CZ" dirty="0" err="1"/>
              <a:t>pseudonymizace</a:t>
            </a:r>
            <a:r>
              <a:rPr lang="cs-CZ" dirty="0"/>
              <a:t> napomáhá jejich zabezpečení</a:t>
            </a:r>
          </a:p>
          <a:p>
            <a:r>
              <a:rPr lang="cs-CZ" u="sng" dirty="0"/>
              <a:t>anonymizace:</a:t>
            </a:r>
            <a:r>
              <a:rPr lang="cs-CZ" dirty="0"/>
              <a:t> anonymizované OÚ se nepovažují za OÚ a do působnosti nařízení nespadají, nelze je přiřadit ke konkrétní osobě (neexistuje jmenný seznam číslo=jméno)</a:t>
            </a:r>
          </a:p>
          <a:p>
            <a:r>
              <a:rPr lang="cs-CZ" dirty="0"/>
              <a:t>rozdíl mezi </a:t>
            </a:r>
            <a:r>
              <a:rPr lang="cs-CZ" dirty="0" err="1"/>
              <a:t>anonymizací</a:t>
            </a:r>
            <a:r>
              <a:rPr lang="cs-CZ" dirty="0"/>
              <a:t> a </a:t>
            </a:r>
            <a:r>
              <a:rPr lang="cs-CZ" dirty="0" err="1"/>
              <a:t>pseudoanonymizací</a:t>
            </a:r>
            <a:r>
              <a:rPr lang="cs-CZ" dirty="0"/>
              <a:t> je v tom, že </a:t>
            </a:r>
            <a:r>
              <a:rPr lang="cs-CZ" dirty="0" err="1"/>
              <a:t>anonymizace</a:t>
            </a:r>
            <a:r>
              <a:rPr lang="cs-CZ" dirty="0"/>
              <a:t> je nevratný proces, anonymizované údaje nelze zpětně přiřadit k fyzické osobě</a:t>
            </a:r>
          </a:p>
        </p:txBody>
      </p:sp>
    </p:spTree>
    <p:extLst>
      <p:ext uri="{BB962C8B-B14F-4D97-AF65-F5344CB8AC3E}">
        <p14:creationId xmlns:p14="http://schemas.microsoft.com/office/powerpoint/2010/main" val="1711806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35586"/>
            <a:ext cx="10972800" cy="5289014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sz="2800" dirty="0"/>
              <a:t>evidence</a:t>
            </a:r>
          </a:p>
          <a:p>
            <a:r>
              <a:rPr lang="cs-CZ" dirty="0"/>
              <a:t>jakýkoli strukturovaný soubor OÚ přístupných podle zvláštních kritérií, ať již centralizovaný, decentralizovaný, nebo rozdělený podle funkčního či zeměpisného hlediska</a:t>
            </a:r>
          </a:p>
          <a:p>
            <a:r>
              <a:rPr lang="cs-CZ" dirty="0"/>
              <a:t>personální kartotéky, lékařské kartotéky, evidence čtenářů, evidence zákazníků, soubor jmenných autorit atd.</a:t>
            </a:r>
          </a:p>
        </p:txBody>
      </p:sp>
    </p:spTree>
    <p:extLst>
      <p:ext uri="{BB962C8B-B14F-4D97-AF65-F5344CB8AC3E}">
        <p14:creationId xmlns:p14="http://schemas.microsoft.com/office/powerpoint/2010/main" val="506160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35586"/>
            <a:ext cx="10972800" cy="5289014"/>
          </a:xfrm>
        </p:spPr>
        <p:txBody>
          <a:bodyPr rtlCol="0">
            <a:normAutofit fontScale="92500" lnSpcReduction="10000"/>
          </a:bodyPr>
          <a:lstStyle/>
          <a:p>
            <a:pPr marL="0" indent="0" rtl="0">
              <a:buNone/>
            </a:pPr>
            <a:r>
              <a:rPr lang="cs-CZ" b="1" dirty="0"/>
              <a:t>čl. 5 Zásady zpracování osobních údajů</a:t>
            </a:r>
          </a:p>
          <a:p>
            <a:r>
              <a:rPr lang="cs-CZ" u="sng" dirty="0"/>
              <a:t>zákonnost, korektnost, transparentnost:</a:t>
            </a:r>
            <a:r>
              <a:rPr lang="cs-CZ" dirty="0"/>
              <a:t> zpracování nesmí být v rozporu se zákonem, správce OÚ musí plnit informační povinnost vůči subjektu údajů</a:t>
            </a:r>
          </a:p>
          <a:p>
            <a:r>
              <a:rPr lang="cs-CZ" u="sng" dirty="0"/>
              <a:t>zásada účelového omezení:</a:t>
            </a:r>
            <a:r>
              <a:rPr lang="cs-CZ" dirty="0"/>
              <a:t> zpracování OÚ jen za účelem, kvůli kterému byly shromážděny</a:t>
            </a:r>
          </a:p>
          <a:p>
            <a:r>
              <a:rPr lang="cs-CZ" u="sng" dirty="0"/>
              <a:t>zásada minimalizace údajů:</a:t>
            </a:r>
            <a:r>
              <a:rPr lang="cs-CZ" dirty="0"/>
              <a:t> zpracování OÚ nezbytně nutných pro daný účel, nelze zpracovávat OÚ jen z důvodu „jednou by se mohly hodit“</a:t>
            </a:r>
          </a:p>
          <a:p>
            <a:r>
              <a:rPr lang="cs-CZ" u="sng" dirty="0"/>
              <a:t>zásada přesnosti:</a:t>
            </a:r>
            <a:r>
              <a:rPr lang="cs-CZ" dirty="0"/>
              <a:t> zpracovávat přesné OÚ</a:t>
            </a:r>
          </a:p>
          <a:p>
            <a:r>
              <a:rPr lang="cs-CZ" u="sng" dirty="0"/>
              <a:t>zásada omezení uložení:</a:t>
            </a:r>
            <a:r>
              <a:rPr lang="cs-CZ" dirty="0"/>
              <a:t> zpracování OÚ jen po dobu, pokud je to nutné</a:t>
            </a:r>
          </a:p>
          <a:p>
            <a:r>
              <a:rPr lang="cs-CZ" u="sng" dirty="0"/>
              <a:t>zásada integrity a důvěrnosti:</a:t>
            </a:r>
            <a:r>
              <a:rPr lang="cs-CZ" dirty="0"/>
              <a:t> povinnost zabezpečit zpracování OÚ správcem, přijetí bezpečnostních opatření</a:t>
            </a:r>
          </a:p>
          <a:p>
            <a:r>
              <a:rPr lang="cs-CZ" u="sng" dirty="0"/>
              <a:t>zásada odpovědnosti:</a:t>
            </a:r>
            <a:r>
              <a:rPr lang="cs-CZ" dirty="0"/>
              <a:t> povinnost správce zajistit soulad se zásadami a být schopen soulad prokázat</a:t>
            </a:r>
          </a:p>
        </p:txBody>
      </p:sp>
    </p:spTree>
    <p:extLst>
      <p:ext uri="{BB962C8B-B14F-4D97-AF65-F5344CB8AC3E}">
        <p14:creationId xmlns:p14="http://schemas.microsoft.com/office/powerpoint/2010/main" val="112606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35586"/>
            <a:ext cx="10972800" cy="5289014"/>
          </a:xfrm>
        </p:spPr>
        <p:txBody>
          <a:bodyPr rtlCol="0"/>
          <a:lstStyle/>
          <a:p>
            <a:pPr marL="0" indent="0" rtl="0">
              <a:buNone/>
            </a:pPr>
            <a:r>
              <a:rPr lang="cs-CZ" b="1" dirty="0"/>
              <a:t>čl. 6 Zákonnost zpracování</a:t>
            </a:r>
          </a:p>
          <a:p>
            <a:r>
              <a:rPr lang="cs-CZ" dirty="0"/>
              <a:t>zpracování musí být založeno na jednom z právních titulů vyjmenovaných v čl. 6:</a:t>
            </a:r>
          </a:p>
          <a:p>
            <a:pPr>
              <a:buFontTx/>
              <a:buChar char="-"/>
            </a:pPr>
            <a:r>
              <a:rPr lang="cs-CZ" dirty="0"/>
              <a:t>souhlas se zpracováním OÚ</a:t>
            </a:r>
          </a:p>
          <a:p>
            <a:pPr>
              <a:buFontTx/>
              <a:buChar char="-"/>
            </a:pPr>
            <a:r>
              <a:rPr lang="cs-CZ" dirty="0"/>
              <a:t>plnění smlouvy</a:t>
            </a:r>
          </a:p>
          <a:p>
            <a:pPr>
              <a:buFontTx/>
              <a:buChar char="-"/>
            </a:pPr>
            <a:r>
              <a:rPr lang="cs-CZ" dirty="0"/>
              <a:t>splnění právní povinnosti správcem</a:t>
            </a:r>
          </a:p>
          <a:p>
            <a:pPr>
              <a:buFontTx/>
              <a:buChar char="-"/>
            </a:pPr>
            <a:r>
              <a:rPr lang="cs-CZ" dirty="0"/>
              <a:t>ochrana životně důležitých zájmů</a:t>
            </a:r>
          </a:p>
          <a:p>
            <a:pPr>
              <a:buFontTx/>
              <a:buChar char="-"/>
            </a:pPr>
            <a:r>
              <a:rPr lang="cs-CZ" dirty="0"/>
              <a:t>splnění úkolu prováděného ve veřejném zájmu nebo při výkonu veřejné moci</a:t>
            </a:r>
          </a:p>
          <a:p>
            <a:pPr>
              <a:buFontTx/>
              <a:buChar char="-"/>
            </a:pPr>
            <a:r>
              <a:rPr lang="cs-CZ" dirty="0"/>
              <a:t>zpracování OÚ je nezbytné pro účely oprávněných zájmů správce OÚ</a:t>
            </a:r>
          </a:p>
        </p:txBody>
      </p:sp>
    </p:spTree>
    <p:extLst>
      <p:ext uri="{BB962C8B-B14F-4D97-AF65-F5344CB8AC3E}">
        <p14:creationId xmlns:p14="http://schemas.microsoft.com/office/powerpoint/2010/main" val="901086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35586"/>
            <a:ext cx="10972800" cy="5289014"/>
          </a:xfrm>
        </p:spPr>
        <p:txBody>
          <a:bodyPr rtlCol="0"/>
          <a:lstStyle/>
          <a:p>
            <a:pPr marL="0" indent="0" rtl="0">
              <a:buNone/>
            </a:pPr>
            <a:r>
              <a:rPr lang="cs-CZ" b="1" dirty="0"/>
              <a:t>čl. 7 Podmínky vyjádření souhlasu</a:t>
            </a:r>
          </a:p>
          <a:p>
            <a:r>
              <a:rPr lang="cs-CZ" dirty="0"/>
              <a:t>správce OÚ musí být schopen doložit, že souhlas se zpracováním OÚ byl udělen (zpravidla tedy písemný souhlas)</a:t>
            </a:r>
          </a:p>
          <a:p>
            <a:r>
              <a:rPr lang="cs-CZ" dirty="0"/>
              <a:t>písemný souhlas je srozumitelný, provedený jasnými a jednoduchými jazykovými prostředky</a:t>
            </a:r>
          </a:p>
          <a:p>
            <a:r>
              <a:rPr lang="cs-CZ" dirty="0"/>
              <a:t>souhlas musí být jednoduše odvolatelný</a:t>
            </a:r>
          </a:p>
          <a:p>
            <a:r>
              <a:rPr lang="cs-CZ" dirty="0"/>
              <a:t>plnění smlouvy a následné poskytnutí služby nelze podmiňovat udělením souhlasu, pokud souhlas se zpracováním není pro tuto smlouvu a službu bezpodmínečně nutný</a:t>
            </a:r>
          </a:p>
        </p:txBody>
      </p:sp>
    </p:spTree>
    <p:extLst>
      <p:ext uri="{BB962C8B-B14F-4D97-AF65-F5344CB8AC3E}">
        <p14:creationId xmlns:p14="http://schemas.microsoft.com/office/powerpoint/2010/main" val="1142905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35586"/>
            <a:ext cx="10972800" cy="5289014"/>
          </a:xfrm>
        </p:spPr>
        <p:txBody>
          <a:bodyPr rtlCol="0"/>
          <a:lstStyle/>
          <a:p>
            <a:pPr marL="0" indent="0" rtl="0">
              <a:buNone/>
            </a:pPr>
            <a:r>
              <a:rPr lang="cs-CZ" b="1" dirty="0"/>
              <a:t>čl. 8 Souhlas dítěte u služeb informační společnosti</a:t>
            </a:r>
          </a:p>
          <a:p>
            <a:r>
              <a:rPr lang="cs-CZ" dirty="0"/>
              <a:t>udělení souhlasu se zpracováním OÚ dítětem</a:t>
            </a:r>
          </a:p>
          <a:p>
            <a:r>
              <a:rPr lang="cs-CZ" dirty="0"/>
              <a:t>souhlas je zákonný, pokud je dítěti nejméně 16 let. Je-li dítě mladší než 16 let musí být souhlas vyjádřen nebo schválen osobou vykonávající rodičovskou zodpovědnost vůči dítěti.</a:t>
            </a:r>
          </a:p>
          <a:p>
            <a:r>
              <a:rPr lang="cs-CZ" dirty="0"/>
              <a:t>čl. státy mohou stanovit věk nižší než 16 let, nesmí to však být méně než 13 let; Česká republika: 15 let</a:t>
            </a:r>
          </a:p>
          <a:p>
            <a:r>
              <a:rPr lang="cs-CZ" dirty="0"/>
              <a:t>správce vyvine přiměřené úsilí s ohledem na dostupnou technologii, aby ověřil, že byl souhlas vyjádřen či schválen osobou s rodičovskou zodpovědností (to může být problematické; např. uvedení emailu rodiče a následné potvrzení souhlasu dítěte rodičem)</a:t>
            </a:r>
          </a:p>
        </p:txBody>
      </p:sp>
    </p:spTree>
    <p:extLst>
      <p:ext uri="{BB962C8B-B14F-4D97-AF65-F5344CB8AC3E}">
        <p14:creationId xmlns:p14="http://schemas.microsoft.com/office/powerpoint/2010/main" val="3735148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35586"/>
            <a:ext cx="10972800" cy="5289014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b="1" dirty="0"/>
              <a:t>čl. 9 Zpracování zvláštních kategorií OÚ (citlivé údaje)</a:t>
            </a:r>
          </a:p>
          <a:p>
            <a:r>
              <a:rPr lang="cs-CZ" u="sng" dirty="0"/>
              <a:t>zvláštní kategorie OÚ:</a:t>
            </a:r>
            <a:r>
              <a:rPr lang="cs-CZ" dirty="0"/>
              <a:t> údaje o rasovém či etnickém původu, politických názorech, náboženském vyznání či filozofickém přesvědčení nebo členství v odborech, genetické údaje, biometrické údaje, údaje o zdravotním stavu, sexuálním životě, sexuální orientaci</a:t>
            </a:r>
          </a:p>
          <a:p>
            <a:r>
              <a:rPr lang="cs-CZ" dirty="0"/>
              <a:t>zpracování zvláštních OÚ je zakázáno</a:t>
            </a:r>
          </a:p>
          <a:p>
            <a:r>
              <a:rPr lang="cs-CZ" u="sng" dirty="0"/>
              <a:t>výjimky ze zákazu:</a:t>
            </a:r>
            <a:r>
              <a:rPr lang="cs-CZ" dirty="0"/>
              <a:t> udělení výslovného souhlasu se zpracováním; povinnosti vyplývající z pracovního práva, sociálního zabezpečení, sociální ochrany; ochrana životně důležitých zájmů; obhajoba právních nároků a soudní pravomoc; preventivní a pracovní lékařství, posouzení pracovní schopnosti; ochrana veřejného zdraví atd.</a:t>
            </a:r>
          </a:p>
          <a:p>
            <a:r>
              <a:rPr lang="cs-CZ" dirty="0"/>
              <a:t>rodné číslo do zvláštní kategorie OÚ nepatří!</a:t>
            </a:r>
          </a:p>
        </p:txBody>
      </p:sp>
    </p:spTree>
    <p:extLst>
      <p:ext uri="{BB962C8B-B14F-4D97-AF65-F5344CB8AC3E}">
        <p14:creationId xmlns:p14="http://schemas.microsoft.com/office/powerpoint/2010/main" val="1836245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Práva subjektu údajů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čl. 12 – 23</a:t>
            </a:r>
          </a:p>
          <a:p>
            <a:r>
              <a:rPr lang="cs-CZ" dirty="0"/>
              <a:t>transparentnost a korektnost zpracování (čl. 12 - 14)</a:t>
            </a:r>
          </a:p>
          <a:p>
            <a:r>
              <a:rPr lang="cs-CZ" dirty="0"/>
              <a:t>právo na přístup k OÚ</a:t>
            </a:r>
          </a:p>
          <a:p>
            <a:r>
              <a:rPr lang="cs-CZ" dirty="0"/>
              <a:t>právo na opravu</a:t>
            </a:r>
          </a:p>
          <a:p>
            <a:r>
              <a:rPr lang="cs-CZ" dirty="0"/>
              <a:t>právo na výmaz (právo být zapomenut)</a:t>
            </a:r>
          </a:p>
          <a:p>
            <a:r>
              <a:rPr lang="cs-CZ" dirty="0"/>
              <a:t>právo na omezení zpracování ve stanovených případech</a:t>
            </a:r>
          </a:p>
          <a:p>
            <a:r>
              <a:rPr lang="cs-CZ" dirty="0"/>
              <a:t>právo na přenositelnost údajů</a:t>
            </a:r>
          </a:p>
          <a:p>
            <a:r>
              <a:rPr lang="cs-CZ" dirty="0"/>
              <a:t>právo vznést námitku: přímý marketing, profilování, automatizované rozhodování</a:t>
            </a:r>
          </a:p>
        </p:txBody>
      </p:sp>
    </p:spTree>
    <p:extLst>
      <p:ext uri="{BB962C8B-B14F-4D97-AF65-F5344CB8AC3E}">
        <p14:creationId xmlns:p14="http://schemas.microsoft.com/office/powerpoint/2010/main" val="475725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35586"/>
            <a:ext cx="10972800" cy="5289014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b="1" dirty="0"/>
              <a:t>čl. 12 Transparentní informace, sdělení a postupy pro výkon práv subjektu údajů</a:t>
            </a:r>
          </a:p>
          <a:p>
            <a:r>
              <a:rPr lang="cs-CZ" dirty="0"/>
              <a:t>správce přijme vhodná opatření, aby poskytl subjektu údajů stručným, </a:t>
            </a:r>
            <a:r>
              <a:rPr lang="cs-CZ" dirty="0" err="1"/>
              <a:t>transparetním</a:t>
            </a:r>
            <a:r>
              <a:rPr lang="cs-CZ" dirty="0"/>
              <a:t>, srozumitelným a snadno přístupným způsobem za použití jasných a jednoduchých jazykových prostředků veškeré informace, které se týkají způsobu zpracování OÚ, které provádí</a:t>
            </a:r>
          </a:p>
          <a:p>
            <a:r>
              <a:rPr lang="cs-CZ" dirty="0"/>
              <a:t>např. srozumitelné a jasné sepsání veškerých postupů zpracování OÚ, účelu zpracování, nakládání s OÚ apod., které je snadno dostupné přes webové stránky nebo v tištěné podobě v provozovně správce</a:t>
            </a:r>
          </a:p>
        </p:txBody>
      </p:sp>
    </p:spTree>
    <p:extLst>
      <p:ext uri="{BB962C8B-B14F-4D97-AF65-F5344CB8AC3E}">
        <p14:creationId xmlns:p14="http://schemas.microsoft.com/office/powerpoint/2010/main" val="457004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/>
              <a:t>Legislativa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marL="0" indent="0" rtl="0">
              <a:buNone/>
            </a:pPr>
            <a:r>
              <a:rPr lang="cs-CZ" b="1" dirty="0"/>
              <a:t>Nařízení Evropského parlamentu a Rady (EU) 2016/679</a:t>
            </a:r>
            <a:r>
              <a:rPr lang="cs-CZ" dirty="0"/>
              <a:t> ze dne 27. dubna 2016, o ochraně fyzických osob v souvislosti se zpracováním osobních údajů a o volném pohybu těchto údajů a o zrušení  směrnice 95/46/ES (obecné nařízení o ochraně osobních údajů) – </a:t>
            </a:r>
            <a:r>
              <a:rPr lang="cs-CZ" b="1" dirty="0"/>
              <a:t>obecné nařízení GDPR</a:t>
            </a:r>
          </a:p>
          <a:p>
            <a:r>
              <a:rPr lang="cs-CZ" dirty="0"/>
              <a:t>ochrana fyzických osob v souvislosti se zpracováním jejich osobních údajů (OÚ) je jejich základním právem</a:t>
            </a:r>
          </a:p>
          <a:p>
            <a:r>
              <a:rPr lang="cs-CZ" dirty="0"/>
              <a:t>Listina základních práv EU a Smlouva o fungování EU přiznávají každému právo na ochranu OÚ</a:t>
            </a:r>
          </a:p>
          <a:p>
            <a:r>
              <a:rPr lang="cs-CZ" dirty="0"/>
              <a:t>účelem nařízení GDPR je harmonizovat zpracování OÚ v jednotlivých čl. státech EU a zajistit volný pohyb OÚ mezi čl. státy</a:t>
            </a:r>
          </a:p>
          <a:p>
            <a:r>
              <a:rPr lang="cs-CZ" dirty="0"/>
              <a:t>nařízení obsahuje v úvodu rozsáhlé zdůvodnění právní úpravy</a:t>
            </a:r>
          </a:p>
        </p:txBody>
      </p:sp>
    </p:spTree>
    <p:extLst>
      <p:ext uri="{BB962C8B-B14F-4D97-AF65-F5344CB8AC3E}">
        <p14:creationId xmlns:p14="http://schemas.microsoft.com/office/powerpoint/2010/main" val="1508910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35586"/>
            <a:ext cx="10972800" cy="5289014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b="1" dirty="0"/>
              <a:t>čl. 13 Informační povinnost</a:t>
            </a:r>
          </a:p>
          <a:p>
            <a:r>
              <a:rPr lang="cs-CZ" dirty="0"/>
              <a:t>při získávání OÚ od subjektu údajů správce má povinnost poskytnout tyto informace:</a:t>
            </a:r>
          </a:p>
          <a:p>
            <a:pPr>
              <a:buFontTx/>
              <a:buChar char="-"/>
            </a:pPr>
            <a:r>
              <a:rPr lang="cs-CZ" dirty="0"/>
              <a:t>kontaktní údaje správce</a:t>
            </a:r>
          </a:p>
          <a:p>
            <a:pPr>
              <a:buFontTx/>
              <a:buChar char="-"/>
            </a:pPr>
            <a:r>
              <a:rPr lang="cs-CZ" dirty="0"/>
              <a:t>kontaktní údaje pověřence pro ochranu OÚ</a:t>
            </a:r>
          </a:p>
          <a:p>
            <a:pPr>
              <a:buFontTx/>
              <a:buChar char="-"/>
            </a:pPr>
            <a:r>
              <a:rPr lang="cs-CZ" dirty="0"/>
              <a:t>účel zpracování OÚ a právní základ pro zpracování</a:t>
            </a:r>
          </a:p>
          <a:p>
            <a:pPr>
              <a:buFontTx/>
              <a:buChar char="-"/>
            </a:pPr>
            <a:r>
              <a:rPr lang="cs-CZ" dirty="0"/>
              <a:t>oprávněný zájem, pokud existuje</a:t>
            </a:r>
          </a:p>
          <a:p>
            <a:pPr>
              <a:buFontTx/>
              <a:buChar char="-"/>
            </a:pPr>
            <a:r>
              <a:rPr lang="cs-CZ" dirty="0"/>
              <a:t>případné příjemce nebo kategorie příjemců OÚ</a:t>
            </a:r>
          </a:p>
          <a:p>
            <a:pPr>
              <a:buFontTx/>
              <a:buChar char="-"/>
            </a:pPr>
            <a:r>
              <a:rPr lang="cs-CZ" dirty="0"/>
              <a:t>případný úmysl předat OÚ do třetí země nebo mezinárodní organizaci</a:t>
            </a:r>
          </a:p>
          <a:p>
            <a:pPr>
              <a:buFontTx/>
              <a:buChar char="-"/>
            </a:pPr>
            <a:r>
              <a:rPr lang="cs-CZ" dirty="0"/>
              <a:t>další informace, pokud je to nezbytné: doba uložení OÚ, existence práv subjektu údajů, právo podat stížnost u ÚOOÚ atd.</a:t>
            </a:r>
          </a:p>
        </p:txBody>
      </p:sp>
    </p:spTree>
    <p:extLst>
      <p:ext uri="{BB962C8B-B14F-4D97-AF65-F5344CB8AC3E}">
        <p14:creationId xmlns:p14="http://schemas.microsoft.com/office/powerpoint/2010/main" val="576726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35586"/>
            <a:ext cx="10972800" cy="5289014"/>
          </a:xfrm>
        </p:spPr>
        <p:txBody>
          <a:bodyPr rtlCol="0">
            <a:normAutofit fontScale="92500" lnSpcReduction="20000"/>
          </a:bodyPr>
          <a:lstStyle/>
          <a:p>
            <a:pPr marL="0" indent="0" rtl="0">
              <a:buNone/>
            </a:pPr>
            <a:r>
              <a:rPr lang="cs-CZ" b="1" dirty="0"/>
              <a:t>čl. 13 Informační povinnost</a:t>
            </a:r>
          </a:p>
          <a:p>
            <a:r>
              <a:rPr lang="cs-CZ" dirty="0" err="1"/>
              <a:t>inf</a:t>
            </a:r>
            <a:r>
              <a:rPr lang="cs-CZ" dirty="0"/>
              <a:t>. povinnost lze řešit písemným poučením fyzické osoby o zpracování OÚ</a:t>
            </a:r>
          </a:p>
          <a:p>
            <a:r>
              <a:rPr lang="cs-CZ" dirty="0"/>
              <a:t>v praxi knihoven jsou knihovní řády doplňovány o poučení uživatele o zpracování OÚ, je dobré informovat uživatele při vyplňování přihlášky (uzavírání smlouvy o poskytnutí služeb), informace na webových stránkách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čl. 15 – 22 Práva subjektu údajů</a:t>
            </a:r>
          </a:p>
          <a:p>
            <a:r>
              <a:rPr lang="cs-CZ" dirty="0"/>
              <a:t>právo na přístup k OÚ</a:t>
            </a:r>
          </a:p>
          <a:p>
            <a:r>
              <a:rPr lang="cs-CZ" dirty="0"/>
              <a:t>právo na opravu</a:t>
            </a:r>
          </a:p>
          <a:p>
            <a:r>
              <a:rPr lang="cs-CZ" dirty="0"/>
              <a:t>právo na výmaz (právo být zapomenut)</a:t>
            </a:r>
          </a:p>
          <a:p>
            <a:r>
              <a:rPr lang="cs-CZ" dirty="0"/>
              <a:t>právo na omezení zpracování</a:t>
            </a:r>
          </a:p>
          <a:p>
            <a:r>
              <a:rPr lang="cs-CZ" dirty="0"/>
              <a:t>právo na přenositelnost údajů</a:t>
            </a:r>
          </a:p>
          <a:p>
            <a:r>
              <a:rPr lang="cs-CZ" dirty="0"/>
              <a:t>právo vznést námitku: profilování, přímý marketing, automatizované zpracování OÚ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9280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/>
              <a:t>Správce OÚ, zpracovatel, pověřenec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čl. 24 – 43</a:t>
            </a:r>
          </a:p>
          <a:p>
            <a:r>
              <a:rPr lang="cs-CZ" u="sng" dirty="0"/>
              <a:t>správce:</a:t>
            </a:r>
            <a:r>
              <a:rPr lang="cs-CZ" dirty="0"/>
              <a:t> subjekt, který sám nebo společně s jinými určuje účely a prostředky zpracování OÚ</a:t>
            </a:r>
          </a:p>
          <a:p>
            <a:r>
              <a:rPr lang="cs-CZ" u="sng" dirty="0"/>
              <a:t>zpracovatel:</a:t>
            </a:r>
            <a:r>
              <a:rPr lang="cs-CZ" dirty="0"/>
              <a:t> subjekt, který zpracovává OÚ pro správce; zpracovatelem není zaměstnanec správce, ale zpravidla externí subjekt</a:t>
            </a:r>
          </a:p>
          <a:p>
            <a:r>
              <a:rPr lang="cs-CZ" dirty="0"/>
              <a:t>správce musí mít se zpracovatelem uzavřenou smlouvu o zpracování (nebo jiný obdobný dokument dle práva EU), která stanoví: předmět a dobu trvání zpracování, povahu a účel zpracování, typ osobních údajů a kategorie subjektu údajů, povinnosti a práva správce, mimo jiné je zpracovatel povinen zajistit mlčenlivost osob oprávněných zpracovávat OÚ</a:t>
            </a:r>
          </a:p>
          <a:p>
            <a:r>
              <a:rPr lang="cs-CZ" dirty="0"/>
              <a:t>záznamy o činnostech zpracování</a:t>
            </a:r>
          </a:p>
          <a:p>
            <a:r>
              <a:rPr lang="cs-CZ" dirty="0"/>
              <a:t>zabezpečení zpracování</a:t>
            </a:r>
          </a:p>
          <a:p>
            <a:r>
              <a:rPr lang="cs-CZ" dirty="0"/>
              <a:t>ohlašování případů porušení zabezpečení OÚ dozorovému úřadu</a:t>
            </a:r>
          </a:p>
        </p:txBody>
      </p:sp>
    </p:spTree>
    <p:extLst>
      <p:ext uri="{BB962C8B-B14F-4D97-AF65-F5344CB8AC3E}">
        <p14:creationId xmlns:p14="http://schemas.microsoft.com/office/powerpoint/2010/main" val="2705238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1173480"/>
            <a:ext cx="10972800" cy="5151120"/>
          </a:xfrm>
        </p:spPr>
        <p:txBody>
          <a:bodyPr>
            <a:normAutofit lnSpcReduction="10000"/>
          </a:bodyPr>
          <a:lstStyle/>
          <a:p>
            <a:r>
              <a:rPr lang="cs-CZ" u="sng"/>
              <a:t>pověřenec pro ochranu OÚ:</a:t>
            </a:r>
            <a:r>
              <a:rPr lang="cs-CZ"/>
              <a:t> nařízení osobu pověřence nedefinuje, vymezuje situace, kdy je správce či zpracovatel povinen pověřence jmenovat, pravomoci pověřence a úkoly, které má vykonávat</a:t>
            </a:r>
          </a:p>
          <a:p>
            <a:r>
              <a:rPr lang="cs-CZ" u="sng"/>
              <a:t>pověřence jmenuje:</a:t>
            </a:r>
            <a:r>
              <a:rPr lang="cs-CZ"/>
              <a:t> orgán veřejné moci či veřejný subjekt; instituce provádějící zpracování, které vyžaduje rozsáhlé pravidelné a systematické monitorování subjektů údajů; orgány zpracovávající zvláštní kategorie OÚ nebo údajů týkajících se trestních rozsudků</a:t>
            </a:r>
          </a:p>
          <a:p>
            <a:r>
              <a:rPr lang="cs-CZ"/>
              <a:t>pověřenec musí mít odborné znalosti práva a praxi v oblasti ochrany OÚ</a:t>
            </a:r>
          </a:p>
          <a:p>
            <a:r>
              <a:rPr lang="cs-CZ" u="sng"/>
              <a:t>úkoly pověřence:</a:t>
            </a:r>
            <a:r>
              <a:rPr lang="cs-CZ"/>
              <a:t> poskytování informací a poradenství správcům nebo zpracovatelům a zaměstnancům, monitorování souladu zpracování OÚ s nařízením, poskytování poradenství na požádání a spolupráce s dozorovým úřadem</a:t>
            </a:r>
            <a:endParaRPr lang="cs-CZ" u="sng"/>
          </a:p>
          <a:p>
            <a:endParaRPr lang="cs-CZ"/>
          </a:p>
          <a:p>
            <a:pPr marL="0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0893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444752"/>
          </a:xfrm>
        </p:spPr>
        <p:txBody>
          <a:bodyPr>
            <a:noAutofit/>
          </a:bodyPr>
          <a:lstStyle/>
          <a:p>
            <a:r>
              <a:rPr lang="cs-CZ" sz="4000"/>
              <a:t>Předávání OÚ do třetích zemí nebo mez. organizacím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2545080"/>
            <a:ext cx="10972800" cy="3779520"/>
          </a:xfrm>
        </p:spPr>
        <p:txBody>
          <a:bodyPr/>
          <a:lstStyle/>
          <a:p>
            <a:r>
              <a:rPr lang="cs-CZ"/>
              <a:t>čl. 44 - 50 </a:t>
            </a:r>
          </a:p>
        </p:txBody>
      </p:sp>
    </p:spTree>
    <p:extLst>
      <p:ext uri="{BB962C8B-B14F-4D97-AF65-F5344CB8AC3E}">
        <p14:creationId xmlns:p14="http://schemas.microsoft.com/office/powerpoint/2010/main" val="381814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Nezávislé dozorové úřady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čl. 51 – 77</a:t>
            </a:r>
          </a:p>
          <a:p>
            <a:r>
              <a:rPr lang="cs-CZ" dirty="0"/>
              <a:t>Úřad pro ochranu osobních údajů</a:t>
            </a:r>
          </a:p>
          <a:p>
            <a:pPr>
              <a:buFontTx/>
              <a:buChar char="-"/>
            </a:pPr>
            <a:r>
              <a:rPr lang="cs-CZ" dirty="0"/>
              <a:t>dozorový úřad v ČR; je nezávislý</a:t>
            </a:r>
          </a:p>
          <a:p>
            <a:pPr>
              <a:buFontTx/>
              <a:buChar char="-"/>
            </a:pPr>
            <a:r>
              <a:rPr lang="cs-CZ" dirty="0"/>
              <a:t>vydává metodiky, stanoviska, doporučení</a:t>
            </a:r>
          </a:p>
          <a:p>
            <a:pPr>
              <a:buFontTx/>
              <a:buChar char="-"/>
            </a:pPr>
            <a:r>
              <a:rPr lang="cs-CZ" dirty="0"/>
              <a:t>řeší stížnosti subjektů údajů na údajné porušení ochrany OÚ, provádí kontrolní a monitorovací činnost, osvětovou činnost pro veřejnost, poradenskou činnost, vede seznam druhů operací, které podléhají požadavku na posouzení vlivu na ochranu OÚ, podporuje vypracování kodexů chování, spolupracuje s dalšími dozorovými úřady a Evropským sborem pro ochranu osobních údajů</a:t>
            </a:r>
          </a:p>
          <a:p>
            <a:pPr>
              <a:buFontTx/>
              <a:buChar char="-"/>
            </a:pPr>
            <a:r>
              <a:rPr lang="cs-CZ" dirty="0"/>
              <a:t>oprávněn ukládat správní pokuty v souvislosti s porušením nařízení</a:t>
            </a:r>
          </a:p>
        </p:txBody>
      </p:sp>
    </p:spTree>
    <p:extLst>
      <p:ext uri="{BB962C8B-B14F-4D97-AF65-F5344CB8AC3E}">
        <p14:creationId xmlns:p14="http://schemas.microsoft.com/office/powerpoint/2010/main" val="2911637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35586"/>
            <a:ext cx="10972800" cy="5289014"/>
          </a:xfrm>
        </p:spPr>
        <p:txBody>
          <a:bodyPr rtlCol="0">
            <a:normAutofit/>
          </a:bodyPr>
          <a:lstStyle/>
          <a:p>
            <a:r>
              <a:rPr lang="cs-CZ" dirty="0"/>
              <a:t>Evropský sbor pro ochranu osobních údajů</a:t>
            </a:r>
          </a:p>
          <a:p>
            <a:pPr>
              <a:buFontTx/>
              <a:buChar char="-"/>
            </a:pPr>
            <a:r>
              <a:rPr lang="cs-CZ" dirty="0"/>
              <a:t>původně jako pracovní skupina 29 (WP29) ustanovená dřívější směrnicí</a:t>
            </a:r>
          </a:p>
          <a:p>
            <a:pPr>
              <a:buFontTx/>
              <a:buChar char="-"/>
            </a:pPr>
            <a:r>
              <a:rPr lang="cs-CZ" dirty="0"/>
              <a:t>zajišťuje jednotné uplatňování nařízení, má rozsáhlé pravomoci, vydává pokyny a stanoviska k postupům a činnostem dozorových úřadů čl. států EU, ke kodexům chování, podporuje spolupráci dozorových úřadů, konzultační činnost, poskytuje poradenství ve věcech ochrany a zpracování OÚ Evropské komisi</a:t>
            </a:r>
          </a:p>
          <a:p>
            <a:pPr>
              <a:buFontTx/>
              <a:buChar char="-"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402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Právní ochrana a sankce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čl. 77 – 84</a:t>
            </a:r>
          </a:p>
          <a:p>
            <a:r>
              <a:rPr lang="cs-CZ" dirty="0"/>
              <a:t>právo podat stížnost u dozorového úřadu: podává subjekt údajů, pokud se domnívá, že zpracováním jeho osobních údajů je porušeno toto nařízení</a:t>
            </a:r>
          </a:p>
          <a:p>
            <a:r>
              <a:rPr lang="cs-CZ" dirty="0"/>
              <a:t>právo na účinnou soudní ochranu vůči dozorovému úřadu: soudní ochrana proti závaznému rozhodnutí dozorového úřadu, nejprve je třeba vyčerpat řádné opravné prostředky v řízení před správním orgánem (rozklad); soudní ochrana před nečinností úřadu při řešení stížnosti</a:t>
            </a:r>
          </a:p>
          <a:p>
            <a:r>
              <a:rPr lang="cs-CZ" dirty="0"/>
              <a:t>soudní ochrana vůči správci nebo zpracovateli</a:t>
            </a:r>
          </a:p>
          <a:p>
            <a:r>
              <a:rPr lang="cs-CZ" dirty="0"/>
              <a:t>právo na náhradu újmy</a:t>
            </a:r>
          </a:p>
          <a:p>
            <a:r>
              <a:rPr lang="cs-CZ" dirty="0"/>
              <a:t>správní pokuty</a:t>
            </a:r>
          </a:p>
          <a:p>
            <a:r>
              <a:rPr lang="cs-CZ" dirty="0"/>
              <a:t>jiné sankce za porušení, na která se nevztahují správní pokuty</a:t>
            </a:r>
          </a:p>
        </p:txBody>
      </p:sp>
    </p:spTree>
    <p:extLst>
      <p:ext uri="{BB962C8B-B14F-4D97-AF65-F5344CB8AC3E}">
        <p14:creationId xmlns:p14="http://schemas.microsoft.com/office/powerpoint/2010/main" val="1869534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Zvláštní situace zpracování OÚ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čl. 85 – 91</a:t>
            </a:r>
          </a:p>
          <a:p>
            <a:r>
              <a:rPr lang="cs-CZ" dirty="0"/>
              <a:t>čl. státy uvedou prostřednictvím právních předpisů právo na ochranu osobních údajů podle nařízení do souladu s právem na svobodu projevu a informací, včetně zpracování pro novinářské účely a pro účely akademického, uměleckého či literárního projevu</a:t>
            </a:r>
          </a:p>
          <a:p>
            <a:r>
              <a:rPr lang="cs-CZ" dirty="0"/>
              <a:t>OÚ v úředních dokumentech, které jsou v držení orgánu veřejné moci či veřejného nebo soukromého subjektu za účelem plnění úkolu ve veřejném zájmu, může tento orgán či subjekt zpřístupnit v souladu s právem EU nebo čl. státu, tak aby zajistil soulad mezi přístupem veřejnosti k </a:t>
            </a:r>
            <a:r>
              <a:rPr lang="cs-CZ" dirty="0" err="1"/>
              <a:t>úř</a:t>
            </a:r>
            <a:r>
              <a:rPr lang="cs-CZ" dirty="0"/>
              <a:t>. dokumentům a právem na ochranu OÚ podle nařízení</a:t>
            </a:r>
          </a:p>
        </p:txBody>
      </p:sp>
    </p:spTree>
    <p:extLst>
      <p:ext uri="{BB962C8B-B14F-4D97-AF65-F5344CB8AC3E}">
        <p14:creationId xmlns:p14="http://schemas.microsoft.com/office/powerpoint/2010/main" val="1972768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35586"/>
            <a:ext cx="10972800" cy="5289014"/>
          </a:xfrm>
        </p:spPr>
        <p:txBody>
          <a:bodyPr rtlCol="0">
            <a:normAutofit/>
          </a:bodyPr>
          <a:lstStyle/>
          <a:p>
            <a:r>
              <a:rPr lang="cs-CZ" dirty="0"/>
              <a:t>zpracování národních identifikačních čísel</a:t>
            </a:r>
          </a:p>
          <a:p>
            <a:pPr>
              <a:buFontTx/>
              <a:buChar char="-"/>
            </a:pPr>
            <a:r>
              <a:rPr lang="cs-CZ" dirty="0"/>
              <a:t>čl. státy mohou dále stanovit zvláštní podmínky pro zpracování národních identifikačních čísel nebo jakýchkoliv jiných všeobecně uplatňovaných identifikátorů. V takovém případě se národní identifikační číslo použije pouze v závislosti na vhodných zárukách práv a svobod daného subjektu údajů podle tohoto nařízení</a:t>
            </a:r>
          </a:p>
          <a:p>
            <a:pPr>
              <a:buFontTx/>
              <a:buChar char="-"/>
            </a:pPr>
            <a:r>
              <a:rPr lang="cs-CZ" dirty="0"/>
              <a:t>v ČR rodná čísla upravená v § 13 zákona o evidenci obyvatel; není citlivým údajem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0693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17037"/>
            <a:ext cx="10972800" cy="5307563"/>
          </a:xfrm>
        </p:spPr>
        <p:txBody>
          <a:bodyPr rtlCol="0">
            <a:normAutofit lnSpcReduction="10000"/>
          </a:bodyPr>
          <a:lstStyle/>
          <a:p>
            <a:pPr marL="0" indent="0" rtl="0">
              <a:buNone/>
            </a:pPr>
            <a:r>
              <a:rPr lang="cs-CZ" b="1" dirty="0"/>
              <a:t>čl. 1 Předmět a cíle</a:t>
            </a:r>
          </a:p>
          <a:p>
            <a:pPr marL="0" indent="0" rtl="0">
              <a:buNone/>
            </a:pPr>
            <a:endParaRPr lang="cs-CZ" dirty="0"/>
          </a:p>
          <a:p>
            <a:r>
              <a:rPr lang="cs-CZ" dirty="0"/>
              <a:t>pravidla ochrany fyzických osob (FO) v souvislosti se zpracováním OÚ a pravidla týkající se volného pohybu OÚ</a:t>
            </a:r>
          </a:p>
          <a:p>
            <a:r>
              <a:rPr lang="cs-CZ" dirty="0"/>
              <a:t>volný pohyb OÚ není v EU omezen ani zakázán (ale musí podléhat stanoveným pravidlům)</a:t>
            </a:r>
          </a:p>
          <a:p>
            <a:r>
              <a:rPr lang="cs-CZ" dirty="0"/>
              <a:t>při předání OÚ mimo území EU jsou stanoveny dodatečné podmínky (čl. 44 - čl. 50)</a:t>
            </a:r>
          </a:p>
          <a:p>
            <a:r>
              <a:rPr lang="cs-CZ" dirty="0"/>
              <a:t>nařízení se vztahuje jen na fyzické osoby, nedopadá na OÚ právnických osob</a:t>
            </a:r>
          </a:p>
          <a:p>
            <a:r>
              <a:rPr lang="cs-CZ" dirty="0"/>
              <a:t>nařízení se nevztahuje na OÚ zesnulých osob (řeší se národním právem)</a:t>
            </a:r>
          </a:p>
        </p:txBody>
      </p:sp>
    </p:spTree>
    <p:extLst>
      <p:ext uri="{BB962C8B-B14F-4D97-AF65-F5344CB8AC3E}">
        <p14:creationId xmlns:p14="http://schemas.microsoft.com/office/powerpoint/2010/main" val="3339554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/>
              <a:t>Prováděcí akty, závěrečná ustanovení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čl. 94 – 99</a:t>
            </a:r>
          </a:p>
          <a:p>
            <a:r>
              <a:rPr lang="cs-CZ" u="sng" dirty="0"/>
              <a:t>čl. 96 vztah k dříve uzavřeným dohodám:</a:t>
            </a:r>
            <a:r>
              <a:rPr lang="cs-CZ" dirty="0"/>
              <a:t> mezinárodní dohody, které byly uzavřeny před datem 24. 5. 2016 (nařízení vstoupilo v platnost 25. 5. 2016) a jsou v souladu s právem EU, zůstávají v platnosti, dokud nebudou změněny, nahrazeny či zrušeny.</a:t>
            </a:r>
          </a:p>
          <a:p>
            <a:r>
              <a:rPr lang="cs-CZ" dirty="0"/>
              <a:t>čl. 94: zrušení směrnice 95/46/ES, která upravovala zpracování OÚ dříve; stávající odkazy na tuto směrnici jsou považovány za odkazy na nařízení</a:t>
            </a:r>
          </a:p>
          <a:p>
            <a:r>
              <a:rPr lang="cs-CZ" dirty="0" err="1"/>
              <a:t>legisvakanční</a:t>
            </a:r>
            <a:r>
              <a:rPr lang="cs-CZ" dirty="0"/>
              <a:t> doba: 25. 5. 2016 – 24. 5. 2018</a:t>
            </a:r>
          </a:p>
        </p:txBody>
      </p:sp>
    </p:spTree>
    <p:extLst>
      <p:ext uri="{BB962C8B-B14F-4D97-AF65-F5344CB8AC3E}">
        <p14:creationId xmlns:p14="http://schemas.microsoft.com/office/powerpoint/2010/main" val="400537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Zákon o zpracování osobních údajů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/>
              <a:t>zákon č. 110/2019 Sb</a:t>
            </a:r>
            <a:r>
              <a:rPr lang="cs-CZ" dirty="0"/>
              <a:t>., zákon o ochraně osobních údajů a o změně některých zákonů</a:t>
            </a:r>
          </a:p>
          <a:p>
            <a:pPr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dirty="0"/>
              <a:t>upravuje: zpracování OÚ podle nařízení GDPR, zpracování OÚ související s trestnou činností a jejím postihováním, s bezpečností ČR, se zajišťování veřejného pořádku, se zajišťováním obranných a bezpečnostních zájmů ČR a další zpracování OÚ</a:t>
            </a:r>
          </a:p>
          <a:p>
            <a:pPr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dirty="0"/>
              <a:t>správce je oprávněn zpracovávat OÚ, pokud je to nezbytné pro plnění povinností uložených právním předpisem nebo pro naplnění veřejného zájmu a při výkonu veřejné moci – </a:t>
            </a:r>
            <a:r>
              <a:rPr lang="cs-CZ" i="1" dirty="0"/>
              <a:t>výslovné uvedení, aby nedocházelo k pochybnostem, pokud by toto oprávnění nebylo výslovně uvedeno v jiných předpisech správního práva</a:t>
            </a:r>
            <a:endParaRPr lang="cs-CZ" dirty="0"/>
          </a:p>
          <a:p>
            <a:pPr marL="0" indent="0">
              <a:buClr>
                <a:schemeClr val="tx2"/>
              </a:buClr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8259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Zákon o zpracování osobních údajů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dirty="0"/>
              <a:t>výjimka z posuzování slučitelnosti účelů zpracování OÚ: povinnost posuzovat slučitelnost vyplývá z nařízení GDPR; při zajišťování chráněného zájmu není nutné slučitelnost posuzovat, chráněný zájem = obranný nebo bezpečnostní zájem ČR, veřejný pořádek, vnitřní bezpečnost, odhalování trestné činnosti, ochrana nezávislosti soudů a soudců, ochrana práv a svobod osob atd.; další výjimky na základě chráněných zájmů </a:t>
            </a:r>
            <a:r>
              <a:rPr lang="cs-CZ" i="1" dirty="0"/>
              <a:t>– účelem je usnadnit zpracování OÚ v souvislosti s chráněným zájmem</a:t>
            </a:r>
            <a:endParaRPr lang="cs-CZ" dirty="0"/>
          </a:p>
          <a:p>
            <a:pPr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dirty="0"/>
              <a:t>výjimka z povinnosti posouzení vlivu zpracování OÚ na ochranu OÚ: není třeba posuzovat vliv, pokud správce má zákonnou povinnost takové zpracování OÚ provádět</a:t>
            </a:r>
          </a:p>
          <a:p>
            <a:pPr marL="0" indent="0">
              <a:buClr>
                <a:schemeClr val="tx2"/>
              </a:buClr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0383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Zákon o zpracování osobních údajů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dirty="0"/>
              <a:t>zpracování OÚ za účelem vědeckého nebo historického výzkumu nebo pro statické účely: povinnost zajistit dodržování konkrétních opatření pro ochranu zájmů subjektu osobních údajů</a:t>
            </a:r>
          </a:p>
          <a:p>
            <a:pPr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dirty="0"/>
              <a:t>zpracování OÚ prováděné pro novinářské účely nebo pro účely akademického, uměleckého nebo literárního projevu: není podmíněno schválením Úřadu pro ochranu osobních údajů a náleží mu ochrana zdroje a obsahu informací</a:t>
            </a:r>
          </a:p>
          <a:p>
            <a:pPr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dirty="0"/>
              <a:t>ochrana zdroje a obsahu informací, výjimky týkající se novinářského účelů zpracování OÚ a akademického, uměleckého nebo literárního projevu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3429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Zákon o zpracování osobních údajů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dirty="0"/>
              <a:t>organizace a činnost Úřadu pro ochranu osobních údajů:</a:t>
            </a:r>
          </a:p>
          <a:p>
            <a:pPr>
              <a:buClr>
                <a:schemeClr val="tx2"/>
              </a:buClr>
              <a:buFontTx/>
              <a:buChar char="-"/>
            </a:pPr>
            <a:r>
              <a:rPr lang="cs-CZ" dirty="0"/>
              <a:t>sídlí v Praze</a:t>
            </a:r>
          </a:p>
          <a:p>
            <a:pPr>
              <a:buClr>
                <a:schemeClr val="tx2"/>
              </a:buClr>
              <a:buFontTx/>
              <a:buChar char="-"/>
            </a:pPr>
            <a:r>
              <a:rPr lang="cs-CZ" dirty="0"/>
              <a:t>je nezávislý</a:t>
            </a:r>
          </a:p>
          <a:p>
            <a:pPr>
              <a:buClr>
                <a:schemeClr val="tx2"/>
              </a:buClr>
              <a:buFontTx/>
              <a:buChar char="-"/>
            </a:pPr>
            <a:r>
              <a:rPr lang="cs-CZ" dirty="0"/>
              <a:t>upozorňuje správce nebo zpracovatele na hrozící porušení povinností při jejich způsobu zpracování OÚ</a:t>
            </a:r>
          </a:p>
          <a:p>
            <a:pPr>
              <a:buClr>
                <a:schemeClr val="tx2"/>
              </a:buClr>
              <a:buFontTx/>
              <a:buChar char="-"/>
            </a:pPr>
            <a:r>
              <a:rPr lang="cs-CZ" dirty="0"/>
              <a:t>stanoví vyhláškou kritéria pro vydávání osvědčení o zpracování OÚ a pro monitorování kodexů chování při zpracování OÚ</a:t>
            </a:r>
          </a:p>
          <a:p>
            <a:pPr>
              <a:buClr>
                <a:schemeClr val="tx2"/>
              </a:buClr>
              <a:buFontTx/>
              <a:buChar char="-"/>
            </a:pPr>
            <a:r>
              <a:rPr lang="cs-CZ" dirty="0"/>
              <a:t>schvaluje kodexy chování</a:t>
            </a:r>
          </a:p>
          <a:p>
            <a:pPr>
              <a:buClr>
                <a:schemeClr val="tx2"/>
              </a:buClr>
              <a:buFontTx/>
              <a:buChar char="-"/>
            </a:pPr>
            <a:r>
              <a:rPr lang="cs-CZ" dirty="0"/>
              <a:t>zpracovává výroční zprávy o své činnosti</a:t>
            </a:r>
          </a:p>
          <a:p>
            <a:pPr>
              <a:buClr>
                <a:schemeClr val="tx2"/>
              </a:buClr>
              <a:buFontTx/>
              <a:buChar char="-"/>
            </a:pPr>
            <a:r>
              <a:rPr lang="cs-CZ" dirty="0"/>
              <a:t>zajišťuje plnění povinností vyplývajících z </a:t>
            </a:r>
            <a:r>
              <a:rPr lang="cs-CZ" dirty="0" err="1"/>
              <a:t>mezinár</a:t>
            </a:r>
            <a:r>
              <a:rPr lang="cs-CZ" dirty="0"/>
              <a:t>. smluv a z předpisů EU</a:t>
            </a:r>
          </a:p>
          <a:p>
            <a:pPr>
              <a:buClr>
                <a:schemeClr val="tx2"/>
              </a:buClr>
              <a:buFontTx/>
              <a:buChar char="-"/>
            </a:pPr>
            <a:r>
              <a:rPr lang="cs-CZ" dirty="0"/>
              <a:t>řeší stížnosti a přestupky v oblasti zpracování OÚ, </a:t>
            </a:r>
            <a:r>
              <a:rPr lang="cs-CZ"/>
              <a:t>vybírá pokuty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5115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Zákon o zpracování osobních údajů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dirty="0"/>
              <a:t>přestupky a sankce:</a:t>
            </a:r>
          </a:p>
          <a:p>
            <a:pPr marL="0" indent="0">
              <a:buClr>
                <a:schemeClr val="tx2"/>
              </a:buClr>
              <a:buNone/>
            </a:pPr>
            <a:r>
              <a:rPr lang="cs-CZ" dirty="0"/>
              <a:t>- fyzická osoba, právnická osoba nebo fyzická osoba-podnikatel se dopustí přestupku, když poruší zákaz zveřejnění OÚ stanovený trestním řádem nebo zákonem o soudnictví ve věcech mládeže – sankce 1 mil. Kč nebo 5 mil. Kč, pokud je přestupek spáchán např. pomocí tisku, filmu, rozhlasu, televize…</a:t>
            </a:r>
          </a:p>
        </p:txBody>
      </p:sp>
    </p:spTree>
    <p:extLst>
      <p:ext uri="{BB962C8B-B14F-4D97-AF65-F5344CB8AC3E}">
        <p14:creationId xmlns:p14="http://schemas.microsoft.com/office/powerpoint/2010/main" val="1263758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Zákon o zpracování osobních údajů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dirty="0"/>
              <a:t>přestupky a sankce:</a:t>
            </a:r>
          </a:p>
          <a:p>
            <a:pPr>
              <a:buClr>
                <a:schemeClr val="tx2"/>
              </a:buClr>
              <a:buFontTx/>
              <a:buChar char="-"/>
            </a:pPr>
            <a:r>
              <a:rPr lang="cs-CZ" dirty="0"/>
              <a:t>správce nebo zpracovatel se dopustí přestupku např. tím, že poruší některou ze základních zásad pro zpracování OÚ, poruší některé z práv subjektu údajů, neposkytne Úřadu pro ochranu osobních údajů přístup k údajům, informacím a prostorám</a:t>
            </a:r>
          </a:p>
          <a:p>
            <a:pPr>
              <a:buClr>
                <a:schemeClr val="tx2"/>
              </a:buClr>
              <a:buFontTx/>
              <a:buChar char="-"/>
            </a:pPr>
            <a:r>
              <a:rPr lang="cs-CZ" dirty="0"/>
              <a:t>dle charakteru přestupku lze uložit pokutu ve výši až 10 000 000 EUR nebo 2% celkového ročního obratu celosvětově, pokud jde o podnik, nebo ve výši až 20 000 000 EUR nebo 4% celkového ročního obratu celosvětově, pokud jde o podnik</a:t>
            </a:r>
          </a:p>
          <a:p>
            <a:pPr>
              <a:buClr>
                <a:schemeClr val="tx2"/>
              </a:buClr>
              <a:buFontTx/>
              <a:buChar char="-"/>
            </a:pPr>
            <a:r>
              <a:rPr lang="cs-CZ" dirty="0"/>
              <a:t>velké množství dalších přestupků při zpracování OÚ</a:t>
            </a:r>
          </a:p>
        </p:txBody>
      </p:sp>
    </p:spTree>
    <p:extLst>
      <p:ext uri="{BB962C8B-B14F-4D97-AF65-F5344CB8AC3E}">
        <p14:creationId xmlns:p14="http://schemas.microsoft.com/office/powerpoint/2010/main" val="2308370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Použitá 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000" b="1" dirty="0"/>
              <a:t>Nařízení Evropského parlamentu a Rady (EU) 2016/679</a:t>
            </a:r>
            <a:r>
              <a:rPr lang="cs-CZ" sz="2000" dirty="0"/>
              <a:t> ze dne 27. dubna 2016, o ochraně fyzických osob v souvislosti se zpracováním osobních údajů a o volném pohybu těchto údajů a o zrušení  směrnice 95/46/ES (obecné nařízení o ochraně osobních údajů) – </a:t>
            </a:r>
            <a:r>
              <a:rPr lang="cs-CZ" sz="2000" b="1" dirty="0"/>
              <a:t>obecné nařízení GDPR</a:t>
            </a:r>
          </a:p>
          <a:p>
            <a:pPr marL="0" indent="0">
              <a:buNone/>
            </a:pPr>
            <a:endParaRPr lang="cs-CZ" sz="2000" b="1" dirty="0"/>
          </a:p>
          <a:p>
            <a:pPr marL="0" indent="0">
              <a:buNone/>
            </a:pPr>
            <a:r>
              <a:rPr lang="cs-CZ" sz="2000" dirty="0"/>
              <a:t>NULÍČEK, Michal. </a:t>
            </a:r>
            <a:r>
              <a:rPr lang="cs-CZ" sz="2000" i="1" dirty="0"/>
              <a:t>GDPR - obecné nařízení o ochraně osobních údajů</a:t>
            </a:r>
            <a:r>
              <a:rPr lang="cs-CZ" sz="2000" dirty="0"/>
              <a:t>. 2. vydání. Praha: Wolters Kluwer, 2018. Praktický komentář. ISBN 978-80-7598-068-7.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b="1" dirty="0"/>
              <a:t>Zákon č. 110/2019 Sb., o zpracování osobních údajů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4220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63256"/>
            <a:ext cx="10972800" cy="5261344"/>
          </a:xfrm>
        </p:spPr>
        <p:txBody>
          <a:bodyPr rtlCol="0">
            <a:normAutofit fontScale="92500" lnSpcReduction="10000"/>
          </a:bodyPr>
          <a:lstStyle/>
          <a:p>
            <a:pPr marL="0" indent="0" rtl="0">
              <a:buNone/>
            </a:pPr>
            <a:r>
              <a:rPr lang="cs-CZ" b="1" dirty="0"/>
              <a:t>čl. 2 Věcná působnost</a:t>
            </a:r>
          </a:p>
          <a:p>
            <a:r>
              <a:rPr lang="cs-CZ" dirty="0"/>
              <a:t>nařízení se vztahuje na zcela nebo částečně automatizované zpracování OÚ a na neautomatizované zpracování těch OÚ, které jsou obsaženy v evidenci nebo do ní mají být zařazeny.</a:t>
            </a:r>
          </a:p>
          <a:p>
            <a:r>
              <a:rPr lang="cs-CZ" dirty="0"/>
              <a:t>nařízení se nevztahuje na zpracování OÚ při činnostech, které neupravuje právo EU (např. národní bezpečnost čl. státu EU); při výkonu činností v oblasti společné zahraniční a bezpečnostní politiky EU (</a:t>
            </a:r>
            <a:r>
              <a:rPr lang="cs-CZ" dirty="0" err="1"/>
              <a:t>Eurojust</a:t>
            </a:r>
            <a:r>
              <a:rPr lang="cs-CZ" dirty="0"/>
              <a:t>, </a:t>
            </a:r>
            <a:r>
              <a:rPr lang="cs-CZ" dirty="0" err="1"/>
              <a:t>Europol</a:t>
            </a:r>
            <a:r>
              <a:rPr lang="cs-CZ" dirty="0"/>
              <a:t>); domácí a osobní použití (výjimka – sdílení OÚ třetích osob s uživateli určité služby, např. sociální sítě); prevence, vyšetřování, odhalování či stíhání trestných činů</a:t>
            </a:r>
          </a:p>
          <a:p>
            <a:r>
              <a:rPr lang="cs-CZ" dirty="0"/>
              <a:t>nařízení se však </a:t>
            </a:r>
            <a:r>
              <a:rPr lang="cs-CZ" u="sng" dirty="0"/>
              <a:t>vztahuje</a:t>
            </a:r>
            <a:r>
              <a:rPr lang="cs-CZ" dirty="0"/>
              <a:t> na instalace kamerového systému, který sleduje veřejné prostranství za účelem ochrany majetku, zdraví a života FO a její rodiny (viz rozsudek C-212/13 František Ryneš proti Úřadu pro ochranu osobních údajů)</a:t>
            </a:r>
          </a:p>
          <a:p>
            <a:pPr marL="0" indent="0" rtl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085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127051"/>
            <a:ext cx="10972800" cy="5197549"/>
          </a:xfrm>
        </p:spPr>
        <p:txBody>
          <a:bodyPr rtlCol="0"/>
          <a:lstStyle/>
          <a:p>
            <a:pPr marL="0" indent="0" rtl="0">
              <a:buNone/>
            </a:pPr>
            <a:r>
              <a:rPr lang="cs-CZ" dirty="0"/>
              <a:t>rozsudek C-101/01 </a:t>
            </a:r>
            <a:r>
              <a:rPr lang="cs-CZ" dirty="0" err="1"/>
              <a:t>Lidquist</a:t>
            </a:r>
            <a:endParaRPr lang="cs-CZ" dirty="0"/>
          </a:p>
          <a:p>
            <a:pPr marL="0" indent="0" rtl="0">
              <a:buNone/>
            </a:pPr>
            <a:r>
              <a:rPr lang="cs-CZ" dirty="0"/>
              <a:t>SDEU judikoval, že i samotné zveřejnění informací o jiné fyzické osobě na webové stránce je zpracováním OÚ, které navíc nespadá do výjimky pro osobní a domácí činnosti. Za zpracování OÚ je proto nutné v souladu s výše uvedeným považovat jejich zveřejnění na osobních blozích či otevřených profilech na sociálních sítích.</a:t>
            </a:r>
          </a:p>
          <a:p>
            <a:pPr marL="0" indent="0" rtl="0">
              <a:buNone/>
            </a:pPr>
            <a:r>
              <a:rPr lang="cs-CZ" dirty="0"/>
              <a:t>- pokud jsou na webových stránkách např. zájmových spolků, farností apod. zveřejněny osobní údaje fyzických osob, jedná se o zpracování osobních údajů a je třeba se řídit právním předpisem upravujícím zpracování OÚ (pravděpodobně by bylo potřeba zajistit souhlas subjektu OÚ s jejich zpracováním a uvedením na webu)</a:t>
            </a:r>
          </a:p>
        </p:txBody>
      </p:sp>
    </p:spTree>
    <p:extLst>
      <p:ext uri="{BB962C8B-B14F-4D97-AF65-F5344CB8AC3E}">
        <p14:creationId xmlns:p14="http://schemas.microsoft.com/office/powerpoint/2010/main" val="3252008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68636"/>
            <a:ext cx="10972800" cy="5255964"/>
          </a:xfrm>
        </p:spPr>
        <p:txBody>
          <a:bodyPr rtlCol="0"/>
          <a:lstStyle/>
          <a:p>
            <a:pPr marL="0" indent="0" rtl="0">
              <a:buNone/>
            </a:pPr>
            <a:r>
              <a:rPr lang="cs-CZ" b="1" dirty="0"/>
              <a:t>čl. 3 Místní působnost</a:t>
            </a:r>
          </a:p>
          <a:p>
            <a:r>
              <a:rPr lang="cs-CZ" dirty="0"/>
              <a:t>nařízení se vztahuje na:</a:t>
            </a:r>
          </a:p>
          <a:p>
            <a:pPr>
              <a:buFontTx/>
              <a:buChar char="-"/>
            </a:pPr>
            <a:r>
              <a:rPr lang="cs-CZ" dirty="0"/>
              <a:t>zpracování OÚ správcem či zpracovatelem z EU (bez ohledu na to, zda samotné zpracování probíhá na území EU či nikoli)</a:t>
            </a:r>
          </a:p>
          <a:p>
            <a:pPr>
              <a:buFontTx/>
              <a:buChar char="-"/>
            </a:pPr>
            <a:r>
              <a:rPr lang="cs-CZ" dirty="0"/>
              <a:t>zpracování OÚ subjektů z EU správcem či zpracovatelem, který není z EU, ale zpracování souvisí s nabídkou služeb, zboží nebo monitorování chování na území EU</a:t>
            </a:r>
          </a:p>
          <a:p>
            <a:pPr>
              <a:buFontTx/>
              <a:buChar char="-"/>
            </a:pPr>
            <a:r>
              <a:rPr lang="cs-CZ" dirty="0"/>
              <a:t>zpracování OÚ správcem, který není z EU, ale nařízení se na zpracování OÚ vztahuje na základě mezinárodního práva veřejného</a:t>
            </a:r>
          </a:p>
        </p:txBody>
      </p:sp>
    </p:spTree>
    <p:extLst>
      <p:ext uri="{BB962C8B-B14F-4D97-AF65-F5344CB8AC3E}">
        <p14:creationId xmlns:p14="http://schemas.microsoft.com/office/powerpoint/2010/main" val="1419453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35586"/>
            <a:ext cx="10972800" cy="5289014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b="1" dirty="0"/>
              <a:t>čl. 4 Definice</a:t>
            </a:r>
          </a:p>
          <a:p>
            <a:r>
              <a:rPr lang="cs-CZ" dirty="0"/>
              <a:t>definice pojmů</a:t>
            </a:r>
          </a:p>
          <a:p>
            <a:pPr>
              <a:buFontTx/>
              <a:buChar char="-"/>
            </a:pPr>
            <a:r>
              <a:rPr lang="cs-CZ" dirty="0"/>
              <a:t>osobní údaj</a:t>
            </a:r>
          </a:p>
          <a:p>
            <a:pPr>
              <a:buFontTx/>
              <a:buChar char="-"/>
            </a:pPr>
            <a:r>
              <a:rPr lang="cs-CZ" dirty="0"/>
              <a:t>zpracování</a:t>
            </a:r>
          </a:p>
          <a:p>
            <a:pPr>
              <a:buFontTx/>
              <a:buChar char="-"/>
            </a:pPr>
            <a:r>
              <a:rPr lang="cs-CZ" dirty="0"/>
              <a:t>omezení zpracování</a:t>
            </a:r>
          </a:p>
          <a:p>
            <a:pPr>
              <a:buFontTx/>
              <a:buChar char="-"/>
            </a:pPr>
            <a:r>
              <a:rPr lang="cs-CZ" dirty="0"/>
              <a:t>profilování</a:t>
            </a:r>
          </a:p>
          <a:p>
            <a:pPr>
              <a:buFontTx/>
              <a:buChar char="-"/>
            </a:pPr>
            <a:r>
              <a:rPr lang="cs-CZ" dirty="0" err="1"/>
              <a:t>pseudonymizace</a:t>
            </a:r>
            <a:endParaRPr lang="cs-CZ" dirty="0"/>
          </a:p>
          <a:p>
            <a:pPr>
              <a:buFontTx/>
              <a:buChar char="-"/>
            </a:pPr>
            <a:r>
              <a:rPr lang="cs-CZ" dirty="0"/>
              <a:t>evidence</a:t>
            </a:r>
          </a:p>
          <a:p>
            <a:pPr>
              <a:buFontTx/>
              <a:buChar char="-"/>
            </a:pPr>
            <a:r>
              <a:rPr lang="cs-CZ" dirty="0"/>
              <a:t>správce</a:t>
            </a:r>
          </a:p>
          <a:p>
            <a:pPr>
              <a:buFontTx/>
              <a:buChar char="-"/>
            </a:pPr>
            <a:r>
              <a:rPr lang="cs-CZ" dirty="0"/>
              <a:t>zpracovatel</a:t>
            </a:r>
          </a:p>
          <a:p>
            <a:pPr>
              <a:buFontTx/>
              <a:buChar char="-"/>
            </a:pPr>
            <a:r>
              <a:rPr lang="cs-CZ" dirty="0"/>
              <a:t>souhlas</a:t>
            </a:r>
          </a:p>
        </p:txBody>
      </p:sp>
    </p:spTree>
    <p:extLst>
      <p:ext uri="{BB962C8B-B14F-4D97-AF65-F5344CB8AC3E}">
        <p14:creationId xmlns:p14="http://schemas.microsoft.com/office/powerpoint/2010/main" val="2054880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35586"/>
            <a:ext cx="10972800" cy="5289014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sz="2800" dirty="0"/>
              <a:t>osobní údaj</a:t>
            </a:r>
          </a:p>
          <a:p>
            <a:r>
              <a:rPr lang="cs-CZ" dirty="0"/>
              <a:t>veškeré informace o identifikované nebo identifikovatelné fyzické osobě; </a:t>
            </a:r>
            <a:r>
              <a:rPr lang="cs-CZ" u="sng" dirty="0"/>
              <a:t>zejména</a:t>
            </a:r>
            <a:r>
              <a:rPr lang="cs-CZ" dirty="0"/>
              <a:t> jméno, identifikační číslo, lokační údaje, síťový identifikátor, zvláštní prvky fyzické, fyziologické, genetické, psychické, ekonomické, kulturní nebo společenské identity</a:t>
            </a:r>
            <a:endParaRPr lang="cs-CZ" u="sng" dirty="0"/>
          </a:p>
          <a:p>
            <a:r>
              <a:rPr lang="cs-CZ" dirty="0"/>
              <a:t>není rozhodující, zda je údaj zcela pravdivý a objektivně měřitelný nebo zda jde o pouhý odhad charakteristiky člověka (např. odhad nákupních preferencí nebo zájmu o určitý druh literatury, informací)</a:t>
            </a:r>
          </a:p>
          <a:p>
            <a:r>
              <a:rPr lang="cs-CZ" dirty="0"/>
              <a:t>identifikovatelná osoba = osoba, kterou správce nebo zpracovatel OÚ  dokáže odlišit od ostatních osob dle OÚ, které má k dispozici (i nepřímo v součinnosti s jiným subjektem)</a:t>
            </a:r>
          </a:p>
        </p:txBody>
      </p:sp>
    </p:spTree>
    <p:extLst>
      <p:ext uri="{BB962C8B-B14F-4D97-AF65-F5344CB8AC3E}">
        <p14:creationId xmlns:p14="http://schemas.microsoft.com/office/powerpoint/2010/main" val="1019190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35586"/>
            <a:ext cx="10972800" cy="5289014"/>
          </a:xfrm>
        </p:spPr>
        <p:txBody>
          <a:bodyPr rtlCol="0">
            <a:normAutofit fontScale="92500" lnSpcReduction="10000"/>
          </a:bodyPr>
          <a:lstStyle/>
          <a:p>
            <a:pPr marL="0" indent="0" rtl="0">
              <a:buNone/>
            </a:pPr>
            <a:r>
              <a:rPr lang="cs-CZ" sz="2800" dirty="0"/>
              <a:t>zpracování OÚ</a:t>
            </a:r>
          </a:p>
          <a:p>
            <a:r>
              <a:rPr lang="cs-CZ" dirty="0"/>
              <a:t>jakákoliv operace nebo soubor operací s OÚ, který je prováděn pomocí či bez pomoci automatizovaných postupů, jako je: shromáždění, zaznamenání, uspořádání, strukturování, uložení, přizpůsobení nebo pozměnění, vyhledání, nahlédnutí, použití, zpřístupnění přenosem, šíření nebo jakékoliv jiné zpřístupnění, seřazení, zkombinování, omezení, výmaz nebo zničení</a:t>
            </a:r>
          </a:p>
          <a:p>
            <a:r>
              <a:rPr lang="cs-CZ" dirty="0"/>
              <a:t>systematický proces za určitým účelem či cílem</a:t>
            </a:r>
          </a:p>
          <a:p>
            <a:r>
              <a:rPr lang="cs-CZ" dirty="0"/>
              <a:t>může být manuální, elektronické, s využitím software nebo kombinace</a:t>
            </a:r>
          </a:p>
          <a:p>
            <a:r>
              <a:rPr lang="cs-CZ" u="sng" dirty="0"/>
              <a:t>příklad zpracování OÚ:</a:t>
            </a:r>
            <a:r>
              <a:rPr lang="cs-CZ" dirty="0"/>
              <a:t> vedení personální evidence, evidence čtenářů, databáze klientů banky</a:t>
            </a:r>
          </a:p>
          <a:p>
            <a:r>
              <a:rPr lang="cs-CZ" dirty="0"/>
              <a:t>ne každý přístup k OÚ je jejich zpracováním dle nařízení: je-li účelem zpracování OÚ práce s OÚ jako takovými, jedná se o zpracování, pokud jde o práci nahodilou a nepravidelnou, o zpracování se nejedná (např. servisní práce na hardware, software)</a:t>
            </a:r>
          </a:p>
        </p:txBody>
      </p:sp>
    </p:spTree>
    <p:extLst>
      <p:ext uri="{BB962C8B-B14F-4D97-AF65-F5344CB8AC3E}">
        <p14:creationId xmlns:p14="http://schemas.microsoft.com/office/powerpoint/2010/main" val="1599095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ff56378671b7fa843dccc4629f1f51eaed2beab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zentace týkající se debaty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15870284_TF03460637.potx" id="{1C1AAE4E-B432-436B-89A4-0D98EAE1EFA0}" vid="{E9858E47-2158-47B3-ACA8-7F29F0A48FC8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pro firemní debatu</Template>
  <TotalTime>1473</TotalTime>
  <Words>3229</Words>
  <Application>Microsoft Office PowerPoint</Application>
  <PresentationFormat>Širokoúhlá obrazovka</PresentationFormat>
  <Paragraphs>226</Paragraphs>
  <Slides>37</Slides>
  <Notes>22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43" baseType="lpstr">
      <vt:lpstr>Arial</vt:lpstr>
      <vt:lpstr>Calibri</vt:lpstr>
      <vt:lpstr>Century Gothic</vt:lpstr>
      <vt:lpstr>Palatino Linotype</vt:lpstr>
      <vt:lpstr>Wingdings 2</vt:lpstr>
      <vt:lpstr>Prezentace týkající se debaty</vt:lpstr>
      <vt:lpstr>Ochrana osobních údajů</vt:lpstr>
      <vt:lpstr>Legislativa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Práva subjektu údajů</vt:lpstr>
      <vt:lpstr>Prezentace aplikace PowerPoint</vt:lpstr>
      <vt:lpstr>Prezentace aplikace PowerPoint</vt:lpstr>
      <vt:lpstr>Prezentace aplikace PowerPoint</vt:lpstr>
      <vt:lpstr>Správce OÚ, zpracovatel, pověřenec</vt:lpstr>
      <vt:lpstr>Prezentace aplikace PowerPoint</vt:lpstr>
      <vt:lpstr>Předávání OÚ do třetích zemí nebo mez. organizacím</vt:lpstr>
      <vt:lpstr>Nezávislé dozorové úřady</vt:lpstr>
      <vt:lpstr>Prezentace aplikace PowerPoint</vt:lpstr>
      <vt:lpstr>Právní ochrana a sankce</vt:lpstr>
      <vt:lpstr>Zvláštní situace zpracování OÚ</vt:lpstr>
      <vt:lpstr>Prezentace aplikace PowerPoint</vt:lpstr>
      <vt:lpstr>Prováděcí akty, závěrečná ustanovení</vt:lpstr>
      <vt:lpstr>Zákon o zpracování osobních údajů</vt:lpstr>
      <vt:lpstr>Zákon o zpracování osobních údajů</vt:lpstr>
      <vt:lpstr>Zákon o zpracování osobních údajů</vt:lpstr>
      <vt:lpstr>Zákon o zpracování osobních údajů</vt:lpstr>
      <vt:lpstr>Zákon o zpracování osobních údajů</vt:lpstr>
      <vt:lpstr>Zákon o zpracování osobních údajů</vt:lpstr>
      <vt:lpstr>Použitá 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Ochrana osobních údajů</dc:title>
  <dc:creator>Martin Krčál</dc:creator>
  <cp:lastModifiedBy>Martin Krčál</cp:lastModifiedBy>
  <cp:revision>79</cp:revision>
  <cp:lastPrinted>2020-03-06T09:05:32Z</cp:lastPrinted>
  <dcterms:created xsi:type="dcterms:W3CDTF">2019-03-20T19:33:56Z</dcterms:created>
  <dcterms:modified xsi:type="dcterms:W3CDTF">2020-04-02T15:55:22Z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74069100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