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72" r:id="rId2"/>
    <p:sldId id="273" r:id="rId3"/>
    <p:sldId id="274" r:id="rId4"/>
    <p:sldId id="275" r:id="rId5"/>
    <p:sldId id="276" r:id="rId6"/>
    <p:sldId id="288" r:id="rId7"/>
    <p:sldId id="277" r:id="rId8"/>
    <p:sldId id="287" r:id="rId9"/>
    <p:sldId id="293" r:id="rId10"/>
    <p:sldId id="294" r:id="rId11"/>
    <p:sldId id="278" r:id="rId12"/>
    <p:sldId id="279" r:id="rId13"/>
    <p:sldId id="280" r:id="rId14"/>
    <p:sldId id="282" r:id="rId15"/>
    <p:sldId id="283" r:id="rId16"/>
    <p:sldId id="284" r:id="rId17"/>
    <p:sldId id="285" r:id="rId18"/>
    <p:sldId id="281" r:id="rId19"/>
    <p:sldId id="289" r:id="rId20"/>
    <p:sldId id="290" r:id="rId21"/>
    <p:sldId id="286" r:id="rId22"/>
    <p:sldId id="291" r:id="rId23"/>
    <p:sldId id="292" r:id="rId24"/>
  </p:sldIdLst>
  <p:sldSz cx="12192000" cy="6858000"/>
  <p:notesSz cx="9926638" cy="6797675"/>
  <p:custDataLst>
    <p:tags r:id="rId27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21.2.2020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2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764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13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4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21.2.2020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AUTORSKOPRÁVNÍ ASPEKTY KNIHOVNICKO-INFORMAČNÍ ČINNOSTI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Kateřina Krčálová Konečná</a:t>
            </a:r>
          </a:p>
          <a:p>
            <a:pPr algn="l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katerina.krcalova@gmail.com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Příklad právní normy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200" b="1" dirty="0" smtClean="0"/>
              <a:t>Zák. č. </a:t>
            </a:r>
            <a:r>
              <a:rPr lang="cs-CZ" sz="3200" b="1" dirty="0" smtClean="0"/>
              <a:t>106/1999 </a:t>
            </a:r>
            <a:r>
              <a:rPr lang="cs-CZ" sz="3200" b="1" dirty="0" smtClean="0"/>
              <a:t>Sb., </a:t>
            </a:r>
            <a:r>
              <a:rPr lang="cs-CZ" sz="3200" b="1" dirty="0" smtClean="0"/>
              <a:t>zákon o svobodném přístupu k informacím</a:t>
            </a:r>
            <a:endParaRPr lang="cs-CZ" sz="3200" b="1" dirty="0" smtClean="0"/>
          </a:p>
          <a:p>
            <a:pPr marL="0" indent="0">
              <a:buNone/>
            </a:pPr>
            <a:r>
              <a:rPr lang="cs-CZ" dirty="0" smtClean="0"/>
              <a:t>§ </a:t>
            </a:r>
            <a:r>
              <a:rPr lang="cs-CZ" dirty="0" smtClean="0"/>
              <a:t>1</a:t>
            </a:r>
          </a:p>
          <a:p>
            <a:pPr marL="0" indent="0">
              <a:buNone/>
            </a:pPr>
            <a:r>
              <a:rPr lang="cs-CZ" dirty="0" smtClean="0"/>
              <a:t>Tento zákon zapracovává příslušné předpisy Evropské unie a upravuje pravidla pro poskytování informací a dále upravuje podmínky práva svobodného přístupu k těmto informacím.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Zák. č. 89/2012 Sb., občanský zákoník</a:t>
            </a:r>
          </a:p>
          <a:p>
            <a:pPr marL="0" indent="0">
              <a:buNone/>
            </a:pPr>
            <a:r>
              <a:rPr lang="cs-CZ" dirty="0" smtClean="0"/>
              <a:t>§ 3 odst. 3</a:t>
            </a:r>
          </a:p>
          <a:p>
            <a:pPr marL="0" indent="0">
              <a:buNone/>
            </a:pPr>
            <a:r>
              <a:rPr lang="cs-CZ" dirty="0" smtClean="0"/>
              <a:t>Soukromé právo vyvěrá také z dalších obecně uznaných zásad spravedlnosti a práva.</a:t>
            </a:r>
          </a:p>
          <a:p>
            <a:pPr marL="0" indent="0">
              <a:buClrTx/>
              <a:buNone/>
            </a:pPr>
            <a:endParaRPr lang="cs-CZ" dirty="0" smtClean="0"/>
          </a:p>
          <a:p>
            <a:pPr marL="0" indent="0">
              <a:buClrTx/>
              <a:buNone/>
            </a:pPr>
            <a:r>
              <a:rPr lang="cs-CZ" dirty="0" smtClean="0"/>
              <a:t>- nejedná se o právní normy!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76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Normativní právní akty (NPA)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Obsahují </a:t>
            </a:r>
            <a:r>
              <a:rPr lang="cs-CZ" u="sng" dirty="0"/>
              <a:t>právní normy</a:t>
            </a:r>
            <a:r>
              <a:rPr lang="cs-CZ" dirty="0"/>
              <a:t> (nositel právních norem): zákon, vyhláška, nařízení atd.</a:t>
            </a:r>
          </a:p>
          <a:p>
            <a:pPr rtl="0"/>
            <a:r>
              <a:rPr lang="cs-CZ" dirty="0"/>
              <a:t>Od okamžiku </a:t>
            </a:r>
            <a:r>
              <a:rPr lang="cs-CZ" dirty="0" smtClean="0"/>
              <a:t>„oficiální“ publikace </a:t>
            </a:r>
            <a:r>
              <a:rPr lang="cs-CZ" dirty="0"/>
              <a:t>se označují jako </a:t>
            </a:r>
            <a:r>
              <a:rPr lang="cs-CZ" u="sng" dirty="0"/>
              <a:t>právní </a:t>
            </a:r>
            <a:r>
              <a:rPr lang="cs-CZ" u="sng" dirty="0" smtClean="0"/>
              <a:t>předpis;</a:t>
            </a:r>
            <a:r>
              <a:rPr lang="cs-CZ" dirty="0" smtClean="0"/>
              <a:t> soubor publikovaných právních předpisů tvoří </a:t>
            </a:r>
            <a:r>
              <a:rPr lang="cs-CZ" u="sng" dirty="0" smtClean="0"/>
              <a:t>právní řád</a:t>
            </a:r>
            <a:endParaRPr lang="cs-CZ" u="sng" dirty="0"/>
          </a:p>
          <a:p>
            <a:pPr rtl="0"/>
            <a:r>
              <a:rPr lang="cs-CZ" dirty="0"/>
              <a:t>Nejvýznamnější dělení NPA je dle </a:t>
            </a:r>
            <a:r>
              <a:rPr lang="cs-CZ" u="sng" dirty="0"/>
              <a:t>kritéria právní síly:</a:t>
            </a:r>
          </a:p>
          <a:p>
            <a:pPr marL="0" indent="0" rtl="0">
              <a:buNone/>
            </a:pPr>
            <a:r>
              <a:rPr lang="cs-CZ" dirty="0"/>
              <a:t>	- NPA vyšší právní síly (zákonné, primární): ústavní zákony, zákony, zákonná opatření Senátu</a:t>
            </a:r>
          </a:p>
          <a:p>
            <a:pPr marL="0" indent="0" rtl="0">
              <a:buNone/>
            </a:pPr>
            <a:r>
              <a:rPr lang="cs-CZ" dirty="0"/>
              <a:t>	- NPA nižší právní síly (podzákonné, sekundární): nařízení vlády, vyhlášky ministerstev, obecně závazné </a:t>
            </a:r>
            <a:r>
              <a:rPr lang="cs-CZ" dirty="0" smtClean="0"/>
              <a:t>vyhlášky krajů a obcí</a:t>
            </a:r>
            <a:endParaRPr lang="cs-CZ" dirty="0"/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 smtClean="0">
                <a:solidFill>
                  <a:schemeClr val="tx1"/>
                </a:solidFill>
              </a:rPr>
              <a:t>Právní předpisy (PP)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rtl="0">
              <a:buNone/>
            </a:pPr>
            <a:r>
              <a:rPr lang="cs-CZ" sz="2800" b="1" dirty="0" smtClean="0"/>
              <a:t>Struktura PP</a:t>
            </a:r>
          </a:p>
          <a:p>
            <a:pPr rtl="0"/>
            <a:r>
              <a:rPr lang="cs-CZ" dirty="0" smtClean="0"/>
              <a:t>Preambule</a:t>
            </a:r>
            <a:endParaRPr lang="cs-CZ" dirty="0"/>
          </a:p>
          <a:p>
            <a:pPr rtl="0"/>
            <a:r>
              <a:rPr lang="cs-CZ" dirty="0"/>
              <a:t>Zásady, na kterých právní předpis stojí</a:t>
            </a:r>
          </a:p>
          <a:p>
            <a:pPr rtl="0"/>
            <a:r>
              <a:rPr lang="cs-CZ" dirty="0"/>
              <a:t>Definice pojmů</a:t>
            </a:r>
          </a:p>
          <a:p>
            <a:pPr rtl="0"/>
            <a:r>
              <a:rPr lang="cs-CZ" dirty="0"/>
              <a:t>Části, hlavy, oddíly, paragrafy, odstavce, písmena</a:t>
            </a:r>
          </a:p>
          <a:p>
            <a:pPr rtl="0"/>
            <a:r>
              <a:rPr lang="cs-CZ" dirty="0"/>
              <a:t>Přechodná a závěrečná ustanovení: zrušovací (derogační) ustanovení, stanovení účinnosti</a:t>
            </a:r>
          </a:p>
          <a:p>
            <a:pPr rtl="0"/>
            <a:endParaRPr lang="cs-CZ" dirty="0"/>
          </a:p>
          <a:p>
            <a:pPr rtl="0"/>
            <a:r>
              <a:rPr lang="cs-CZ" u="sng" dirty="0"/>
              <a:t>Platnost </a:t>
            </a:r>
            <a:r>
              <a:rPr lang="cs-CZ" u="sng" dirty="0" smtClean="0"/>
              <a:t>PP:</a:t>
            </a:r>
            <a:r>
              <a:rPr lang="cs-CZ" dirty="0" smtClean="0"/>
              <a:t> </a:t>
            </a:r>
            <a:r>
              <a:rPr lang="cs-CZ" dirty="0"/>
              <a:t>dnem vyhlášení ve Sbírce zákonů, právní předpis se stává součástí právního řádu</a:t>
            </a:r>
          </a:p>
          <a:p>
            <a:pPr rtl="0"/>
            <a:r>
              <a:rPr lang="cs-CZ" u="sng" dirty="0"/>
              <a:t>Účinnost </a:t>
            </a:r>
            <a:r>
              <a:rPr lang="cs-CZ" dirty="0" smtClean="0"/>
              <a:t>PP: 15</a:t>
            </a:r>
            <a:r>
              <a:rPr lang="cs-CZ" dirty="0"/>
              <a:t>. den po vyhlášení ve Sbírce zákonů nebo dnem stanoveným zákonodárcem, právní předpis se stává právně závazným</a:t>
            </a:r>
          </a:p>
          <a:p>
            <a:pPr rtl="0"/>
            <a:r>
              <a:rPr lang="cs-CZ" u="sng" dirty="0" err="1"/>
              <a:t>Legisvakanční</a:t>
            </a:r>
            <a:r>
              <a:rPr lang="cs-CZ" u="sng" dirty="0"/>
              <a:t> doba:</a:t>
            </a:r>
            <a:r>
              <a:rPr lang="cs-CZ" dirty="0"/>
              <a:t> doba mezi platností a účinností právního předpisu</a:t>
            </a: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D4CF892-F9CF-49AE-993D-F275C352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1682"/>
            <a:ext cx="10972800" cy="5232918"/>
          </a:xfrm>
        </p:spPr>
        <p:txBody>
          <a:bodyPr/>
          <a:lstStyle/>
          <a:p>
            <a:r>
              <a:rPr lang="cs-CZ" dirty="0"/>
              <a:t>Derogační pravidla:</a:t>
            </a:r>
          </a:p>
          <a:p>
            <a:pPr marL="0" indent="0">
              <a:buNone/>
            </a:pPr>
            <a:r>
              <a:rPr lang="cs-CZ" dirty="0"/>
              <a:t>	- lex </a:t>
            </a:r>
            <a:r>
              <a:rPr lang="cs-CZ" dirty="0" err="1"/>
              <a:t>posterior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priori (pozdější zákon ruší předchozí)</a:t>
            </a:r>
          </a:p>
          <a:p>
            <a:pPr marL="0" indent="0">
              <a:buNone/>
            </a:pPr>
            <a:r>
              <a:rPr lang="cs-CZ" dirty="0"/>
              <a:t>	- lex </a:t>
            </a:r>
            <a:r>
              <a:rPr lang="cs-CZ" dirty="0" err="1"/>
              <a:t>specialis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generali</a:t>
            </a:r>
            <a:r>
              <a:rPr lang="cs-CZ" dirty="0"/>
              <a:t> (zvláštní zákon ruší obecný)</a:t>
            </a:r>
          </a:p>
          <a:p>
            <a:pPr marL="895350" indent="-895350">
              <a:buNone/>
            </a:pPr>
            <a:r>
              <a:rPr lang="cs-CZ" dirty="0"/>
              <a:t>	- lex superior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inferiori</a:t>
            </a:r>
            <a:r>
              <a:rPr lang="cs-CZ" dirty="0"/>
              <a:t> (zákon vyšší právní síly ruší zákon nižší právní síly)</a:t>
            </a:r>
          </a:p>
          <a:p>
            <a:r>
              <a:rPr lang="cs-CZ" u="sng" dirty="0"/>
              <a:t>Analogie v právu:</a:t>
            </a:r>
            <a:r>
              <a:rPr lang="cs-CZ" dirty="0"/>
              <a:t> řeší tzv. mezery v právu, kdy určitá skutečnost není výslovně právně řešena. Použije se proto jiná právní norma, </a:t>
            </a:r>
            <a:r>
              <a:rPr lang="cs-CZ" dirty="0" smtClean="0"/>
              <a:t>která </a:t>
            </a:r>
            <a:r>
              <a:rPr lang="cs-CZ" dirty="0"/>
              <a:t>upravuje skutečnost co nejbližší, podobnou – analogickou</a:t>
            </a:r>
            <a:r>
              <a:rPr lang="cs-CZ" dirty="0" smtClean="0"/>
              <a:t>. Při použití analogie je třeba velké obezřetnosti. V některých případech ji dokonce zákonodárce zakazuje nebo povoluje pouze odkazem na možnost jejího použití.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46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1A933C6-665A-487A-88E4-FD80725DD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Systém práva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19FD31A-D50C-4491-AEBD-91FA715B1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Právo veřejné a právo soukromé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veřejné:</a:t>
            </a:r>
            <a:r>
              <a:rPr lang="cs-CZ" dirty="0"/>
              <a:t> postavení účastníků právních vztahů je založeno na nadřazenosti a podřazenosti, tj. jeden z účastníků (orgán veřejné moci) rozhoduje o právech a povinnostech druhého účastníka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soukromé:</a:t>
            </a:r>
            <a:r>
              <a:rPr lang="cs-CZ" dirty="0"/>
              <a:t> postavení účastníků právních vztahů je založeno na principu rovnosti v právních vztazích (např. obchodníci)</a:t>
            </a:r>
          </a:p>
          <a:p>
            <a:r>
              <a:rPr lang="cs-CZ" b="1" dirty="0"/>
              <a:t>Právo hmotné a procesní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hmotné:</a:t>
            </a:r>
            <a:r>
              <a:rPr lang="cs-CZ" dirty="0"/>
              <a:t> souhrn právních norem, které stanoví práva a povinnosti účastníků právních vztahů (např. občanský zákoník)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procesní:</a:t>
            </a:r>
            <a:r>
              <a:rPr lang="cs-CZ" dirty="0"/>
              <a:t> stanoví postupy, jimiž se účastníci právních vztahů mohou domoci svých práv, postupy při aplikaci práva, postupy týkající se organizace veřejné moci (např. občanský soudní </a:t>
            </a:r>
            <a:r>
              <a:rPr lang="cs-CZ" dirty="0" smtClean="0"/>
              <a:t>řád, soudní řád správní)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66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79FDF0A-AA11-4E08-A190-041AF7E90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1682"/>
            <a:ext cx="10972800" cy="5232918"/>
          </a:xfrm>
        </p:spPr>
        <p:txBody>
          <a:bodyPr/>
          <a:lstStyle/>
          <a:p>
            <a:r>
              <a:rPr lang="cs-CZ" b="1" dirty="0"/>
              <a:t>Právo mezinárodní, právo vnitrostátní a právo Evropské unie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mezinárodní:</a:t>
            </a:r>
            <a:r>
              <a:rPr lang="cs-CZ" dirty="0"/>
              <a:t> </a:t>
            </a:r>
            <a:r>
              <a:rPr lang="cs-CZ" dirty="0" smtClean="0"/>
              <a:t>zahrnuje právní normy </a:t>
            </a:r>
            <a:r>
              <a:rPr lang="cs-CZ" dirty="0"/>
              <a:t>upravující vztahy mezi subjekty mezinárodního práva (státy, mezinárodní organizace); </a:t>
            </a:r>
            <a:r>
              <a:rPr lang="cs-CZ" dirty="0" smtClean="0"/>
              <a:t>hlavním pramenem mez. práva jsou mezinárodní </a:t>
            </a:r>
            <a:r>
              <a:rPr lang="cs-CZ" dirty="0"/>
              <a:t>smlouvy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vnitrostátní:</a:t>
            </a:r>
            <a:r>
              <a:rPr lang="cs-CZ" dirty="0"/>
              <a:t> právní normy a právní předpisy jednotlivých států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Evropské unie:</a:t>
            </a:r>
            <a:r>
              <a:rPr lang="cs-CZ" dirty="0"/>
              <a:t> </a:t>
            </a:r>
            <a:r>
              <a:rPr lang="cs-CZ" u="sng" dirty="0"/>
              <a:t>primární právo EU</a:t>
            </a:r>
            <a:r>
              <a:rPr lang="cs-CZ" dirty="0"/>
              <a:t> – právo vyplývající ze zakladatelských smluv a </a:t>
            </a:r>
            <a:r>
              <a:rPr lang="cs-CZ" u="sng" dirty="0"/>
              <a:t>sekundární právo EU</a:t>
            </a:r>
            <a:r>
              <a:rPr lang="cs-CZ" dirty="0"/>
              <a:t> – závazná </a:t>
            </a:r>
            <a:r>
              <a:rPr lang="cs-CZ" u="sng" dirty="0" smtClean="0"/>
              <a:t>nařízení</a:t>
            </a:r>
            <a:r>
              <a:rPr lang="cs-CZ" dirty="0" smtClean="0"/>
              <a:t> (např. GDPR, nařízení o pravidlech dovozu), </a:t>
            </a:r>
            <a:r>
              <a:rPr lang="cs-CZ" u="sng" dirty="0"/>
              <a:t>směrnice</a:t>
            </a:r>
            <a:r>
              <a:rPr lang="cs-CZ" dirty="0"/>
              <a:t> zavazující čl. státy k dosažení stanoveného </a:t>
            </a:r>
            <a:r>
              <a:rPr lang="cs-CZ" dirty="0" smtClean="0"/>
              <a:t>cíle v konkrétní oblasti (např. obchod, právo a ochrana spotřebitelů), </a:t>
            </a:r>
            <a:r>
              <a:rPr lang="cs-CZ" dirty="0"/>
              <a:t>individuálně závazná rozhodnutí, nezávazná doporučení a stanoviska</a:t>
            </a:r>
          </a:p>
        </p:txBody>
      </p:sp>
    </p:spTree>
    <p:extLst>
      <p:ext uri="{BB962C8B-B14F-4D97-AF65-F5344CB8AC3E}">
        <p14:creationId xmlns:p14="http://schemas.microsoft.com/office/powerpoint/2010/main" val="156647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DBDEF2F-3142-4C02-9F1E-BADE5AEC6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56996"/>
            <a:ext cx="10972800" cy="5167604"/>
          </a:xfrm>
        </p:spPr>
        <p:txBody>
          <a:bodyPr/>
          <a:lstStyle/>
          <a:p>
            <a:r>
              <a:rPr lang="cs-CZ" b="1" dirty="0"/>
              <a:t>Vztah českého práva, mezinárodního práva a práva Evropské unie</a:t>
            </a:r>
          </a:p>
          <a:p>
            <a:pPr marL="0" indent="0">
              <a:buNone/>
            </a:pPr>
            <a:r>
              <a:rPr lang="cs-CZ" dirty="0"/>
              <a:t>	- mezinárodní smlouvy, kterými je Česká republika vázána, jsou součástí českého právního řádu a mají přednost před českým vnitrostátním </a:t>
            </a:r>
            <a:r>
              <a:rPr lang="cs-CZ" dirty="0" smtClean="0"/>
              <a:t>právem (dle Ústavy ČR čl. 10)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- právo Evropské unie je pro členské státy závazné a je také nadřazeno vnitrostátnímu právu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 smtClean="0"/>
              <a:t>nařízení</a:t>
            </a:r>
            <a:r>
              <a:rPr lang="cs-CZ" dirty="0" smtClean="0"/>
              <a:t> </a:t>
            </a:r>
            <a:r>
              <a:rPr lang="cs-CZ" dirty="0"/>
              <a:t>Evropské unie se automaticky stávají součástí českého právního řádu; </a:t>
            </a:r>
            <a:r>
              <a:rPr lang="cs-CZ" u="sng" dirty="0"/>
              <a:t>směrnice</a:t>
            </a:r>
            <a:r>
              <a:rPr lang="cs-CZ" dirty="0"/>
              <a:t> musí být také začleněny do českého právního řádu, nicméně se tak může stát úpravou stávajících zákonů nebo přijetím nových </a:t>
            </a:r>
            <a:r>
              <a:rPr lang="cs-CZ" dirty="0" smtClean="0"/>
              <a:t>zákonů; </a:t>
            </a:r>
            <a:r>
              <a:rPr lang="cs-CZ" dirty="0"/>
              <a:t>směrnice </a:t>
            </a:r>
            <a:r>
              <a:rPr lang="cs-CZ" dirty="0" smtClean="0"/>
              <a:t>nemusí </a:t>
            </a:r>
            <a:r>
              <a:rPr lang="cs-CZ" dirty="0"/>
              <a:t>stanovit přesné zákonné povinnosti, ale pouze rámec, ve kterém se právní úprava musí pohybovat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85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5357881-E69C-4C8B-9E88-6DA2A36B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Právní odvětví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50FE717-F656-431A-A618-B1C7A6A8B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Vyšší jednotka práva</a:t>
            </a:r>
          </a:p>
          <a:p>
            <a:r>
              <a:rPr lang="cs-CZ" sz="2400" dirty="0"/>
              <a:t>Dělení práva dle předmětu zájmu</a:t>
            </a:r>
          </a:p>
          <a:p>
            <a:r>
              <a:rPr lang="cs-CZ" sz="2400" u="sng" dirty="0"/>
              <a:t>Veřejnoprávní odvětví:</a:t>
            </a:r>
            <a:r>
              <a:rPr lang="cs-CZ" sz="2400" dirty="0"/>
              <a:t> trestní právo, správní právo (knihovní zákon), finanční právo, ústavní právo</a:t>
            </a:r>
          </a:p>
          <a:p>
            <a:r>
              <a:rPr lang="cs-CZ" sz="2400" u="sng" dirty="0"/>
              <a:t>Soukromoprávní odvětví:</a:t>
            </a:r>
            <a:r>
              <a:rPr lang="cs-CZ" sz="2400" dirty="0"/>
              <a:t> občanské právo, obchodní právo, </a:t>
            </a:r>
            <a:r>
              <a:rPr lang="cs-CZ" sz="2400" dirty="0" smtClean="0"/>
              <a:t>rodinné právo</a:t>
            </a:r>
          </a:p>
          <a:p>
            <a:r>
              <a:rPr lang="cs-CZ" sz="2400" dirty="0" smtClean="0"/>
              <a:t>Některá </a:t>
            </a:r>
            <a:r>
              <a:rPr lang="cs-CZ" sz="2400" dirty="0"/>
              <a:t>právní odvětví mají veřejnoprávní i soukromoprávní prvky, např. pracovní právo</a:t>
            </a:r>
          </a:p>
          <a:p>
            <a:r>
              <a:rPr lang="cs-CZ" sz="2400" dirty="0"/>
              <a:t>V rámci odvětví zpravidla funguje mimo další právní předpisy jeden nebo dva hlavní (občanský zákoník, trestní zákoník, správní </a:t>
            </a:r>
            <a:r>
              <a:rPr lang="cs-CZ" sz="2400" dirty="0" smtClean="0"/>
              <a:t>řád, ústava)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93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F4C8876-3BEF-456E-820B-451D8BE1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Interpretace (výklad)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46F8A03-FF0E-47D8-BCAD-8B8C9EB9B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Jak porozumět právu?</a:t>
            </a:r>
          </a:p>
          <a:p>
            <a:r>
              <a:rPr lang="cs-CZ" dirty="0"/>
              <a:t>Texty právních předpisů se zdají být těžkopádné a </a:t>
            </a:r>
            <a:r>
              <a:rPr lang="cs-CZ" dirty="0" smtClean="0"/>
              <a:t>nesrozumitelné</a:t>
            </a:r>
            <a:r>
              <a:rPr lang="cs-CZ" dirty="0"/>
              <a:t>.</a:t>
            </a:r>
          </a:p>
          <a:p>
            <a:r>
              <a:rPr lang="cs-CZ" dirty="0"/>
              <a:t>Lepšímu porozumění mohou pomoci tzv. </a:t>
            </a:r>
            <a:r>
              <a:rPr lang="cs-CZ" u="sng" dirty="0"/>
              <a:t>komentáře k zákonům</a:t>
            </a:r>
            <a:r>
              <a:rPr lang="cs-CZ" dirty="0"/>
              <a:t> (především vydavatelství C.H. Beck a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), jejichž autoři jsou přední odborníci na danou problematiku nebo přímo autoři zákonů. Komentáře </a:t>
            </a:r>
            <a:r>
              <a:rPr lang="cs-CZ" dirty="0" smtClean="0"/>
              <a:t>ale neposkytují </a:t>
            </a:r>
            <a:r>
              <a:rPr lang="cs-CZ" dirty="0"/>
              <a:t>právně závazný a stoprocentní výklad práva.</a:t>
            </a:r>
          </a:p>
          <a:p>
            <a:r>
              <a:rPr lang="cs-CZ" dirty="0"/>
              <a:t>Problematické mohou být změny v textech právních předpisů, tzv. </a:t>
            </a:r>
            <a:r>
              <a:rPr lang="cs-CZ" u="sng" dirty="0"/>
              <a:t>novelizace</a:t>
            </a:r>
            <a:r>
              <a:rPr lang="cs-CZ" dirty="0"/>
              <a:t>. Novelizací se zruší nebo změní část právního předpisu, případně se do něj vloží nová ustanovení. Novela vychází odděleně od právního předpisu. </a:t>
            </a:r>
            <a:r>
              <a:rPr lang="cs-CZ" dirty="0" smtClean="0"/>
              <a:t>Nedojde zpravidla k oficiálnímu </a:t>
            </a:r>
            <a:r>
              <a:rPr lang="cs-CZ" dirty="0"/>
              <a:t>vydání celého změněného textu předpisu.</a:t>
            </a:r>
          </a:p>
          <a:p>
            <a:r>
              <a:rPr lang="cs-CZ" dirty="0"/>
              <a:t>Rozsáhlá změna textu právního předpisu se označuje jako </a:t>
            </a:r>
            <a:r>
              <a:rPr lang="cs-CZ" u="sng" dirty="0"/>
              <a:t>rekodifikace</a:t>
            </a:r>
            <a:r>
              <a:rPr lang="cs-CZ" dirty="0"/>
              <a:t> (např. rekodifikace občanského zákoníku).</a:t>
            </a:r>
          </a:p>
        </p:txBody>
      </p:sp>
    </p:spTree>
    <p:extLst>
      <p:ext uri="{BB962C8B-B14F-4D97-AF65-F5344CB8AC3E}">
        <p14:creationId xmlns:p14="http://schemas.microsoft.com/office/powerpoint/2010/main" val="290743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12520"/>
            <a:ext cx="10972800" cy="73456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Subjekty vykládající právo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Orgány veřejné moci (autoritativní výklad práva)</a:t>
            </a:r>
          </a:p>
          <a:p>
            <a:r>
              <a:rPr lang="cs-CZ" u="sng" dirty="0" smtClean="0"/>
              <a:t>orgán veřejné moci, který právní předpis vydal:</a:t>
            </a:r>
            <a:r>
              <a:rPr lang="cs-CZ" dirty="0" smtClean="0"/>
              <a:t> tzv. autentický výklad; výklad může být součástí předpisu (např. definice pojmů), v tomto případě je právně závazný. Jiná forma aut. výkladu právně závazná není (např. interpretace vyhlášky ve sdělovacích prostředcích)</a:t>
            </a:r>
          </a:p>
          <a:p>
            <a:r>
              <a:rPr lang="cs-CZ" u="sng" dirty="0" smtClean="0"/>
              <a:t>orgán aplikující právo:</a:t>
            </a:r>
            <a:r>
              <a:rPr lang="cs-CZ" dirty="0" smtClean="0"/>
              <a:t> výklad pro konkrétní případ, je individuálně právně závazný (např. pro účastníky sporu</a:t>
            </a:r>
            <a:r>
              <a:rPr lang="cs-CZ" dirty="0" smtClean="0"/>
              <a:t>), výklad soudu, správního orgánu</a:t>
            </a:r>
            <a:endParaRPr lang="cs-CZ" dirty="0" smtClean="0"/>
          </a:p>
          <a:p>
            <a:r>
              <a:rPr lang="cs-CZ" u="sng" dirty="0"/>
              <a:t>v</a:t>
            </a:r>
            <a:r>
              <a:rPr lang="cs-CZ" u="sng" dirty="0" smtClean="0"/>
              <a:t>yšší soudy:</a:t>
            </a:r>
            <a:r>
              <a:rPr lang="cs-CZ" dirty="0" smtClean="0"/>
              <a:t> judikatura, má z hlediska výkladu práva a závaznosti největší význam, ovlivňuje nejen výklad práva v konkrétním případě, ale také do budoucna, především judikatura Nejvyššího soudu a Ústavního soudu</a:t>
            </a:r>
          </a:p>
          <a:p>
            <a:r>
              <a:rPr lang="cs-CZ" u="sng" dirty="0" smtClean="0"/>
              <a:t>orgán veřejné správy:</a:t>
            </a:r>
            <a:r>
              <a:rPr lang="cs-CZ" dirty="0" smtClean="0"/>
              <a:t> tzv. výklad oficiální (služebně závazný, interní); vydává jej nadřízený subjekt pro své podřízené, nezavazuje externí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78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Podmínky ukončení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Docházka</a:t>
            </a:r>
          </a:p>
          <a:p>
            <a:pPr marL="0" indent="0" rtl="0">
              <a:buNone/>
            </a:pPr>
            <a:r>
              <a:rPr lang="cs-CZ" dirty="0"/>
              <a:t>	- přednášky jsou nepovinné, ale doporučené</a:t>
            </a:r>
          </a:p>
          <a:p>
            <a:pPr rtl="0"/>
            <a:r>
              <a:rPr lang="cs-CZ" dirty="0" smtClean="0"/>
              <a:t>Písemný </a:t>
            </a:r>
            <a:r>
              <a:rPr lang="cs-CZ" dirty="0"/>
              <a:t>test: teoretické + praktické znalosti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73480"/>
            <a:ext cx="10972800" cy="51511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Ostatní subjekty (právně nezávazný výklad)</a:t>
            </a:r>
          </a:p>
          <a:p>
            <a:r>
              <a:rPr lang="cs-CZ" u="sng" dirty="0" smtClean="0"/>
              <a:t>vědecký výklad:</a:t>
            </a:r>
            <a:r>
              <a:rPr lang="cs-CZ" dirty="0" smtClean="0"/>
              <a:t> výklad ve vědeckých publikacích, statích, odborných časopisech, komentářích; provádějí ho zpravidla vědci a odborníci na danou oblast</a:t>
            </a:r>
          </a:p>
          <a:p>
            <a:r>
              <a:rPr lang="cs-CZ" u="sng" dirty="0" smtClean="0"/>
              <a:t>výklad právní praxe:</a:t>
            </a:r>
            <a:r>
              <a:rPr lang="cs-CZ" dirty="0" smtClean="0"/>
              <a:t> profesní odborníci, např. advokáti, není právně závazný</a:t>
            </a:r>
          </a:p>
          <a:p>
            <a:r>
              <a:rPr lang="cs-CZ" u="sng" dirty="0" smtClean="0"/>
              <a:t>výklad laický:</a:t>
            </a:r>
            <a:r>
              <a:rPr lang="cs-CZ" dirty="0" smtClean="0"/>
              <a:t> názory laiků na právní předpisy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67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C1CA1B3-5B7A-4939-B292-F422B4CC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Interní normativní akty (INA)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9FCAEB4-6E95-4F23-8EC3-74C8D0D6F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Nepovažují se za pramen </a:t>
            </a:r>
            <a:r>
              <a:rPr lang="cs-CZ" dirty="0" smtClean="0"/>
              <a:t>práva.</a:t>
            </a:r>
            <a:endParaRPr lang="cs-CZ" dirty="0"/>
          </a:p>
          <a:p>
            <a:r>
              <a:rPr lang="cs-CZ" dirty="0"/>
              <a:t>Označují se také jako </a:t>
            </a:r>
            <a:r>
              <a:rPr lang="cs-CZ" u="sng" dirty="0"/>
              <a:t>akty řízení</a:t>
            </a:r>
            <a:r>
              <a:rPr lang="cs-CZ" dirty="0"/>
              <a:t> a napomáhají organizaci, řízení a správě různých institucí (také knihoven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/>
              <a:t>Účelem je organizovat chod instituce, stanovit pravidla činností (např. požární směrnice, pokyny pro práci s technikou, pravidla pro akviziční </a:t>
            </a:r>
            <a:r>
              <a:rPr lang="cs-CZ" dirty="0" smtClean="0"/>
              <a:t>politiku, knihovní řády firemních nebo institucionálních knihoven).</a:t>
            </a:r>
            <a:endParaRPr lang="cs-CZ" dirty="0"/>
          </a:p>
          <a:p>
            <a:r>
              <a:rPr lang="cs-CZ" dirty="0"/>
              <a:t>Jedná se o pokyny, instrukce, směrnice, organizační řády, ale také zakladatelské smlouvy, zřizovací </a:t>
            </a:r>
            <a:r>
              <a:rPr lang="cs-CZ" dirty="0" smtClean="0"/>
              <a:t>listiny.</a:t>
            </a:r>
            <a:endParaRPr lang="cs-CZ" dirty="0"/>
          </a:p>
          <a:p>
            <a:r>
              <a:rPr lang="cs-CZ" dirty="0"/>
              <a:t>Nemají výslovně stanovenou formu a k jejich vydání není potřeba výslovné zákonné </a:t>
            </a:r>
            <a:r>
              <a:rPr lang="cs-CZ" dirty="0" smtClean="0"/>
              <a:t>zmocnění.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77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Porušení práva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Rozpor lidského jednání s právní normou, tzv. protiprávní jednání (delikt). Výsledkem je porušení právní povinnosti.</a:t>
            </a:r>
          </a:p>
          <a:p>
            <a:r>
              <a:rPr lang="cs-CZ" u="sng" dirty="0" smtClean="0"/>
              <a:t>Veřejnoprávní delikt:</a:t>
            </a:r>
            <a:r>
              <a:rPr lang="cs-CZ" dirty="0" smtClean="0"/>
              <a:t> vztah mezi orgánem státní moci a delikventem; trestný čin, správní </a:t>
            </a:r>
            <a:r>
              <a:rPr lang="cs-CZ" dirty="0" smtClean="0"/>
              <a:t>delikt; porušení norem veřejného práva</a:t>
            </a:r>
            <a:endParaRPr lang="cs-CZ" dirty="0" smtClean="0"/>
          </a:p>
          <a:p>
            <a:r>
              <a:rPr lang="cs-CZ" u="sng" dirty="0" smtClean="0"/>
              <a:t>Soukromoprávní delikt:</a:t>
            </a:r>
            <a:r>
              <a:rPr lang="cs-CZ" dirty="0" smtClean="0"/>
              <a:t> vztah mezi delikventem a poškozeným, kterému vznikla újma na jeho právem chráněných zájmech, mohou být rozmanité (způsobení škody, újmy na cti, poškození dobré pověsti, nekalá soutěž</a:t>
            </a:r>
            <a:r>
              <a:rPr lang="cs-CZ" dirty="0" smtClean="0"/>
              <a:t>); porušení norem soukromého práva</a:t>
            </a:r>
            <a:endParaRPr lang="cs-CZ" dirty="0" smtClean="0"/>
          </a:p>
          <a:p>
            <a:r>
              <a:rPr lang="cs-CZ" u="sng" dirty="0" smtClean="0"/>
              <a:t>Disciplinární (kázeňský) delikt:</a:t>
            </a:r>
            <a:r>
              <a:rPr lang="cs-CZ" dirty="0" smtClean="0"/>
              <a:t> má prvky veřejnoprávního i soukromoprávního deliktu; jedná se o porušení pracovní nebo služební kázně, studijní kázně, porušení povinností, porušení interních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60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Delikty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Trestný čin (TČ)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společensky nebezpečné jednání, které je </a:t>
            </a:r>
            <a:r>
              <a:rPr lang="cs-CZ" u="sng" dirty="0" smtClean="0"/>
              <a:t>výslovně</a:t>
            </a:r>
            <a:r>
              <a:rPr lang="cs-CZ" dirty="0" smtClean="0"/>
              <a:t> zakázáno trestním zákonem (není trestného činu bez zákona)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u="sng" dirty="0" smtClean="0"/>
              <a:t>přečin:</a:t>
            </a:r>
            <a:r>
              <a:rPr lang="cs-CZ" dirty="0" smtClean="0"/>
              <a:t> všechny nedbalostní TČ a úmyslné TČ s horní hranicí trestní sazby do 5 let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u="sng" dirty="0" smtClean="0"/>
              <a:t>zločin:</a:t>
            </a:r>
            <a:r>
              <a:rPr lang="cs-CZ" dirty="0" smtClean="0"/>
              <a:t> úmyslné TČ s horní hranicí trestní sazby nad 5 let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u="sng" dirty="0" smtClean="0"/>
              <a:t>zvlášť závažný zločin:</a:t>
            </a:r>
            <a:r>
              <a:rPr lang="cs-CZ" dirty="0" smtClean="0"/>
              <a:t> TČ s horní hranicí trestní sazby nejméně 10 let</a:t>
            </a:r>
          </a:p>
          <a:p>
            <a:r>
              <a:rPr lang="cs-CZ" b="1" dirty="0" smtClean="0"/>
              <a:t>Správní delikt (SD)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jednání, které porušuje nebo ohrožuje zájem společnosti, nedosahuje takové společenské nebezpečnosti jako TČ, jeho znaky jsou vymezeny v zákoně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u="sng" dirty="0" smtClean="0"/>
              <a:t>přestupky:</a:t>
            </a:r>
            <a:r>
              <a:rPr lang="cs-CZ" dirty="0" smtClean="0"/>
              <a:t> základní druh SD, např. rušení nočního klidu, úmyslné poškození turistické značky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u="sng" dirty="0" smtClean="0"/>
              <a:t>disciplinární delikty vybraných profesí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47182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Témata předmětu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sz="3200" dirty="0"/>
              <a:t>základ právní teorie</a:t>
            </a:r>
          </a:p>
          <a:p>
            <a:pPr rtl="0"/>
            <a:r>
              <a:rPr lang="cs-CZ" sz="3200" dirty="0"/>
              <a:t>legislativa pro knihovnicko-informační činnost (knihovní zákon, autorský zákon, ochrana osobních údajů, zákon o svobodném přístupu k informacím atd.)</a:t>
            </a:r>
          </a:p>
          <a:p>
            <a:pPr rtl="0"/>
            <a:r>
              <a:rPr lang="cs-CZ" sz="3200" dirty="0"/>
              <a:t>orientace v právních dokumentech</a:t>
            </a:r>
          </a:p>
          <a:p>
            <a:pPr rtl="0"/>
            <a:r>
              <a:rPr lang="cs-CZ" sz="3200" dirty="0"/>
              <a:t>vyhledávání právních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Podklady pro studium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3200" dirty="0"/>
              <a:t>prezentace v IS</a:t>
            </a:r>
          </a:p>
          <a:p>
            <a:pPr rtl="0"/>
            <a:r>
              <a:rPr lang="cs-CZ" sz="3200" dirty="0"/>
              <a:t>doporučená literatura</a:t>
            </a:r>
          </a:p>
          <a:p>
            <a:pPr rtl="0"/>
            <a:r>
              <a:rPr lang="cs-CZ" sz="3200" dirty="0"/>
              <a:t>právní </a:t>
            </a:r>
            <a:r>
              <a:rPr lang="cs-CZ" sz="3200" dirty="0" smtClean="0"/>
              <a:t>předpisy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Základy právní teorie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sz="3200" dirty="0"/>
              <a:t>Co je to právo?</a:t>
            </a:r>
          </a:p>
          <a:p>
            <a:pPr rtl="0">
              <a:buFontTx/>
              <a:buChar char="-"/>
            </a:pPr>
            <a:r>
              <a:rPr lang="cs-CZ" u="sng" dirty="0"/>
              <a:t>v širším pojetí:</a:t>
            </a:r>
            <a:r>
              <a:rPr lang="cs-CZ" dirty="0"/>
              <a:t> celá oblast právního života zahrnující právní normy, právní vztahy, činnost právních institucí, právní vědomí adresátů práva, právní jednání apod.</a:t>
            </a:r>
          </a:p>
          <a:p>
            <a:pPr rtl="0">
              <a:buFontTx/>
              <a:buChar char="-"/>
            </a:pPr>
            <a:r>
              <a:rPr lang="cs-CZ" u="sng" dirty="0"/>
              <a:t>v užším pojetí:</a:t>
            </a:r>
            <a:r>
              <a:rPr lang="cs-CZ" dirty="0"/>
              <a:t> souhrn právních norem jako obecných závazných pravidel chování, uznaných státem a státem vynutitelných (tzv. právo objektivní) a právní normou zaručená možnost chování právního subjektu (tzv. právo subjektivní)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Prameny práva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Právní obyčej – dlouhotrvající a masové uskutečňování určitého modelu chování</a:t>
            </a:r>
          </a:p>
          <a:p>
            <a:r>
              <a:rPr lang="cs-CZ" sz="2800" dirty="0" smtClean="0"/>
              <a:t>Individuální právní akty (precedenty) – vydává je správní nebo soudní orgán, řeší případ jinými prameny práva dosud neregulovaný, stávají se závaznými do budoucna pro další obdobné případy, typické pro anglosaskou právní kulturu</a:t>
            </a:r>
          </a:p>
          <a:p>
            <a:r>
              <a:rPr lang="cs-CZ" sz="2800" dirty="0" smtClean="0"/>
              <a:t>Normativní smlouvy – typické pro mezinárodní právo</a:t>
            </a:r>
          </a:p>
          <a:p>
            <a:r>
              <a:rPr lang="cs-CZ" sz="2800" dirty="0" smtClean="0"/>
              <a:t>Normativní právní akty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5981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Právní norma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cs-CZ" dirty="0"/>
              <a:t>Základní jednotka práva </a:t>
            </a:r>
          </a:p>
          <a:p>
            <a:pPr rtl="0"/>
            <a:r>
              <a:rPr lang="cs-CZ" dirty="0"/>
              <a:t>Státem vydávané nebo uznané a jím chráněné obecně závazné pravidlo chování, zakládá práva nebo právní povinnosti pro účastníky společenských vztahů, je státem vynutitelné</a:t>
            </a:r>
          </a:p>
          <a:p>
            <a:pPr rtl="0"/>
            <a:r>
              <a:rPr lang="cs-CZ" u="sng" dirty="0"/>
              <a:t>Materiální znaky:</a:t>
            </a:r>
            <a:r>
              <a:rPr lang="cs-CZ" dirty="0"/>
              <a:t> normativnost (regulativnost), obecnost, státní donucení, právní závaznost</a:t>
            </a:r>
          </a:p>
          <a:p>
            <a:pPr rtl="0"/>
            <a:r>
              <a:rPr lang="cs-CZ" u="sng" dirty="0"/>
              <a:t>Formální znaky:</a:t>
            </a:r>
            <a:r>
              <a:rPr lang="cs-CZ" dirty="0"/>
              <a:t> pravomoc a působnost tvůrce normy, </a:t>
            </a:r>
            <a:r>
              <a:rPr lang="cs-CZ" dirty="0" smtClean="0"/>
              <a:t>publikování</a:t>
            </a:r>
            <a:endParaRPr lang="cs-CZ" dirty="0"/>
          </a:p>
          <a:p>
            <a:r>
              <a:rPr lang="cs-CZ" dirty="0"/>
              <a:t>Určena k regulaci společenských vztahů</a:t>
            </a:r>
          </a:p>
          <a:p>
            <a:r>
              <a:rPr lang="cs-CZ" dirty="0"/>
              <a:t>Obsažena v právním </a:t>
            </a:r>
            <a:r>
              <a:rPr lang="cs-CZ" dirty="0" smtClean="0"/>
              <a:t>předpise; </a:t>
            </a:r>
            <a:r>
              <a:rPr lang="cs-CZ" dirty="0"/>
              <a:t>jeden právní předpis může obsahovat více právních norem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Příklad právní normy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200" b="1" dirty="0" smtClean="0"/>
              <a:t>Zák. č. 257/2001 Sb., knihovní zákon</a:t>
            </a:r>
          </a:p>
          <a:p>
            <a:pPr marL="0" indent="0">
              <a:buNone/>
            </a:pPr>
            <a:r>
              <a:rPr lang="cs-CZ" dirty="0" smtClean="0"/>
              <a:t>§ 17 Vyřazování knihovních dokumentů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ClrTx/>
              <a:buAutoNum type="arabicParenR"/>
            </a:pPr>
            <a:r>
              <a:rPr lang="cs-CZ" dirty="0" smtClean="0"/>
              <a:t>Z knihovního fondu knihovny lze vyřazovat pouze</a:t>
            </a:r>
          </a:p>
          <a:p>
            <a:pPr marL="514350" indent="-514350">
              <a:buClrTx/>
              <a:buAutoNum type="alphaLcParenR"/>
            </a:pPr>
            <a:r>
              <a:rPr lang="cs-CZ" dirty="0" smtClean="0"/>
              <a:t>knihovní dokumenty, které neodpovídají zaměření knihovního fondu knihovny a jejím úkolům,</a:t>
            </a:r>
          </a:p>
          <a:p>
            <a:pPr marL="514350" indent="-514350">
              <a:buClrTx/>
              <a:buAutoNum type="alphaLcParenR"/>
            </a:pPr>
            <a:r>
              <a:rPr lang="cs-CZ" dirty="0" smtClean="0"/>
              <a:t>multiplikáty knihovních dokumentů,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k</a:t>
            </a:r>
            <a:r>
              <a:rPr lang="cs-CZ" dirty="0" smtClean="0"/>
              <a:t>nihovní dokumenty opotřebované, neúplné nebo poškozené tak, že přestaly být informačním pramenem.</a:t>
            </a:r>
          </a:p>
          <a:p>
            <a:pPr marL="0" indent="0">
              <a:buClrTx/>
              <a:buNone/>
            </a:pPr>
            <a:r>
              <a:rPr lang="cs-CZ" dirty="0" smtClean="0"/>
              <a:t>2) Knihovní dokumenty z konzervačního fondu a z historického fondu lze vyřazovat pouze se souhlasem ministerstva.</a:t>
            </a:r>
          </a:p>
          <a:p>
            <a:pPr marL="0" indent="0">
              <a:buClrTx/>
              <a:buNone/>
            </a:pPr>
            <a:r>
              <a:rPr lang="cs-CZ" dirty="0" smtClean="0"/>
              <a:t>3) Provozovatel knihovny je povinen nabídnout ke koupi knihovní dokumenty vyřazené podle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o</a:t>
            </a:r>
            <a:r>
              <a:rPr lang="cs-CZ" dirty="0" smtClean="0"/>
              <a:t>dstavce 1 písm. </a:t>
            </a:r>
            <a:r>
              <a:rPr lang="cs-CZ" dirty="0"/>
              <a:t>a</a:t>
            </a:r>
            <a:r>
              <a:rPr lang="cs-CZ" dirty="0" smtClean="0"/>
              <a:t>) a b) provozovateli jiné knihovny téhož druhu, a pokud takový provozovatel odmítne, provozovateli knihovny, která je součástí školy,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o</a:t>
            </a:r>
            <a:r>
              <a:rPr lang="cs-CZ" dirty="0" smtClean="0"/>
              <a:t>dstavce 2 Národní knihovně.</a:t>
            </a:r>
          </a:p>
          <a:p>
            <a:pPr marL="0" indent="0">
              <a:buNone/>
            </a:pPr>
            <a:r>
              <a:rPr lang="cs-CZ" dirty="0" smtClean="0"/>
              <a:t>Pokud nebyly tyto odkoupeny, provozovatel nabídne vyřazené knihovní dokumenty ke koupi jinému zájemci. Pokud nebyly ani takto odkoupeny, může je darovat nebo zlikvidovat.</a:t>
            </a:r>
          </a:p>
          <a:p>
            <a:pPr marL="0" indent="0">
              <a:buNone/>
            </a:pPr>
            <a:r>
              <a:rPr lang="cs-CZ" dirty="0" smtClean="0"/>
              <a:t>4) Podle odstavců 1 až 3 se nepostupuje při vyřazování knihovních dokumentů chráněných podle zvláštního právního předpisu.</a:t>
            </a:r>
          </a:p>
          <a:p>
            <a:pPr marL="0" indent="0">
              <a:buNone/>
            </a:pPr>
            <a:r>
              <a:rPr lang="cs-CZ" dirty="0" smtClean="0"/>
              <a:t>5) Při rušení knihovny je její provozovatel povinen postupovat podle odstavců 2 až 4.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02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Příklad právní normy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Zák. č. </a:t>
            </a:r>
            <a:r>
              <a:rPr lang="cs-CZ" sz="3200" b="1" dirty="0" smtClean="0"/>
              <a:t>40/1964 </a:t>
            </a:r>
            <a:r>
              <a:rPr lang="cs-CZ" sz="3200" b="1" dirty="0" smtClean="0"/>
              <a:t>Sb., </a:t>
            </a:r>
            <a:r>
              <a:rPr lang="cs-CZ" sz="3200" b="1" dirty="0" smtClean="0"/>
              <a:t>občanský zákoník</a:t>
            </a:r>
            <a:endParaRPr lang="cs-CZ" sz="3200" b="1" dirty="0" smtClean="0"/>
          </a:p>
          <a:p>
            <a:pPr marL="0" indent="0">
              <a:buNone/>
            </a:pPr>
            <a:r>
              <a:rPr lang="cs-CZ" dirty="0" smtClean="0"/>
              <a:t>§ </a:t>
            </a:r>
            <a:r>
              <a:rPr lang="cs-CZ" dirty="0" smtClean="0"/>
              <a:t>577 odst. 1</a:t>
            </a:r>
          </a:p>
          <a:p>
            <a:pPr marL="0" indent="0">
              <a:buClrTx/>
              <a:buNone/>
            </a:pPr>
            <a:endParaRPr lang="cs-CZ" dirty="0"/>
          </a:p>
          <a:p>
            <a:pPr marL="0" indent="0">
              <a:buClrTx/>
              <a:buNone/>
            </a:pPr>
            <a:r>
              <a:rPr lang="cs-CZ" dirty="0" smtClean="0"/>
              <a:t>(1) Dlužník je povinen bez zbytečného odkladu poté, co se doví o</a:t>
            </a:r>
            <a:r>
              <a:rPr lang="cs-CZ" dirty="0"/>
              <a:t> </a:t>
            </a:r>
            <a:r>
              <a:rPr lang="cs-CZ" dirty="0" smtClean="0"/>
              <a:t>skutečnosti, jež činí plnění nemožným oznámit to věřiteli, jinak odpovídá za škodu, která vznikne věřiteli tím, že nebyl včas o nemožnosti vyrozuměn.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0203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eb8c485f447f784990576c54ba308a185e6cd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786</TotalTime>
  <Words>1370</Words>
  <Application>Microsoft Office PowerPoint</Application>
  <PresentationFormat>Širokoúhlá obrazovka</PresentationFormat>
  <Paragraphs>152</Paragraphs>
  <Slides>23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AUTORSKOPRÁVNÍ ASPEKTY KNIHOVNICKO-INFORMAČNÍ ČINNOSTI</vt:lpstr>
      <vt:lpstr>Podmínky ukončení</vt:lpstr>
      <vt:lpstr>Témata předmětu</vt:lpstr>
      <vt:lpstr>Podklady pro studium</vt:lpstr>
      <vt:lpstr>Základy právní teorie</vt:lpstr>
      <vt:lpstr>Prameny práva</vt:lpstr>
      <vt:lpstr>Právní norma</vt:lpstr>
      <vt:lpstr>Příklad právní normy</vt:lpstr>
      <vt:lpstr>Příklad právní normy</vt:lpstr>
      <vt:lpstr>Příklad právní normy</vt:lpstr>
      <vt:lpstr>Normativní právní akty (NPA)</vt:lpstr>
      <vt:lpstr>Právní předpisy (PP)</vt:lpstr>
      <vt:lpstr>Prezentace aplikace PowerPoint</vt:lpstr>
      <vt:lpstr>Systém práva </vt:lpstr>
      <vt:lpstr>Prezentace aplikace PowerPoint</vt:lpstr>
      <vt:lpstr>Prezentace aplikace PowerPoint</vt:lpstr>
      <vt:lpstr>Právní odvětví</vt:lpstr>
      <vt:lpstr>Interpretace (výklad) práva</vt:lpstr>
      <vt:lpstr>Subjekty vykládající právo</vt:lpstr>
      <vt:lpstr>Prezentace aplikace PowerPoint</vt:lpstr>
      <vt:lpstr>Interní normativní akty (INA)</vt:lpstr>
      <vt:lpstr>Porušení práva</vt:lpstr>
      <vt:lpstr>Delikty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ASPEKTY KNIHOVNICKO-INFORMAČNÍ ČINNOSTI</dc:title>
  <dc:creator>Martin</dc:creator>
  <cp:lastModifiedBy>Krcalova Konecna Katerina</cp:lastModifiedBy>
  <cp:revision>60</cp:revision>
  <cp:lastPrinted>2019-02-22T12:34:53Z</cp:lastPrinted>
  <dcterms:created xsi:type="dcterms:W3CDTF">2019-02-20T21:54:03Z</dcterms:created>
  <dcterms:modified xsi:type="dcterms:W3CDTF">2020-02-21T12:31:40Z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