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handoutMasterIdLst>
    <p:handoutMasterId r:id="rId36"/>
  </p:handoutMasterIdLst>
  <p:sldIdLst>
    <p:sldId id="272" r:id="rId2"/>
    <p:sldId id="273" r:id="rId3"/>
    <p:sldId id="274" r:id="rId4"/>
    <p:sldId id="280" r:id="rId5"/>
    <p:sldId id="276" r:id="rId6"/>
    <p:sldId id="282" r:id="rId7"/>
    <p:sldId id="277" r:id="rId8"/>
    <p:sldId id="304" r:id="rId9"/>
    <p:sldId id="278" r:id="rId10"/>
    <p:sldId id="284" r:id="rId11"/>
    <p:sldId id="285" r:id="rId12"/>
    <p:sldId id="286" r:id="rId13"/>
    <p:sldId id="307"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5" r:id="rId32"/>
    <p:sldId id="306" r:id="rId33"/>
    <p:sldId id="279" r:id="rId34"/>
  </p:sldIdLst>
  <p:sldSz cx="12192000" cy="6858000"/>
  <p:notesSz cx="9926638" cy="6797675"/>
  <p:custDataLst>
    <p:tags r:id="rId37"/>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162"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A425D51B-5C68-48DD-85C7-F8CFB7459116}" type="datetime1">
              <a:rPr lang="cs-CZ" smtClean="0"/>
              <a:t>6.3.2020</a:t>
            </a:fld>
            <a:endParaRPr lang="cs-CZ" dirty="0"/>
          </a:p>
        </p:txBody>
      </p:sp>
      <p:sp>
        <p:nvSpPr>
          <p:cNvPr id="4" name="Zástupný symbol pro zápatí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dirty="0"/>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6.3.2020</a:t>
            </a:fld>
            <a:endParaRPr lang="cs-CZ" noProof="0" dirty="0"/>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dirty="0"/>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dirty="0"/>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dirty="0"/>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dirty="0"/>
          </a:p>
        </p:txBody>
      </p:sp>
    </p:spTree>
    <p:extLst>
      <p:ext uri="{BB962C8B-B14F-4D97-AF65-F5344CB8AC3E}">
        <p14:creationId xmlns:p14="http://schemas.microsoft.com/office/powerpoint/2010/main" val="403876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dirty="0"/>
          </a:p>
        </p:txBody>
      </p:sp>
    </p:spTree>
    <p:extLst>
      <p:ext uri="{BB962C8B-B14F-4D97-AF65-F5344CB8AC3E}">
        <p14:creationId xmlns:p14="http://schemas.microsoft.com/office/powerpoint/2010/main" val="10068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9</a:t>
            </a:fld>
            <a:endParaRPr lang="cs-CZ" dirty="0"/>
          </a:p>
        </p:txBody>
      </p:sp>
    </p:spTree>
    <p:extLst>
      <p:ext uri="{BB962C8B-B14F-4D97-AF65-F5344CB8AC3E}">
        <p14:creationId xmlns:p14="http://schemas.microsoft.com/office/powerpoint/2010/main" val="199213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33</a:t>
            </a:fld>
            <a:endParaRPr lang="cs-CZ" dirty="0"/>
          </a:p>
        </p:txBody>
      </p:sp>
    </p:spTree>
    <p:extLst>
      <p:ext uri="{BB962C8B-B14F-4D97-AF65-F5344CB8AC3E}">
        <p14:creationId xmlns:p14="http://schemas.microsoft.com/office/powerpoint/2010/main" val="266594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dirty="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6.3.2020</a:t>
            </a:fld>
            <a:endParaRPr lang="cs-CZ" noProof="0" dirty="0"/>
          </a:p>
        </p:txBody>
      </p:sp>
      <p:sp>
        <p:nvSpPr>
          <p:cNvPr id="19" name="Zástupný symbol pro zápatí 18"/>
          <p:cNvSpPr>
            <a:spLocks noGrp="1"/>
          </p:cNvSpPr>
          <p:nvPr>
            <p:ph type="ftr" sz="quarter" idx="11"/>
          </p:nvPr>
        </p:nvSpPr>
        <p:spPr/>
        <p:txBody>
          <a:bodyPr rtlCol="0"/>
          <a:lstStyle/>
          <a:p>
            <a:pPr rtl="0"/>
            <a:r>
              <a:rPr lang="cs-CZ" noProof="0" dirty="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6.3.2020</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6.3.2020</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6.3.2020</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6.3.2020</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6.3.2020</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6.3.2020</a:t>
            </a:fld>
            <a:endParaRPr lang="cs-CZ" noProof="0" dirty="0"/>
          </a:p>
        </p:txBody>
      </p:sp>
      <p:sp>
        <p:nvSpPr>
          <p:cNvPr id="8" name="Zástupný symbol pro zápatí 7"/>
          <p:cNvSpPr>
            <a:spLocks noGrp="1"/>
          </p:cNvSpPr>
          <p:nvPr>
            <p:ph type="ftr" sz="quarter" idx="11"/>
          </p:nvPr>
        </p:nvSpPr>
        <p:spPr/>
        <p:txBody>
          <a:bodyPr rtlCol="0"/>
          <a:lstStyle/>
          <a:p>
            <a:pPr rtl="0"/>
            <a:r>
              <a:rPr lang="cs-CZ" noProof="0" dirty="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6.3.2020</a:t>
            </a:fld>
            <a:endParaRPr lang="cs-CZ" noProof="0" dirty="0"/>
          </a:p>
        </p:txBody>
      </p:sp>
      <p:sp>
        <p:nvSpPr>
          <p:cNvPr id="4" name="Zástupný symbol pro zápatí 3"/>
          <p:cNvSpPr>
            <a:spLocks noGrp="1"/>
          </p:cNvSpPr>
          <p:nvPr>
            <p:ph type="ftr" sz="quarter" idx="11"/>
          </p:nvPr>
        </p:nvSpPr>
        <p:spPr/>
        <p:txBody>
          <a:bodyPr rtlCol="0"/>
          <a:lstStyle/>
          <a:p>
            <a:pPr rtl="0"/>
            <a:r>
              <a:rPr lang="cs-CZ" noProof="0" dirty="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6.3.2020</a:t>
            </a:fld>
            <a:endParaRPr lang="cs-CZ" noProof="0" dirty="0"/>
          </a:p>
        </p:txBody>
      </p:sp>
      <p:sp>
        <p:nvSpPr>
          <p:cNvPr id="3" name="Zástupný symbol pro zápatí 2"/>
          <p:cNvSpPr>
            <a:spLocks noGrp="1"/>
          </p:cNvSpPr>
          <p:nvPr>
            <p:ph type="ftr" sz="quarter" idx="11"/>
          </p:nvPr>
        </p:nvSpPr>
        <p:spPr/>
        <p:txBody>
          <a:bodyPr rtlCol="0"/>
          <a:lstStyle/>
          <a:p>
            <a:pPr rtl="0"/>
            <a:r>
              <a:rPr lang="cs-CZ" noProof="0" dirty="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6.3.2020</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dirty="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6.3.2020</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dirty="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dirty="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6.3.2020</a:t>
            </a:fld>
            <a:endParaRPr lang="cs-CZ" noProof="0" dirty="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dirty="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SVOBODNÝ PŘÍSTUP K INFORMACÍM</a:t>
            </a:r>
          </a:p>
        </p:txBody>
      </p:sp>
      <p:sp>
        <p:nvSpPr>
          <p:cNvPr id="5" name="Podnadpis 4"/>
          <p:cNvSpPr>
            <a:spLocks noGrp="1"/>
          </p:cNvSpPr>
          <p:nvPr>
            <p:ph type="subTitle" idx="1"/>
          </p:nvPr>
        </p:nvSpPr>
        <p:spPr/>
        <p:txBody>
          <a:bodyPr rtlCol="0"/>
          <a:lstStyle/>
          <a:p>
            <a:pPr algn="l" rtl="0"/>
            <a:r>
              <a:rPr lang="cs-CZ" dirty="0"/>
              <a:t>Kateřina Krčálová Konečná</a:t>
            </a:r>
          </a:p>
          <a:p>
            <a:pPr algn="l" rtl="0"/>
            <a:r>
              <a:rPr lang="cs-CZ" dirty="0"/>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77DA44AA-4747-4756-81E6-D7AFA7748DA8}"/>
              </a:ext>
            </a:extLst>
          </p:cNvPr>
          <p:cNvSpPr>
            <a:spLocks noGrp="1"/>
          </p:cNvSpPr>
          <p:nvPr>
            <p:ph idx="1"/>
          </p:nvPr>
        </p:nvSpPr>
        <p:spPr>
          <a:xfrm>
            <a:off x="609600" y="1046602"/>
            <a:ext cx="10972800" cy="5277998"/>
          </a:xfrm>
        </p:spPr>
        <p:txBody>
          <a:bodyPr/>
          <a:lstStyle/>
          <a:p>
            <a:pPr marL="0" indent="0">
              <a:buNone/>
            </a:pPr>
            <a:r>
              <a:rPr lang="cs-CZ" b="1" dirty="0"/>
              <a:t>§ 4a Poskytování informací na žádost</a:t>
            </a:r>
          </a:p>
          <a:p>
            <a:r>
              <a:rPr lang="cs-CZ" dirty="0"/>
              <a:t>informace se poskytuje ve formátech a jazycích dle žádosti o informace, PS není povinen měnit formát nebo jazyk informace, pokud by to pro něho znamenalo nepřiměřenou zátěž</a:t>
            </a:r>
          </a:p>
          <a:p>
            <a:r>
              <a:rPr lang="cs-CZ" dirty="0"/>
              <a:t>pokud je informace součástí většího celku a její vyjmutí by bylo pro PS nepřiměřenou zátěží, poskytne žadateli tento celek</a:t>
            </a:r>
          </a:p>
          <a:p>
            <a:r>
              <a:rPr lang="cs-CZ" dirty="0"/>
              <a:t>pokud je to možné vzhledem ke způsobu podané žádosti a povaze informace, PS poskytne informace v elektronické podobě (nestane se tak ale například, pokud v žádosti o poskytnutí informace není uvedena emailová adresa žadatele, tj. elektronická podoba informace není vzhledem k podané žádosti možná)</a:t>
            </a:r>
          </a:p>
        </p:txBody>
      </p:sp>
    </p:spTree>
    <p:extLst>
      <p:ext uri="{BB962C8B-B14F-4D97-AF65-F5344CB8AC3E}">
        <p14:creationId xmlns:p14="http://schemas.microsoft.com/office/powerpoint/2010/main" val="76931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82505308-7F76-4B41-922E-5C4A45467008}"/>
              </a:ext>
            </a:extLst>
          </p:cNvPr>
          <p:cNvSpPr>
            <a:spLocks noGrp="1"/>
          </p:cNvSpPr>
          <p:nvPr>
            <p:ph idx="1"/>
          </p:nvPr>
        </p:nvSpPr>
        <p:spPr>
          <a:xfrm>
            <a:off x="609600" y="1079653"/>
            <a:ext cx="10972800" cy="5244947"/>
          </a:xfrm>
        </p:spPr>
        <p:txBody>
          <a:bodyPr>
            <a:normAutofit fontScale="92500" lnSpcReduction="20000"/>
          </a:bodyPr>
          <a:lstStyle/>
          <a:p>
            <a:pPr marL="0" indent="0">
              <a:buNone/>
            </a:pPr>
            <a:r>
              <a:rPr lang="cs-CZ" b="1" dirty="0"/>
              <a:t>§ 4a odst. 2 způsob poskytnutí informace podle obsahu žádosti</a:t>
            </a:r>
          </a:p>
          <a:p>
            <a:pPr>
              <a:buFontTx/>
              <a:buChar char="-"/>
            </a:pPr>
            <a:r>
              <a:rPr lang="cs-CZ" dirty="0"/>
              <a:t>sdělením informace v elektronické nebo listinné podobě</a:t>
            </a:r>
          </a:p>
          <a:p>
            <a:pPr>
              <a:buFontTx/>
              <a:buChar char="-"/>
            </a:pPr>
            <a:r>
              <a:rPr lang="cs-CZ" dirty="0"/>
              <a:t>poskytnutím kopie dokumentu s požadovanou informací</a:t>
            </a:r>
          </a:p>
          <a:p>
            <a:pPr>
              <a:buFontTx/>
              <a:buChar char="-"/>
            </a:pPr>
            <a:r>
              <a:rPr lang="cs-CZ" dirty="0"/>
              <a:t>poskytnutím datového souboru s požadovanou informací</a:t>
            </a:r>
          </a:p>
          <a:p>
            <a:pPr>
              <a:buFontTx/>
              <a:buChar char="-"/>
            </a:pPr>
            <a:r>
              <a:rPr lang="cs-CZ" dirty="0"/>
              <a:t>nahlédnutím do dokumentu</a:t>
            </a:r>
          </a:p>
          <a:p>
            <a:pPr>
              <a:buFontTx/>
              <a:buChar char="-"/>
            </a:pPr>
            <a:r>
              <a:rPr lang="cs-CZ" dirty="0"/>
              <a:t>sdílením dat prostřednictvím rozhraní informačního systému nebo umožněním dálkového přístupu k informaci</a:t>
            </a:r>
          </a:p>
          <a:p>
            <a:pPr>
              <a:buFontTx/>
              <a:buChar char="-"/>
            </a:pPr>
            <a:r>
              <a:rPr lang="cs-CZ" u="sng" dirty="0"/>
              <a:t>§ 4 odst. 3:</a:t>
            </a:r>
            <a:r>
              <a:rPr lang="cs-CZ" dirty="0"/>
              <a:t> pokud uvedené způsoby poskytnutí informace nejsou možné, je možné poskytnout informaci jiným způsobem umožňujícím její účelné využití, tím žádosti vyhoví (tzv. fikce vyhovění)</a:t>
            </a:r>
          </a:p>
          <a:p>
            <a:pPr>
              <a:buFontTx/>
              <a:buChar char="-"/>
            </a:pPr>
            <a:r>
              <a:rPr lang="cs-CZ" dirty="0"/>
              <a:t>žadatel nemusí způsob poskytnutí informace ve své žádosti uvádět, není to jeho povinnost, PS ho může odvodit z formulace žádosti, ze způsobu podání žádosti (listovní zásilka, email)</a:t>
            </a:r>
          </a:p>
          <a:p>
            <a:pPr>
              <a:buFontTx/>
              <a:buChar char="-"/>
            </a:pPr>
            <a:r>
              <a:rPr lang="cs-CZ" dirty="0"/>
              <a:t>způsob poskytnutí nemůže snížit informační hodnotu informace</a:t>
            </a:r>
          </a:p>
        </p:txBody>
      </p:sp>
    </p:spTree>
    <p:extLst>
      <p:ext uri="{BB962C8B-B14F-4D97-AF65-F5344CB8AC3E}">
        <p14:creationId xmlns:p14="http://schemas.microsoft.com/office/powerpoint/2010/main" val="402739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4E4AEFA1-01D4-4ED9-BB3B-394DA7612797}"/>
              </a:ext>
            </a:extLst>
          </p:cNvPr>
          <p:cNvSpPr>
            <a:spLocks noGrp="1"/>
          </p:cNvSpPr>
          <p:nvPr>
            <p:ph idx="1"/>
          </p:nvPr>
        </p:nvSpPr>
        <p:spPr>
          <a:xfrm>
            <a:off x="609600" y="1024569"/>
            <a:ext cx="10972800" cy="5300031"/>
          </a:xfrm>
        </p:spPr>
        <p:txBody>
          <a:bodyPr>
            <a:normAutofit lnSpcReduction="10000"/>
          </a:bodyPr>
          <a:lstStyle/>
          <a:p>
            <a:pPr marL="0" indent="0">
              <a:buNone/>
            </a:pPr>
            <a:r>
              <a:rPr lang="cs-CZ" b="1" dirty="0"/>
              <a:t>§ 4b Poskytování informací zveřejněním</a:t>
            </a:r>
          </a:p>
          <a:p>
            <a:r>
              <a:rPr lang="cs-CZ" dirty="0"/>
              <a:t>při zveřejňování informace v elektronické podobě, musí být tato informace v otevřeném formátu </a:t>
            </a:r>
            <a:r>
              <a:rPr lang="cs-CZ" sz="2000" i="1" dirty="0"/>
              <a:t>(přístupný veřejnosti bez jakéhokoli omezení, není závislý na konkrétním technickém a programovém vybavení) </a:t>
            </a:r>
            <a:r>
              <a:rPr lang="cs-CZ" dirty="0"/>
              <a:t>a je-li to možné též strojově čitelném </a:t>
            </a:r>
            <a:r>
              <a:rPr lang="cs-CZ" sz="2000" i="1" dirty="0"/>
              <a:t>(formát datového souboru, který umožňuje programovému vybavení snadno nalézt, rozpoznat a získat informace z tohoto souboru)</a:t>
            </a:r>
            <a:r>
              <a:rPr lang="cs-CZ" dirty="0"/>
              <a:t>; je-li to možné a vhodné zveřejní se též </a:t>
            </a:r>
            <a:r>
              <a:rPr lang="cs-CZ" dirty="0" err="1"/>
              <a:t>metadata</a:t>
            </a:r>
            <a:endParaRPr lang="cs-CZ" dirty="0"/>
          </a:p>
          <a:p>
            <a:r>
              <a:rPr lang="cs-CZ" u="sng" dirty="0"/>
              <a:t>otevřená data:</a:t>
            </a:r>
            <a:r>
              <a:rPr lang="cs-CZ" dirty="0"/>
              <a:t> informace obsažené v evidencích, seznamech, registrech, které vedou PS, které jsou veřejně přístupné, se zveřejňují jako </a:t>
            </a:r>
            <a:r>
              <a:rPr lang="cs-CZ" dirty="0" err="1"/>
              <a:t>tvz</a:t>
            </a:r>
            <a:r>
              <a:rPr lang="cs-CZ" dirty="0"/>
              <a:t>. otevřená data v národním katalogu otevřených dat (NKOD); otevřená data jsou informace zveřejňované způsobem umožňujícím dálkový přístup v otevřeném a strojově čitelném formátu, jejichž způsob ani účel využití není omezen.</a:t>
            </a:r>
          </a:p>
        </p:txBody>
      </p:sp>
    </p:spTree>
    <p:extLst>
      <p:ext uri="{BB962C8B-B14F-4D97-AF65-F5344CB8AC3E}">
        <p14:creationId xmlns:p14="http://schemas.microsoft.com/office/powerpoint/2010/main" val="113413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4E4AEFA1-01D4-4ED9-BB3B-394DA7612797}"/>
              </a:ext>
            </a:extLst>
          </p:cNvPr>
          <p:cNvSpPr>
            <a:spLocks noGrp="1"/>
          </p:cNvSpPr>
          <p:nvPr>
            <p:ph idx="1"/>
          </p:nvPr>
        </p:nvSpPr>
        <p:spPr>
          <a:xfrm>
            <a:off x="609600" y="1024569"/>
            <a:ext cx="10972800" cy="5300031"/>
          </a:xfrm>
        </p:spPr>
        <p:txBody>
          <a:bodyPr>
            <a:normAutofit/>
          </a:bodyPr>
          <a:lstStyle/>
          <a:p>
            <a:pPr marL="0" indent="0">
              <a:buNone/>
            </a:pPr>
            <a:r>
              <a:rPr lang="cs-CZ" b="1" dirty="0"/>
              <a:t>§ 4c Národní katalog otevřených dat</a:t>
            </a:r>
          </a:p>
          <a:p>
            <a:r>
              <a:rPr lang="cs-CZ" dirty="0"/>
              <a:t>informační systém veřejné správy přístupný způsobem umožňujícím dálkový přístup sloužící k evidování informací zveřejňovaných jako otevřená data</a:t>
            </a:r>
          </a:p>
          <a:p>
            <a:r>
              <a:rPr lang="cs-CZ" dirty="0"/>
              <a:t>Správcem je Ministerstvo vnitra</a:t>
            </a:r>
          </a:p>
        </p:txBody>
      </p:sp>
    </p:spTree>
    <p:extLst>
      <p:ext uri="{BB962C8B-B14F-4D97-AF65-F5344CB8AC3E}">
        <p14:creationId xmlns:p14="http://schemas.microsoft.com/office/powerpoint/2010/main" val="259749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E889FCEF-9FDF-4DB5-9D2B-E09A8E15066A}"/>
              </a:ext>
            </a:extLst>
          </p:cNvPr>
          <p:cNvSpPr>
            <a:spLocks noGrp="1"/>
          </p:cNvSpPr>
          <p:nvPr>
            <p:ph idx="1"/>
          </p:nvPr>
        </p:nvSpPr>
        <p:spPr>
          <a:xfrm>
            <a:off x="609600" y="1046602"/>
            <a:ext cx="10972800" cy="5277998"/>
          </a:xfrm>
        </p:spPr>
        <p:txBody>
          <a:bodyPr/>
          <a:lstStyle/>
          <a:p>
            <a:pPr marL="0" indent="0">
              <a:buNone/>
            </a:pPr>
            <a:r>
              <a:rPr lang="cs-CZ" b="1" dirty="0"/>
              <a:t>§ 5 Zveřejňování informací</a:t>
            </a:r>
          </a:p>
          <a:p>
            <a:r>
              <a:rPr lang="cs-CZ" dirty="0"/>
              <a:t>stanoví okruh informací, které musí PS povinně zveřejňovat a to ve svém sídle a úřadovnách tak, aby informace byly veřejně přístupné a bylo možné pořídit jejich kopie a dále aby byly zveřejněny způsobem umožňujícím dálkový přístup za podmínek stanovených ZSPI a prováděcím předpisem</a:t>
            </a:r>
          </a:p>
          <a:p>
            <a:r>
              <a:rPr lang="cs-CZ" dirty="0"/>
              <a:t>informace poskytnuté na žádost o poskytnutí informace je PS povinen zveřejnit do 15 dnů od poskytnutí také způsobem umožňujícím dálkový přístup</a:t>
            </a:r>
          </a:p>
        </p:txBody>
      </p:sp>
    </p:spTree>
    <p:extLst>
      <p:ext uri="{BB962C8B-B14F-4D97-AF65-F5344CB8AC3E}">
        <p14:creationId xmlns:p14="http://schemas.microsoft.com/office/powerpoint/2010/main" val="3490723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85335ED7-95B5-44C2-9D16-DBC411A16CE8}"/>
              </a:ext>
            </a:extLst>
          </p:cNvPr>
          <p:cNvSpPr>
            <a:spLocks noGrp="1"/>
          </p:cNvSpPr>
          <p:nvPr>
            <p:ph idx="1"/>
          </p:nvPr>
        </p:nvSpPr>
        <p:spPr>
          <a:xfrm>
            <a:off x="609600" y="1013552"/>
            <a:ext cx="10972800" cy="5311048"/>
          </a:xfrm>
        </p:spPr>
        <p:txBody>
          <a:bodyPr/>
          <a:lstStyle/>
          <a:p>
            <a:pPr marL="0" indent="0">
              <a:buNone/>
            </a:pPr>
            <a:r>
              <a:rPr lang="cs-CZ" b="1" dirty="0"/>
              <a:t>§ 6 Odkaz na zveřejněnou informaci</a:t>
            </a:r>
          </a:p>
          <a:p>
            <a:r>
              <a:rPr lang="cs-CZ" dirty="0"/>
              <a:t>pokud žádost o informace směřuje k poskytnutí zveřejněné informace, může PS na tuto informaci odkázat, ale ve lhůtě do sedmi dnů ode dne přijetí žádosti. Pokud tak neučiní, po uplynutí lhůty sedmi dnů tuto možnost ztrácí. Je nutné žadateli zaslat údaje jednoznačně umožňující zveřejněnou informaci vyhledat a získat.</a:t>
            </a:r>
          </a:p>
          <a:p>
            <a:r>
              <a:rPr lang="cs-CZ" dirty="0"/>
              <a:t>žadatel může trvat na přímém poskytnutí informace, v tom případě musí PS vyhovět, s výjimkou elektronické žádosti a zároveň elektronické informace (PS nevyhoví, pokud žadatel podal žádost o informace emailem a trvá na poskytnutí zveřejněné informace v tištěné podobě zaslané poštou).</a:t>
            </a:r>
          </a:p>
        </p:txBody>
      </p:sp>
    </p:spTree>
    <p:extLst>
      <p:ext uri="{BB962C8B-B14F-4D97-AF65-F5344CB8AC3E}">
        <p14:creationId xmlns:p14="http://schemas.microsoft.com/office/powerpoint/2010/main" val="582396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289FFC26-A5F3-4AB2-845A-36549E7B1056}"/>
              </a:ext>
            </a:extLst>
          </p:cNvPr>
          <p:cNvSpPr>
            <a:spLocks noGrp="1"/>
          </p:cNvSpPr>
          <p:nvPr>
            <p:ph idx="1"/>
          </p:nvPr>
        </p:nvSpPr>
        <p:spPr>
          <a:xfrm>
            <a:off x="609600" y="1035586"/>
            <a:ext cx="10972800" cy="5289014"/>
          </a:xfrm>
        </p:spPr>
        <p:txBody>
          <a:bodyPr>
            <a:normAutofit fontScale="92500" lnSpcReduction="20000"/>
          </a:bodyPr>
          <a:lstStyle/>
          <a:p>
            <a:pPr marL="0" indent="0">
              <a:buNone/>
            </a:pPr>
            <a:r>
              <a:rPr lang="cs-CZ" b="1" dirty="0"/>
              <a:t>§ 7 Ochrana utajovaných informací</a:t>
            </a:r>
          </a:p>
          <a:p>
            <a:r>
              <a:rPr lang="cs-CZ" dirty="0"/>
              <a:t>informaci označovanou jako </a:t>
            </a:r>
            <a:r>
              <a:rPr lang="cs-CZ" u="sng" dirty="0"/>
              <a:t>utajovaná informace</a:t>
            </a:r>
            <a:r>
              <a:rPr lang="cs-CZ" dirty="0"/>
              <a:t> (v souladu s právními předpisy), k níž žadatel nemá oprávněný přístup, mu nelze poskytnout</a:t>
            </a:r>
          </a:p>
          <a:p>
            <a:r>
              <a:rPr lang="cs-CZ" u="sng" dirty="0"/>
              <a:t>utajovaná informace:</a:t>
            </a:r>
            <a:r>
              <a:rPr lang="cs-CZ" dirty="0"/>
              <a:t> informace zaznamenaná na jakémkoliv nosiči; označení informace za utajovanou informaci zákonem č. 412/2005 Sb. o ochraně utajovaných informací a o bezpečnostní způsobilosti; uvedení informace v seznamu utajovaných informací obsaženém v nařízení vlády č. 522/2005 Sb.; potencionální riziko, že by její vyzrazení či zneužití mohlo způsobit zájmu České republiky újmu, či bylo-li by pro zájem České republiky nevýhodné</a:t>
            </a:r>
          </a:p>
          <a:p>
            <a:r>
              <a:rPr lang="cs-CZ" dirty="0"/>
              <a:t>PS v tomto případě žádost o informaci odmítne a řádně toto rozhodnutí zdůvodní</a:t>
            </a:r>
          </a:p>
          <a:p>
            <a:r>
              <a:rPr lang="cs-CZ" dirty="0"/>
              <a:t>nelze poskytnout např.: informace z jednání o spolupráci v </a:t>
            </a:r>
            <a:r>
              <a:rPr lang="cs-CZ" dirty="0" err="1"/>
              <a:t>zahr</a:t>
            </a:r>
            <a:r>
              <a:rPr lang="cs-CZ" dirty="0"/>
              <a:t>. obchodě v oblasti vojenského materiálu, souhrnné statistické nebo jiné údaje o vývozech a dovozech vojenského materiálu, kompletní zadávací dokumentace k nadlimitní veřejné zakázce „Dekódování šifrovaných datových komunikací“.</a:t>
            </a:r>
          </a:p>
        </p:txBody>
      </p:sp>
    </p:spTree>
    <p:extLst>
      <p:ext uri="{BB962C8B-B14F-4D97-AF65-F5344CB8AC3E}">
        <p14:creationId xmlns:p14="http://schemas.microsoft.com/office/powerpoint/2010/main" val="1997006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D7C69F42-E363-4BB8-A0EE-70EE065A5D5C}"/>
              </a:ext>
            </a:extLst>
          </p:cNvPr>
          <p:cNvSpPr>
            <a:spLocks noGrp="1"/>
          </p:cNvSpPr>
          <p:nvPr>
            <p:ph idx="1"/>
          </p:nvPr>
        </p:nvSpPr>
        <p:spPr>
          <a:xfrm>
            <a:off x="609600" y="1035586"/>
            <a:ext cx="10972800" cy="5289014"/>
          </a:xfrm>
        </p:spPr>
        <p:txBody>
          <a:bodyPr/>
          <a:lstStyle/>
          <a:p>
            <a:pPr marL="0" indent="0">
              <a:buNone/>
            </a:pPr>
            <a:r>
              <a:rPr lang="cs-CZ" b="1" dirty="0"/>
              <a:t>§ 8a Ochrana soukromí a osobních údajů</a:t>
            </a:r>
          </a:p>
          <a:p>
            <a:r>
              <a:rPr lang="cs-CZ" dirty="0"/>
              <a:t>informace týkající se osobnosti, projevů osobní povahy, soukromí fyzické osoby a osobní údaje povinný subjekt poskytne jen v souladu s právními předpisy upravujícími jejich ochranu</a:t>
            </a:r>
          </a:p>
          <a:p>
            <a:r>
              <a:rPr lang="cs-CZ" dirty="0"/>
              <a:t>je nutné postupovat v souladu se zák. č. 89/2012 Sb., občanský zákoník(ustanovení § 81 a násl. osobnost člověka, podoba a soukromí) a s nařízením GDPR a dalšími předpisy na ochranu osobních údajů</a:t>
            </a:r>
          </a:p>
          <a:p>
            <a:r>
              <a:rPr lang="cs-CZ" dirty="0"/>
              <a:t>osobní údaje o veřejně činné osobě vypovídající o jeho veřejné činnosti</a:t>
            </a:r>
          </a:p>
        </p:txBody>
      </p:sp>
    </p:spTree>
    <p:extLst>
      <p:ext uri="{BB962C8B-B14F-4D97-AF65-F5344CB8AC3E}">
        <p14:creationId xmlns:p14="http://schemas.microsoft.com/office/powerpoint/2010/main" val="271996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A5C534E4-8268-4042-9A2D-5F902B3EAE22}"/>
              </a:ext>
            </a:extLst>
          </p:cNvPr>
          <p:cNvSpPr>
            <a:spLocks noGrp="1"/>
          </p:cNvSpPr>
          <p:nvPr>
            <p:ph idx="1"/>
          </p:nvPr>
        </p:nvSpPr>
        <p:spPr>
          <a:xfrm>
            <a:off x="609600" y="1024569"/>
            <a:ext cx="10972800" cy="5300031"/>
          </a:xfrm>
        </p:spPr>
        <p:txBody>
          <a:bodyPr>
            <a:normAutofit fontScale="85000" lnSpcReduction="10000"/>
          </a:bodyPr>
          <a:lstStyle/>
          <a:p>
            <a:pPr marL="0" indent="0">
              <a:buNone/>
            </a:pPr>
            <a:r>
              <a:rPr lang="cs-CZ" b="1" dirty="0"/>
              <a:t>§ 8b Příjemci veřejných prostředků</a:t>
            </a:r>
          </a:p>
          <a:p>
            <a:r>
              <a:rPr lang="cs-CZ" dirty="0"/>
              <a:t>PS má povinnost poskytnout základní osobní údaje o osobě, které poskytl veřejné prostředky, s výjimkou údajů o poskytování zdravotních služeb, podpoře v nezaměstnanosti, o státní podpoře v nezaměstnanosti apod.</a:t>
            </a:r>
          </a:p>
          <a:p>
            <a:r>
              <a:rPr lang="cs-CZ" u="sng" dirty="0"/>
              <a:t>poskytované údaje jsou:</a:t>
            </a:r>
            <a:r>
              <a:rPr lang="cs-CZ" dirty="0"/>
              <a:t> jméno, příjmení, rok narození, obec trvalého pobytu, výše, účel a podmínky poskytnutých veřejných prostředků</a:t>
            </a:r>
          </a:p>
          <a:p>
            <a:r>
              <a:rPr lang="cs-CZ" u="sng" dirty="0"/>
              <a:t>veřejné prostředky:</a:t>
            </a:r>
            <a:r>
              <a:rPr lang="cs-CZ" dirty="0"/>
              <a:t> jakékoli platby poskytnuté z rozpočtu státu, kraje či obce, majetek či práva náležející státu, obci či kraji, např. údaje o prodeji či pronájmu bytu nebo domu ve vlastnictví státu, obce či kraje, informace o prominutí daně, platby na základě smluv o dílo, autorských smluv, platby na mzdy, odměny a platy</a:t>
            </a:r>
          </a:p>
          <a:p>
            <a:r>
              <a:rPr lang="cs-CZ" u="sng" dirty="0"/>
              <a:t>platy zaměstnanců:</a:t>
            </a:r>
            <a:r>
              <a:rPr lang="cs-CZ" dirty="0"/>
              <a:t> NSS 8 As 55/2012: „Informace o platech zaměstnanců placených z veřejných prostředků se podle § 8b zásadně poskytují.“ Tento závěr ale nelze automaticky uplatnit na platy servisních pracovníků (uklízečky, údržbáři apod.), informace také nelze poskytnout, pokud by jejich poskytnutí mělo za cíl poškodit legitimní zájmy těch, o jejichž platy jde (nutno prokázat!); judikatura a názory na tuto problematiku se stále vyvíjejí</a:t>
            </a:r>
          </a:p>
        </p:txBody>
      </p:sp>
    </p:spTree>
    <p:extLst>
      <p:ext uri="{BB962C8B-B14F-4D97-AF65-F5344CB8AC3E}">
        <p14:creationId xmlns:p14="http://schemas.microsoft.com/office/powerpoint/2010/main" val="22303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872EDF8B-EB1D-432B-8175-B360077C0234}"/>
              </a:ext>
            </a:extLst>
          </p:cNvPr>
          <p:cNvSpPr>
            <a:spLocks noGrp="1"/>
          </p:cNvSpPr>
          <p:nvPr>
            <p:ph idx="1"/>
          </p:nvPr>
        </p:nvSpPr>
        <p:spPr>
          <a:xfrm>
            <a:off x="609600" y="1068636"/>
            <a:ext cx="10972800" cy="5255964"/>
          </a:xfrm>
        </p:spPr>
        <p:txBody>
          <a:bodyPr/>
          <a:lstStyle/>
          <a:p>
            <a:pPr marL="0" indent="0">
              <a:buNone/>
            </a:pPr>
            <a:r>
              <a:rPr lang="cs-CZ" b="1" dirty="0"/>
              <a:t>§ 9 Ochrana obchodního tajemství</a:t>
            </a:r>
          </a:p>
          <a:p>
            <a:r>
              <a:rPr lang="cs-CZ" dirty="0"/>
              <a:t>nelze poskytnout informaci, která je obchodním tajemstvím dle § 504 zák. č. 89/2012 Sb., občanský zákoník</a:t>
            </a:r>
          </a:p>
          <a:p>
            <a:r>
              <a:rPr lang="cs-CZ" u="sng" dirty="0"/>
              <a:t>znaky obchodního tajemství:</a:t>
            </a:r>
            <a:r>
              <a:rPr lang="cs-CZ" dirty="0"/>
              <a:t> konkurenčně významné, určitelné (požadavek objektivní vnímatelnosti, nejedná se např. o znalosti, dovednosti), ocenitelné (lze určit peněžní hodnotu), v obchodních kruzích běžně nedostupné, související se závodem a odpovídajícím způsobem utajované vlastníkem v jeho vlastním zájmu</a:t>
            </a:r>
          </a:p>
          <a:p>
            <a:r>
              <a:rPr lang="cs-CZ" dirty="0"/>
              <a:t>obchodním tajemství nejsou údaje, o nichž zvláštní právní předpis stanoví, že mají být zveřejněny (např. listiny v obchodním rejstříku, údaje z katastru nemovitostí, znalecký posudek vztahující se k působnosti PS)</a:t>
            </a:r>
          </a:p>
        </p:txBody>
      </p:sp>
    </p:spTree>
    <p:extLst>
      <p:ext uri="{BB962C8B-B14F-4D97-AF65-F5344CB8AC3E}">
        <p14:creationId xmlns:p14="http://schemas.microsoft.com/office/powerpoint/2010/main" val="313097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980501"/>
            <a:ext cx="10972800" cy="656914"/>
          </a:xfrm>
        </p:spPr>
        <p:txBody>
          <a:bodyPr rtlCol="0">
            <a:normAutofit fontScale="90000"/>
          </a:bodyPr>
          <a:lstStyle/>
          <a:p>
            <a:pPr rtl="0"/>
            <a:r>
              <a:rPr lang="cs-CZ" sz="4000" b="1" dirty="0">
                <a:solidFill>
                  <a:schemeClr val="tx1"/>
                </a:solidFill>
              </a:rPr>
              <a:t>Zákon o svobodném přístupu k informacím (ZSPI)</a:t>
            </a:r>
          </a:p>
        </p:txBody>
      </p:sp>
      <p:sp>
        <p:nvSpPr>
          <p:cNvPr id="2" name="Zástupný symbol pro obsah 1"/>
          <p:cNvSpPr>
            <a:spLocks noGrp="1"/>
          </p:cNvSpPr>
          <p:nvPr>
            <p:ph idx="1"/>
          </p:nvPr>
        </p:nvSpPr>
        <p:spPr>
          <a:xfrm>
            <a:off x="609600" y="1637415"/>
            <a:ext cx="10972800" cy="4687185"/>
          </a:xfrm>
        </p:spPr>
        <p:txBody>
          <a:bodyPr rtlCol="0">
            <a:normAutofit fontScale="70000" lnSpcReduction="20000"/>
          </a:bodyPr>
          <a:lstStyle/>
          <a:p>
            <a:pPr marL="0" indent="0" rtl="0">
              <a:buNone/>
            </a:pPr>
            <a:r>
              <a:rPr lang="cs-CZ" b="1" dirty="0"/>
              <a:t>zákon č. 106/1999 Sb., o svobodném přístupu k informacím, ve znění pozdějších předpisů</a:t>
            </a:r>
          </a:p>
          <a:p>
            <a:pPr marL="0" indent="0" rtl="0">
              <a:buNone/>
            </a:pPr>
            <a:endParaRPr lang="cs-CZ" dirty="0"/>
          </a:p>
          <a:p>
            <a:pPr marL="0" indent="0" rtl="0">
              <a:buNone/>
            </a:pPr>
            <a:r>
              <a:rPr lang="cs-CZ" b="1" dirty="0"/>
              <a:t>§ 1 Předmět úpravy</a:t>
            </a:r>
          </a:p>
          <a:p>
            <a:pPr marL="0" indent="0" rtl="0">
              <a:buNone/>
            </a:pPr>
            <a:r>
              <a:rPr lang="cs-CZ" b="1" dirty="0"/>
              <a:t>Tento zákon zapracovává příslušné předpisy Evropské unie a upravuje pravidla pro poskytování informací a dále upravuje podmínky práva svobodného přístupu k těmto informacím.</a:t>
            </a:r>
          </a:p>
          <a:p>
            <a:pPr rtl="0">
              <a:buFontTx/>
              <a:buChar char="-"/>
            </a:pPr>
            <a:r>
              <a:rPr lang="cs-CZ" sz="2900" dirty="0"/>
              <a:t>jedná se o zapracování směrnice 2003/98/ES ze dne 17. listopadu 2003 </a:t>
            </a:r>
            <a:r>
              <a:rPr lang="cs-CZ" sz="2900" u="sng" dirty="0"/>
              <a:t>o opakovaném použití informací veřejného sektoru</a:t>
            </a:r>
            <a:r>
              <a:rPr lang="cs-CZ" sz="2900" dirty="0"/>
              <a:t> a směrnici 2013/37/EU ze dne 26. června 2013, která směrnici 2003/98/ES mění.</a:t>
            </a:r>
          </a:p>
          <a:p>
            <a:pPr rtl="0">
              <a:buFontTx/>
              <a:buChar char="-"/>
            </a:pPr>
            <a:r>
              <a:rPr lang="cs-CZ" sz="2900" dirty="0"/>
              <a:t>právo na </a:t>
            </a:r>
            <a:r>
              <a:rPr lang="cs-CZ" sz="2900" dirty="0" err="1"/>
              <a:t>inf</a:t>
            </a:r>
            <a:r>
              <a:rPr lang="cs-CZ" sz="2900" dirty="0"/>
              <a:t>. je ústavně zaručené základní právo, jehož meze mohou být stanoveny pouze zákonem</a:t>
            </a:r>
          </a:p>
          <a:p>
            <a:pPr rtl="0">
              <a:buFontTx/>
              <a:buChar char="-"/>
            </a:pPr>
            <a:r>
              <a:rPr lang="cs-CZ" sz="2900" dirty="0"/>
              <a:t>při kolizi s jiným ústavně zaručeným právem je třeba provést tzv. test proporcionality (zpravidla tak činí soud)</a:t>
            </a:r>
          </a:p>
          <a:p>
            <a:pPr rtl="0">
              <a:buFontTx/>
              <a:buChar char="-"/>
            </a:pPr>
            <a:r>
              <a:rPr lang="cs-CZ" sz="2900" dirty="0"/>
              <a:t>poměrně bohatá judikatura</a:t>
            </a:r>
          </a:p>
          <a:p>
            <a:pPr rtl="0">
              <a:buFontTx/>
              <a:buChar char="-"/>
            </a:pPr>
            <a:r>
              <a:rPr lang="cs-CZ" sz="2900" dirty="0"/>
              <a:t>použití zákona by mělo vždy směřovat spíše k poskytnutí informace než k jejímu odepření</a:t>
            </a:r>
          </a:p>
          <a:p>
            <a:pPr rtl="0">
              <a:buFontTx/>
              <a:buChar char="-"/>
            </a:pPr>
            <a:r>
              <a:rPr lang="cs-CZ" sz="2900" u="sng" dirty="0"/>
              <a:t>zákon stanoví výjimky v poskytnutí informace:</a:t>
            </a:r>
            <a:r>
              <a:rPr lang="cs-CZ" sz="2900" dirty="0"/>
              <a:t> utajované skutečnosti, ochrana soukromí a osobních údajů, obchodní tajemství, příjem veřejných prostředků v sociální oblasti, majetkové poměry</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6D115942-F059-4F63-8A9F-D3B67AAA94E3}"/>
              </a:ext>
            </a:extLst>
          </p:cNvPr>
          <p:cNvSpPr>
            <a:spLocks noGrp="1"/>
          </p:cNvSpPr>
          <p:nvPr>
            <p:ph idx="1"/>
          </p:nvPr>
        </p:nvSpPr>
        <p:spPr>
          <a:xfrm>
            <a:off x="609600" y="1101687"/>
            <a:ext cx="10972800" cy="5222913"/>
          </a:xfrm>
        </p:spPr>
        <p:txBody>
          <a:bodyPr/>
          <a:lstStyle/>
          <a:p>
            <a:pPr marL="0" indent="0">
              <a:buNone/>
            </a:pPr>
            <a:r>
              <a:rPr lang="cs-CZ" b="1" dirty="0"/>
              <a:t>§ 10 Ochrana důvěrnosti majetkových poměrů</a:t>
            </a:r>
          </a:p>
          <a:p>
            <a:pPr marL="0" indent="0">
              <a:buNone/>
            </a:pPr>
            <a:r>
              <a:rPr lang="cs-CZ" dirty="0"/>
              <a:t>- informace o majetkových poměrech osoby, která není povinným subjektem, získané na základě zákonů o daních, poplatcích, penzijním nebo zdravotním pojištění anebo sociálním zabezpečení povinný subjekt podle tohoto zákona neposkytne</a:t>
            </a:r>
          </a:p>
        </p:txBody>
      </p:sp>
    </p:spTree>
    <p:extLst>
      <p:ext uri="{BB962C8B-B14F-4D97-AF65-F5344CB8AC3E}">
        <p14:creationId xmlns:p14="http://schemas.microsoft.com/office/powerpoint/2010/main" val="170129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165DA529-7239-4F8B-988E-B3700ED24AAF}"/>
              </a:ext>
            </a:extLst>
          </p:cNvPr>
          <p:cNvSpPr>
            <a:spLocks noGrp="1"/>
          </p:cNvSpPr>
          <p:nvPr>
            <p:ph idx="1"/>
          </p:nvPr>
        </p:nvSpPr>
        <p:spPr>
          <a:xfrm>
            <a:off x="609600" y="1079653"/>
            <a:ext cx="10972800" cy="5244947"/>
          </a:xfrm>
        </p:spPr>
        <p:txBody>
          <a:bodyPr>
            <a:normAutofit fontScale="77500" lnSpcReduction="20000"/>
          </a:bodyPr>
          <a:lstStyle/>
          <a:p>
            <a:pPr marL="0" indent="0">
              <a:buNone/>
            </a:pPr>
            <a:r>
              <a:rPr lang="cs-CZ" b="1" dirty="0"/>
              <a:t>§ 11 Další omezení práva na informace</a:t>
            </a:r>
          </a:p>
          <a:p>
            <a:r>
              <a:rPr lang="cs-CZ" dirty="0"/>
              <a:t>informace se vztahuje k vnitřním pokynům a personálním předpisům (v tomto případě PS může omezit poskytnutí informace, ale nemusí)</a:t>
            </a:r>
          </a:p>
          <a:p>
            <a:r>
              <a:rPr lang="cs-CZ" dirty="0"/>
              <a:t>informace vzniklá bez použití veřejných prostředků, která byla předána osobou, jíž takovouto povinnost zákon neukládá, pokud nesdělila, že s poskytnutím informace souhlasí</a:t>
            </a:r>
          </a:p>
          <a:p>
            <a:r>
              <a:rPr lang="cs-CZ" dirty="0"/>
              <a:t>informace, která je zveřejňována na základě zvláštního zákona a pravidelně (např. statistické údaje)</a:t>
            </a:r>
          </a:p>
          <a:p>
            <a:r>
              <a:rPr lang="cs-CZ" dirty="0"/>
              <a:t>informace, které by vedly k porušení autorského práva</a:t>
            </a:r>
          </a:p>
          <a:p>
            <a:r>
              <a:rPr lang="cs-CZ" dirty="0"/>
              <a:t>informace o probíhajícím trestním řízení</a:t>
            </a:r>
          </a:p>
          <a:p>
            <a:r>
              <a:rPr lang="cs-CZ" dirty="0"/>
              <a:t>plnění úkolů zpravodajských služeb</a:t>
            </a:r>
          </a:p>
          <a:p>
            <a:r>
              <a:rPr lang="cs-CZ" dirty="0"/>
              <a:t>informace o činnosti orgánů činných v trestním řízení, pokud by to ohrozilo práva třetích osob a plnění úkolů orgánů činných v trestním řízení</a:t>
            </a:r>
          </a:p>
          <a:p>
            <a:r>
              <a:rPr lang="cs-CZ" dirty="0"/>
              <a:t>informaci, která je předmětem ochrany práva autorského, a je v držení kulturních institucí – s výjimkou knihoven dle knihovního zákona (autorské dílo dle autorského zákona)</a:t>
            </a:r>
          </a:p>
          <a:p>
            <a:r>
              <a:rPr lang="cs-CZ" dirty="0"/>
              <a:t>další informace určené ZSPI</a:t>
            </a:r>
          </a:p>
          <a:p>
            <a:pPr marL="0" indent="0">
              <a:buNone/>
            </a:pPr>
            <a:r>
              <a:rPr lang="cs-CZ" dirty="0"/>
              <a:t> </a:t>
            </a:r>
          </a:p>
        </p:txBody>
      </p:sp>
    </p:spTree>
    <p:extLst>
      <p:ext uri="{BB962C8B-B14F-4D97-AF65-F5344CB8AC3E}">
        <p14:creationId xmlns:p14="http://schemas.microsoft.com/office/powerpoint/2010/main" val="2121780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AEC8A24F-1EE1-4E3A-871D-FC66F1D568AA}"/>
              </a:ext>
            </a:extLst>
          </p:cNvPr>
          <p:cNvSpPr>
            <a:spLocks noGrp="1"/>
          </p:cNvSpPr>
          <p:nvPr>
            <p:ph idx="1"/>
          </p:nvPr>
        </p:nvSpPr>
        <p:spPr>
          <a:xfrm>
            <a:off x="609600" y="1224366"/>
            <a:ext cx="10972800" cy="5100234"/>
          </a:xfrm>
        </p:spPr>
        <p:txBody>
          <a:bodyPr>
            <a:normAutofit lnSpcReduction="10000"/>
          </a:bodyPr>
          <a:lstStyle/>
          <a:p>
            <a:pPr marL="0" indent="0">
              <a:buNone/>
            </a:pPr>
            <a:r>
              <a:rPr lang="cs-CZ" b="1" dirty="0"/>
              <a:t>§ 12 Podmínky omezení</a:t>
            </a:r>
          </a:p>
          <a:p>
            <a:r>
              <a:rPr lang="cs-CZ" dirty="0"/>
              <a:t>PS poskytne požadované informace tak, že vyloučí ty, jejichž poskytnutí omezuje zákon – např. pokud je součástí požadovaného dokumentu obchodní tajemství, toto obchodní tajemství je z dokumentu vyjmuto a zbytek dokumentu je žadateli poskytnut. Nelze odepřít poskytnutí celého dokumentu s odůvodněním, že obsahuje obchodní tajemství.</a:t>
            </a:r>
          </a:p>
          <a:p>
            <a:r>
              <a:rPr lang="cs-CZ" dirty="0"/>
              <a:t>právo odepřít informaci trvá pouze po dobu, po kterou trvá důvod odepření. V odůvodněných případech PS prověří, zda důvod odepření stále trvá, zejména pokud lze odepření prolomit udělením souhlasu dotčené osoby a zároveň lze očekávat udělení tohoto souhlasu.</a:t>
            </a:r>
          </a:p>
          <a:p>
            <a:r>
              <a:rPr lang="cs-CZ" dirty="0"/>
              <a:t>omezení poskytnutí informace je třeba vykládat ve prospěch práva na informace (spíše poskytnout než neposkytnout)</a:t>
            </a:r>
          </a:p>
          <a:p>
            <a:pPr marL="0" indent="0">
              <a:buNone/>
            </a:pPr>
            <a:endParaRPr lang="cs-CZ" dirty="0"/>
          </a:p>
        </p:txBody>
      </p:sp>
    </p:spTree>
    <p:extLst>
      <p:ext uri="{BB962C8B-B14F-4D97-AF65-F5344CB8AC3E}">
        <p14:creationId xmlns:p14="http://schemas.microsoft.com/office/powerpoint/2010/main" val="402399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pPr marL="0" indent="0">
              <a:buNone/>
            </a:pPr>
            <a:r>
              <a:rPr lang="cs-CZ" b="1" dirty="0"/>
              <a:t>§ 13 Žádost o poskytnutí informace</a:t>
            </a:r>
          </a:p>
          <a:p>
            <a:r>
              <a:rPr lang="cs-CZ" dirty="0"/>
              <a:t>podává se ústně nebo písemně (i elektronicky)</a:t>
            </a:r>
          </a:p>
          <a:p>
            <a:r>
              <a:rPr lang="cs-CZ" dirty="0"/>
              <a:t>pokud není na ústní žádost informace poskytnuta nebo pokud není pro žadatele dostačující, je třeba podat žádost písemnou</a:t>
            </a:r>
          </a:p>
          <a:p>
            <a:r>
              <a:rPr lang="cs-CZ" dirty="0"/>
              <a:t>další ustanovení ZSPI o žádosti se použijí jen v případě písemné žádosti</a:t>
            </a:r>
          </a:p>
          <a:p>
            <a:r>
              <a:rPr lang="cs-CZ" dirty="0"/>
              <a:t>princip neformálnosti a minimálních nároků na postup žadatele o informace a princip bezplatnosti</a:t>
            </a:r>
          </a:p>
          <a:p>
            <a:r>
              <a:rPr lang="cs-CZ" dirty="0"/>
              <a:t>žádost nemusí být zdůvodněna a PS nesmí důvod vyžadovat</a:t>
            </a:r>
          </a:p>
          <a:p>
            <a:pPr marL="0" indent="0">
              <a:buNone/>
            </a:pPr>
            <a:endParaRPr lang="cs-CZ" dirty="0"/>
          </a:p>
          <a:p>
            <a:endParaRPr lang="cs-CZ" dirty="0"/>
          </a:p>
        </p:txBody>
      </p:sp>
    </p:spTree>
    <p:extLst>
      <p:ext uri="{BB962C8B-B14F-4D97-AF65-F5344CB8AC3E}">
        <p14:creationId xmlns:p14="http://schemas.microsoft.com/office/powerpoint/2010/main" val="334197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10093"/>
            <a:ext cx="10972800" cy="5314507"/>
          </a:xfrm>
        </p:spPr>
        <p:txBody>
          <a:bodyPr/>
          <a:lstStyle/>
          <a:p>
            <a:pPr marL="0" indent="0">
              <a:buNone/>
            </a:pPr>
            <a:r>
              <a:rPr lang="cs-CZ" b="1" dirty="0"/>
              <a:t>§ 14 Postup při podávání a vyřizování písemných žádostí o poskytnutí informace</a:t>
            </a:r>
          </a:p>
          <a:p>
            <a:r>
              <a:rPr lang="cs-CZ" dirty="0"/>
              <a:t>žádost je podána dnem, kdy ji obdržel PS, lhůta pro vyřízení začíná běžet následujícího dne</a:t>
            </a:r>
          </a:p>
          <a:p>
            <a:r>
              <a:rPr lang="cs-CZ" u="sng" dirty="0"/>
              <a:t>obsahové náležitosti:</a:t>
            </a:r>
            <a:r>
              <a:rPr lang="cs-CZ" dirty="0"/>
              <a:t> PS, kterému je určena, žádost ve smyslu ZSPI, jméno a příjmení žadatele, datum narození, trvalé bydliště, adresa pro doručování (analogicky pro právnickou osobu)</a:t>
            </a:r>
          </a:p>
          <a:p>
            <a:r>
              <a:rPr lang="cs-CZ" u="sng" dirty="0"/>
              <a:t>postup při elektronickém doručování:</a:t>
            </a:r>
            <a:r>
              <a:rPr lang="cs-CZ" dirty="0"/>
              <a:t> přes podatelnu PS, pokud není, lze využít jakoukoli elektronickou adresu PS</a:t>
            </a:r>
          </a:p>
          <a:p>
            <a:pPr marL="0" indent="0">
              <a:buNone/>
            </a:pPr>
            <a:endParaRPr lang="cs-CZ" dirty="0"/>
          </a:p>
        </p:txBody>
      </p:sp>
    </p:spTree>
    <p:extLst>
      <p:ext uri="{BB962C8B-B14F-4D97-AF65-F5344CB8AC3E}">
        <p14:creationId xmlns:p14="http://schemas.microsoft.com/office/powerpoint/2010/main" val="28382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05786"/>
            <a:ext cx="10972800" cy="5218814"/>
          </a:xfrm>
        </p:spPr>
        <p:txBody>
          <a:bodyPr/>
          <a:lstStyle/>
          <a:p>
            <a:r>
              <a:rPr lang="cs-CZ" dirty="0"/>
              <a:t>posouzení žádosti povinným subjektem:</a:t>
            </a:r>
          </a:p>
          <a:p>
            <a:pPr>
              <a:buFontTx/>
              <a:buChar char="-"/>
            </a:pPr>
            <a:r>
              <a:rPr lang="cs-CZ" u="sng" dirty="0"/>
              <a:t>nedostatek údajů o žadateli</a:t>
            </a:r>
            <a:r>
              <a:rPr lang="cs-CZ" dirty="0"/>
              <a:t> </a:t>
            </a:r>
            <a:r>
              <a:rPr lang="cs-CZ" dirty="0">
                <a:latin typeface="Times New Roman" panose="02020603050405020304" pitchFamily="18" charset="0"/>
                <a:cs typeface="Times New Roman" panose="02020603050405020304" pitchFamily="18" charset="0"/>
              </a:rPr>
              <a:t>→ výzva k nápravě do 7 dnů od doručení; pokud žadatel nevyhoví do 30 dnů od doručení žádosti, žádost je odložena</a:t>
            </a:r>
          </a:p>
          <a:p>
            <a:pPr>
              <a:buFontTx/>
              <a:buChar char="-"/>
            </a:pPr>
            <a:r>
              <a:rPr lang="cs-CZ" u="sng" dirty="0">
                <a:latin typeface="Times New Roman" panose="02020603050405020304" pitchFamily="18" charset="0"/>
                <a:cs typeface="Times New Roman" panose="02020603050405020304" pitchFamily="18" charset="0"/>
              </a:rPr>
              <a:t>nesrozumitelná, příliš obecná žádost</a:t>
            </a:r>
            <a:r>
              <a:rPr lang="cs-CZ" dirty="0">
                <a:latin typeface="Times New Roman" panose="02020603050405020304" pitchFamily="18" charset="0"/>
                <a:cs typeface="Times New Roman" panose="02020603050405020304" pitchFamily="18" charset="0"/>
              </a:rPr>
              <a:t> → výzva k nápravě do 7 dnů od doručení, pokud žadatel nevyhoví do 30 dnů od doručení žádosti, žádost je odmítnuta</a:t>
            </a:r>
          </a:p>
          <a:p>
            <a:pPr>
              <a:buFontTx/>
              <a:buChar char="-"/>
            </a:pPr>
            <a:r>
              <a:rPr lang="cs-CZ" u="sng" dirty="0">
                <a:latin typeface="Times New Roman" panose="02020603050405020304" pitchFamily="18" charset="0"/>
                <a:cs typeface="Times New Roman" panose="02020603050405020304" pitchFamily="18" charset="0"/>
              </a:rPr>
              <a:t>požadované informace se nevztahují k působnosti PS</a:t>
            </a:r>
            <a:r>
              <a:rPr lang="cs-CZ" dirty="0">
                <a:latin typeface="Times New Roman" panose="02020603050405020304" pitchFamily="18" charset="0"/>
                <a:cs typeface="Times New Roman" panose="02020603050405020304" pitchFamily="18" charset="0"/>
              </a:rPr>
              <a:t> → odložení žádosti a sdělení této skutečnosti žadateli do 7 dnů od doručení žádosti</a:t>
            </a:r>
          </a:p>
          <a:p>
            <a:pPr>
              <a:buFontTx/>
              <a:buChar char="-"/>
            </a:pPr>
            <a:r>
              <a:rPr lang="cs-CZ" u="sng" dirty="0">
                <a:latin typeface="Times New Roman" panose="02020603050405020304" pitchFamily="18" charset="0"/>
                <a:cs typeface="Times New Roman" panose="02020603050405020304" pitchFamily="18" charset="0"/>
              </a:rPr>
              <a:t>žádost je v pořádku</a:t>
            </a:r>
            <a:r>
              <a:rPr lang="cs-CZ" dirty="0">
                <a:latin typeface="Times New Roman" panose="02020603050405020304" pitchFamily="18" charset="0"/>
                <a:cs typeface="Times New Roman" panose="02020603050405020304" pitchFamily="18" charset="0"/>
              </a:rPr>
              <a:t> → do 15 dnů ode dne přijetí žádosti nebo ode dne jejího doplnění poskytne informace nebo v této lhůtě rozhodne o odmítnutí žádosti</a:t>
            </a:r>
            <a:endParaRPr lang="cs-CZ" dirty="0"/>
          </a:p>
        </p:txBody>
      </p:sp>
    </p:spTree>
    <p:extLst>
      <p:ext uri="{BB962C8B-B14F-4D97-AF65-F5344CB8AC3E}">
        <p14:creationId xmlns:p14="http://schemas.microsoft.com/office/powerpoint/2010/main" val="238285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lstStyle/>
          <a:p>
            <a:r>
              <a:rPr lang="cs-CZ" dirty="0"/>
              <a:t>prodloužení lhůty pro poskytnutí informace</a:t>
            </a:r>
          </a:p>
          <a:p>
            <a:pPr>
              <a:buFontTx/>
              <a:buChar char="-"/>
            </a:pPr>
            <a:r>
              <a:rPr lang="cs-CZ" dirty="0"/>
              <a:t>ze závažných důvodů a nejvýše o deset dní</a:t>
            </a:r>
          </a:p>
          <a:p>
            <a:pPr>
              <a:buFontTx/>
              <a:buChar char="-"/>
            </a:pPr>
            <a:r>
              <a:rPr lang="cs-CZ" u="sng" dirty="0"/>
              <a:t>závažné důvody dle ZSPI:</a:t>
            </a:r>
            <a:r>
              <a:rPr lang="cs-CZ" dirty="0"/>
              <a:t> vyhledání informací v oddělených úřadovnách; objemné množství oddělených a odlišných informací; konzultace s jiným PS nebo více složkami jednoho PS</a:t>
            </a:r>
          </a:p>
          <a:p>
            <a:pPr>
              <a:buFontTx/>
              <a:buChar char="-"/>
            </a:pPr>
            <a:r>
              <a:rPr lang="cs-CZ" dirty="0"/>
              <a:t>žadatel musí být o prodloužení lhůty prokazatelně informován</a:t>
            </a:r>
          </a:p>
          <a:p>
            <a:r>
              <a:rPr lang="cs-CZ" dirty="0"/>
              <a:t>o postupu při poskytnutí informace se pořídí záznam</a:t>
            </a:r>
          </a:p>
        </p:txBody>
      </p:sp>
    </p:spTree>
    <p:extLst>
      <p:ext uri="{BB962C8B-B14F-4D97-AF65-F5344CB8AC3E}">
        <p14:creationId xmlns:p14="http://schemas.microsoft.com/office/powerpoint/2010/main" val="382785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pPr marL="0" indent="0">
              <a:buNone/>
            </a:pPr>
            <a:r>
              <a:rPr lang="cs-CZ" b="1" dirty="0"/>
              <a:t>§ 15 Rozhodnutí o odmítnutí žádosti</a:t>
            </a:r>
          </a:p>
          <a:p>
            <a:r>
              <a:rPr lang="cs-CZ" dirty="0"/>
              <a:t>pokud PS žádosti o informace nevyhoví, ve lhůtě pro vyřízení žádosti, vydá rozhodnutí o odmítnutí žádosti/rozhodnutí o odmítnutí části žádosti</a:t>
            </a:r>
          </a:p>
          <a:p>
            <a:r>
              <a:rPr lang="cs-CZ" dirty="0"/>
              <a:t>pokud nebylo žádosti vyhověno z důvodu ochrany obchodního tajemství nebo ochrany autorských práv, musí být v rozhodnutí uvedeno, kdo tato práva vykonává – tato povinnost se nevztahuje na knihovny!!</a:t>
            </a:r>
          </a:p>
          <a:p>
            <a:r>
              <a:rPr lang="cs-CZ" dirty="0"/>
              <a:t>pokud PS nevydá řádné rozhodnutí, ale sdělí odmítnutí poskytnout informace neformálně, lze toto sdělení dle judikatury považovat za správní rozhodnutí v materiálním smyslu a bránit se proti němu odvoláním</a:t>
            </a:r>
          </a:p>
        </p:txBody>
      </p:sp>
    </p:spTree>
    <p:extLst>
      <p:ext uri="{BB962C8B-B14F-4D97-AF65-F5344CB8AC3E}">
        <p14:creationId xmlns:p14="http://schemas.microsoft.com/office/powerpoint/2010/main" val="3393934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normAutofit fontScale="92500" lnSpcReduction="20000"/>
          </a:bodyPr>
          <a:lstStyle/>
          <a:p>
            <a:pPr marL="0" indent="0">
              <a:buNone/>
            </a:pPr>
            <a:r>
              <a:rPr lang="cs-CZ" b="1" dirty="0"/>
              <a:t>§ 16 Odvolání</a:t>
            </a:r>
          </a:p>
          <a:p>
            <a:r>
              <a:rPr lang="cs-CZ" dirty="0"/>
              <a:t>proti rozhodnutí o odmítnutí žádosti</a:t>
            </a:r>
          </a:p>
          <a:p>
            <a:r>
              <a:rPr lang="cs-CZ" dirty="0"/>
              <a:t>PS předloží odvolání se spisovým materiálem nadřízenému orgánu ve lhůtě 15 dnů ode dne doručení odvolání</a:t>
            </a:r>
          </a:p>
          <a:p>
            <a:r>
              <a:rPr lang="cs-CZ" dirty="0"/>
              <a:t>PS může také o odvolání rozhodnout tzv. </a:t>
            </a:r>
            <a:r>
              <a:rPr lang="cs-CZ" dirty="0" err="1"/>
              <a:t>autoremedurou</a:t>
            </a:r>
            <a:r>
              <a:rPr lang="cs-CZ" dirty="0"/>
              <a:t>, tj. napadené rozhodnutí zruší či změní a vydá nové</a:t>
            </a:r>
          </a:p>
          <a:p>
            <a:r>
              <a:rPr lang="cs-CZ" dirty="0"/>
              <a:t>nadřízený orgán rozhodne o odvolání do 15 dnů ode dne předložení odvolání (nelze prodloužit)</a:t>
            </a:r>
          </a:p>
          <a:p>
            <a:r>
              <a:rPr lang="cs-CZ" u="sng" dirty="0"/>
              <a:t>soudní přezkum o rozhodnutí o odvolání:</a:t>
            </a:r>
            <a:r>
              <a:rPr lang="cs-CZ" dirty="0"/>
              <a:t> správní soud má povinnost zrušit nejen napadené rozhodnutí o odvolání, ale také rozhodnutí o odmítnutí žádosti o poskytnutí informace a nařídit PS informace poskytnout. Je tomu tak tehdy, pokud neexistují žádné důvody pro odmítnutí žádosti.</a:t>
            </a:r>
          </a:p>
          <a:p>
            <a:r>
              <a:rPr lang="cs-CZ" u="sng" dirty="0"/>
              <a:t>rozklad</a:t>
            </a:r>
            <a:r>
              <a:rPr lang="cs-CZ" dirty="0"/>
              <a:t> („odvolání“ pro rozhodnutí ústředního orgánu státní správy, ministra apod.): lhůta pro rozhodnutí o rozkladu je 15 pracovních dnů ode dne doručení rozkladu (nelze prodloužit)</a:t>
            </a:r>
          </a:p>
        </p:txBody>
      </p:sp>
    </p:spTree>
    <p:extLst>
      <p:ext uri="{BB962C8B-B14F-4D97-AF65-F5344CB8AC3E}">
        <p14:creationId xmlns:p14="http://schemas.microsoft.com/office/powerpoint/2010/main" val="314755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41991"/>
            <a:ext cx="10972800" cy="5282609"/>
          </a:xfrm>
        </p:spPr>
        <p:txBody>
          <a:bodyPr>
            <a:normAutofit fontScale="92500" lnSpcReduction="20000"/>
          </a:bodyPr>
          <a:lstStyle/>
          <a:p>
            <a:pPr marL="0" indent="0">
              <a:buNone/>
            </a:pPr>
            <a:r>
              <a:rPr lang="cs-CZ" b="1" dirty="0"/>
              <a:t>§ 16a Stížnost na postup při vyřizování žádosti o informace</a:t>
            </a:r>
          </a:p>
          <a:p>
            <a:r>
              <a:rPr lang="cs-CZ" dirty="0"/>
              <a:t>odlišovat od odvolání/rozkladu: odvolání/rozklad se podává jen proti rozhodnutí o odmítnutí žádosti, stížnost se podává:</a:t>
            </a:r>
          </a:p>
          <a:p>
            <a:pPr>
              <a:buFontTx/>
              <a:buChar char="-"/>
            </a:pPr>
            <a:r>
              <a:rPr lang="cs-CZ" dirty="0"/>
              <a:t>pokud žadatel nesouhlasí s vyřízením žádosti odkazem na zveřejněnou informaci</a:t>
            </a:r>
          </a:p>
          <a:p>
            <a:pPr>
              <a:buFontTx/>
              <a:buChar char="-"/>
            </a:pPr>
            <a:r>
              <a:rPr lang="cs-CZ" dirty="0"/>
              <a:t>pokud po uplynutí lhůty k vyřízení žádosti žadatel informaci nedostal ani nebylo vydáno rozhodnutí o odmítnutí</a:t>
            </a:r>
          </a:p>
          <a:p>
            <a:pPr>
              <a:buFontTx/>
              <a:buChar char="-"/>
            </a:pPr>
            <a:r>
              <a:rPr lang="cs-CZ" dirty="0"/>
              <a:t>pokud byla poskytnuta částečná informace a nebylo vydáno rozhodnutí o odmítnutí části žádosti</a:t>
            </a:r>
          </a:p>
          <a:p>
            <a:pPr>
              <a:buFontTx/>
              <a:buChar char="-"/>
            </a:pPr>
            <a:r>
              <a:rPr lang="cs-CZ" dirty="0"/>
              <a:t>pokud žadatel nesouhlasí s výší úhrady nebo odměny za poskytnutí informace</a:t>
            </a:r>
          </a:p>
          <a:p>
            <a:r>
              <a:rPr lang="cs-CZ" dirty="0"/>
              <a:t>stížnost může být ústní nebo písemná a podává se do 30 dnů od rozhodného okamžiku</a:t>
            </a:r>
          </a:p>
          <a:p>
            <a:r>
              <a:rPr lang="cs-CZ" dirty="0"/>
              <a:t>o stížnosti rozhoduje nadřízený orgán, kterému je do 7 dnů ode dne doručení PS stížnost předána</a:t>
            </a:r>
          </a:p>
        </p:txBody>
      </p:sp>
    </p:spTree>
    <p:extLst>
      <p:ext uri="{BB962C8B-B14F-4D97-AF65-F5344CB8AC3E}">
        <p14:creationId xmlns:p14="http://schemas.microsoft.com/office/powerpoint/2010/main" val="80591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704088"/>
            <a:ext cx="10972800" cy="1060917"/>
          </a:xfrm>
        </p:spPr>
        <p:txBody>
          <a:bodyPr rtlCol="0"/>
          <a:lstStyle/>
          <a:p>
            <a:pPr rtl="0"/>
            <a:r>
              <a:rPr lang="cs-CZ" b="1" dirty="0">
                <a:solidFill>
                  <a:schemeClr val="tx1"/>
                </a:solidFill>
              </a:rPr>
              <a:t>Účel práva na informace</a:t>
            </a:r>
          </a:p>
        </p:txBody>
      </p:sp>
      <p:sp>
        <p:nvSpPr>
          <p:cNvPr id="2" name="Zástupný symbol pro obsah 1"/>
          <p:cNvSpPr>
            <a:spLocks noGrp="1"/>
          </p:cNvSpPr>
          <p:nvPr>
            <p:ph idx="1"/>
          </p:nvPr>
        </p:nvSpPr>
        <p:spPr/>
        <p:txBody>
          <a:bodyPr rtlCol="0">
            <a:normAutofit fontScale="92500" lnSpcReduction="10000"/>
          </a:bodyPr>
          <a:lstStyle/>
          <a:p>
            <a:pPr rtl="0"/>
            <a:r>
              <a:rPr lang="cs-CZ" b="1" dirty="0"/>
              <a:t>rozhodnutí Nejvyššího správního soudu 1 As 17/2008-67</a:t>
            </a:r>
          </a:p>
          <a:p>
            <a:pPr marL="0" indent="0" rtl="0">
              <a:buNone/>
            </a:pPr>
            <a:r>
              <a:rPr lang="cs-CZ" dirty="0"/>
              <a:t>„Smyslem práva na informace je </a:t>
            </a:r>
            <a:r>
              <a:rPr lang="cs-CZ" u="sng" dirty="0"/>
              <a:t>kontrola činnosti veřejné správy</a:t>
            </a:r>
            <a:r>
              <a:rPr lang="cs-CZ" dirty="0"/>
              <a:t>, mj. též kontrola vynakládání veřejných prostředků a hospodaření s veřejným majetkem.“</a:t>
            </a:r>
          </a:p>
          <a:p>
            <a:r>
              <a:rPr lang="cs-CZ" b="1" dirty="0"/>
              <a:t>rozhodnutí Nejvyššího správního soudu 6 As 17/2008-67</a:t>
            </a:r>
          </a:p>
          <a:p>
            <a:pPr marL="0" indent="0">
              <a:buNone/>
            </a:pPr>
            <a:r>
              <a:rPr lang="cs-CZ" dirty="0"/>
              <a:t>„Poskytování informací o činnosti orgánů veřejné moci je v našem civilizačním prostoru </a:t>
            </a:r>
            <a:r>
              <a:rPr lang="cs-CZ" u="sng" dirty="0"/>
              <a:t>obecným standardem demokratických právních států</a:t>
            </a:r>
            <a:r>
              <a:rPr lang="cs-CZ" dirty="0"/>
              <a:t>, který logicky vyžaduje jisté finanční zatížení orgánů veřejné správy.“</a:t>
            </a:r>
          </a:p>
          <a:p>
            <a:r>
              <a:rPr lang="cs-CZ" b="1" dirty="0"/>
              <a:t>rozhodnutí Nejvyššího správního soudu 6 As 79/2006-58</a:t>
            </a:r>
          </a:p>
          <a:p>
            <a:pPr marL="0" indent="0">
              <a:buNone/>
            </a:pPr>
            <a:r>
              <a:rPr lang="cs-CZ" dirty="0"/>
              <a:t>„Povinný subjekt není oprávněn jakkoli zkoumat a zabývat se otázkou účelnosti a důvodnosti žadatelovy žádosti či jeho motivy.“</a:t>
            </a:r>
          </a:p>
          <a:p>
            <a:pPr marL="0" indent="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r>
              <a:rPr lang="cs-CZ" dirty="0"/>
              <a:t>rozhodnutí o stížnosti nadřízeným orgánem</a:t>
            </a:r>
          </a:p>
          <a:p>
            <a:pPr>
              <a:buFontTx/>
              <a:buChar char="-"/>
            </a:pPr>
            <a:r>
              <a:rPr lang="cs-CZ" u="sng" dirty="0"/>
              <a:t>přezkum postupu PS </a:t>
            </a:r>
            <a:r>
              <a:rPr lang="cs-CZ" dirty="0"/>
              <a:t>a: potvrzení postupu PS nebo přikázání vyřízení žádosti nebo převzetí věci usnesením (poskytnutí informace nebo rozhodnutí o odmítnutí)</a:t>
            </a:r>
          </a:p>
          <a:p>
            <a:pPr>
              <a:buFontTx/>
              <a:buChar char="-"/>
            </a:pPr>
            <a:r>
              <a:rPr lang="cs-CZ" dirty="0"/>
              <a:t>o stížnosti se rozhodne do 15 dnů ode dne předložení nadřízenému orgánu</a:t>
            </a:r>
          </a:p>
          <a:p>
            <a:pPr>
              <a:buFontTx/>
              <a:buChar char="-"/>
            </a:pPr>
            <a:r>
              <a:rPr lang="cs-CZ" dirty="0"/>
              <a:t>rozhodnutí se oznamuje žadateli a PS</a:t>
            </a:r>
          </a:p>
          <a:p>
            <a:pPr>
              <a:buFontTx/>
              <a:buChar char="-"/>
            </a:pPr>
            <a:r>
              <a:rPr lang="cs-CZ" dirty="0"/>
              <a:t>proti rozhodnutí se nelze odvolat</a:t>
            </a:r>
          </a:p>
          <a:p>
            <a:pPr>
              <a:buFontTx/>
              <a:buChar char="-"/>
            </a:pPr>
            <a:r>
              <a:rPr lang="cs-CZ" dirty="0"/>
              <a:t>pokud nadřízený orgán sám žádost o poskytnutí informace vyřídí, lze proti jeho postupu opět podat stížnost</a:t>
            </a:r>
          </a:p>
        </p:txBody>
      </p:sp>
    </p:spTree>
    <p:extLst>
      <p:ext uri="{BB962C8B-B14F-4D97-AF65-F5344CB8AC3E}">
        <p14:creationId xmlns:p14="http://schemas.microsoft.com/office/powerpoint/2010/main" val="380552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a:bodyPr>
          <a:lstStyle/>
          <a:p>
            <a:pPr marL="0" indent="0">
              <a:buNone/>
            </a:pPr>
            <a:r>
              <a:rPr lang="cs-CZ" b="1" dirty="0"/>
              <a:t>§ 17 Hrazení nákladů</a:t>
            </a:r>
          </a:p>
          <a:p>
            <a:r>
              <a:rPr lang="cs-CZ" dirty="0"/>
              <a:t>náklady na pořízení kopií, opatření technických nosičů dat, odeslání informací žadateli</a:t>
            </a:r>
          </a:p>
          <a:p>
            <a:r>
              <a:rPr lang="cs-CZ" dirty="0"/>
              <a:t>náklady na mimořádně rozsáhlé vyhledání informací</a:t>
            </a:r>
          </a:p>
          <a:p>
            <a:r>
              <a:rPr lang="cs-CZ" dirty="0"/>
              <a:t>úhrada nesmí tyto náklady přesáhnout a je příjmem povinného subjektu</a:t>
            </a:r>
          </a:p>
          <a:p>
            <a:r>
              <a:rPr lang="cs-CZ" dirty="0"/>
              <a:t>písemné oznámení o úhradě žadateli před poskytnutím informace: vyčíslení úhrady, poučení o možnosti podat stížnost a postup, jak stížnost podat</a:t>
            </a:r>
          </a:p>
          <a:p>
            <a:r>
              <a:rPr lang="cs-CZ" dirty="0"/>
              <a:t>nesplní-li PS oznamovací povinnost, ztrácí nárok na úhradu</a:t>
            </a:r>
          </a:p>
          <a:p>
            <a:r>
              <a:rPr lang="cs-CZ" dirty="0"/>
              <a:t>pokud žadatel neprovede úhradu do 60 dnů ode dne jejího oznámení, PS žádost o informace odloží</a:t>
            </a:r>
          </a:p>
          <a:p>
            <a:r>
              <a:rPr lang="cs-CZ" dirty="0"/>
              <a:t>nařízení vlády č. 173/2006 Sb., o zásadách stanovení úhrad a licenčních odměn za poskytování informací podle zákona o svob. přístupu k </a:t>
            </a:r>
            <a:r>
              <a:rPr lang="cs-CZ" dirty="0" err="1"/>
              <a:t>inf</a:t>
            </a:r>
            <a:r>
              <a:rPr lang="cs-CZ" dirty="0"/>
              <a:t>.</a:t>
            </a:r>
          </a:p>
          <a:p>
            <a:pPr marL="0" indent="0">
              <a:buNone/>
            </a:pPr>
            <a:endParaRPr lang="cs-CZ" dirty="0"/>
          </a:p>
        </p:txBody>
      </p:sp>
    </p:spTree>
    <p:extLst>
      <p:ext uri="{BB962C8B-B14F-4D97-AF65-F5344CB8AC3E}">
        <p14:creationId xmlns:p14="http://schemas.microsoft.com/office/powerpoint/2010/main" val="2846071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4521"/>
            <a:ext cx="10972800" cy="5240079"/>
          </a:xfrm>
        </p:spPr>
        <p:txBody>
          <a:bodyPr/>
          <a:lstStyle/>
          <a:p>
            <a:pPr marL="0" indent="0">
              <a:buNone/>
            </a:pPr>
            <a:r>
              <a:rPr lang="cs-CZ" b="1" dirty="0"/>
              <a:t>§ 18 Výroční zpráva</a:t>
            </a:r>
          </a:p>
          <a:p>
            <a:r>
              <a:rPr lang="cs-CZ" dirty="0"/>
              <a:t>každý PS má povinnost do 1. března zveřejnit výroční zprávu za předcházející kalendářní rok o své činnosti v oblasti poskytování informací podle ZSPI</a:t>
            </a:r>
          </a:p>
        </p:txBody>
      </p:sp>
    </p:spTree>
    <p:extLst>
      <p:ext uri="{BB962C8B-B14F-4D97-AF65-F5344CB8AC3E}">
        <p14:creationId xmlns:p14="http://schemas.microsoft.com/office/powerpoint/2010/main" val="1831432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a:bodyPr>
          <a:lstStyle/>
          <a:p>
            <a:pPr rtl="0"/>
            <a:r>
              <a:rPr lang="cs-CZ" sz="4400" dirty="0"/>
              <a:t>Právo na informace o životním prostředí </a:t>
            </a:r>
          </a:p>
        </p:txBody>
      </p:sp>
      <p:sp>
        <p:nvSpPr>
          <p:cNvPr id="2" name="Zástupný symbol pro obsah 1"/>
          <p:cNvSpPr>
            <a:spLocks noGrp="1"/>
          </p:cNvSpPr>
          <p:nvPr>
            <p:ph idx="1"/>
          </p:nvPr>
        </p:nvSpPr>
        <p:spPr/>
        <p:txBody>
          <a:bodyPr rtlCol="0"/>
          <a:lstStyle/>
          <a:p>
            <a:pPr rtl="0"/>
            <a:r>
              <a:rPr lang="cs-CZ" dirty="0"/>
              <a:t>zákon č. 123/1998 Sb., o právu na informace o životním prostředí</a:t>
            </a:r>
          </a:p>
          <a:p>
            <a:pPr marL="0" indent="0" rtl="0">
              <a:buNone/>
            </a:pPr>
            <a:r>
              <a:rPr lang="cs-CZ" dirty="0"/>
              <a:t>- naplňuje základní právo obsažené v čl. 35 odst. 2 Listiny základních práv a svobod: „Každý má právo na včasné a úplné informace o stavu životního prostředí a přírodních zdrojů.“</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6900281E-188B-4026-BEBF-EDE16BDFA999}"/>
              </a:ext>
            </a:extLst>
          </p:cNvPr>
          <p:cNvSpPr>
            <a:spLocks noGrp="1"/>
          </p:cNvSpPr>
          <p:nvPr>
            <p:ph idx="1"/>
          </p:nvPr>
        </p:nvSpPr>
        <p:spPr>
          <a:xfrm>
            <a:off x="609600" y="1095153"/>
            <a:ext cx="10972800" cy="5229447"/>
          </a:xfrm>
        </p:spPr>
        <p:txBody>
          <a:bodyPr>
            <a:normAutofit lnSpcReduction="10000"/>
          </a:bodyPr>
          <a:lstStyle/>
          <a:p>
            <a:r>
              <a:rPr lang="cs-CZ" b="1" dirty="0"/>
              <a:t>zneužití práva na informace</a:t>
            </a:r>
          </a:p>
          <a:p>
            <a:pPr>
              <a:buFontTx/>
              <a:buChar char="-"/>
            </a:pPr>
            <a:r>
              <a:rPr lang="cs-CZ" dirty="0"/>
              <a:t>k ochraně před zneužitím ZSPI slouží § 2 odst. 4, který stanoví, že povinnost poskytovat informace se netýká dotazů na názory, budoucí rozhodnutí a vytváření nových informací, a dále § 17 odst. 1, který umožňuje žádat úhradu za rozsáhlé vyhledání informací</a:t>
            </a:r>
          </a:p>
          <a:p>
            <a:pPr>
              <a:buFontTx/>
              <a:buChar char="-"/>
            </a:pPr>
            <a:r>
              <a:rPr lang="cs-CZ" u="sng" dirty="0"/>
              <a:t>zásada zákazu zneužití práva:</a:t>
            </a:r>
            <a:r>
              <a:rPr lang="cs-CZ" dirty="0"/>
              <a:t> při zneužití práva jde o zdánlivý výkon práva (subjekt zneužívající právo dosahuje výsledku, který je jen zdánlivě dovolený), takovýto výkon práva nemá právní ochranu (tj. takovou žádost o informace není třeba řešit ve věci samé); zneužití práva žadatelem musí poskytovatel informace řádně zdůvodnit, zneužití práva se daří prokázat výjimečně</a:t>
            </a:r>
          </a:p>
          <a:p>
            <a:pPr>
              <a:buFontTx/>
              <a:buChar char="-"/>
            </a:pPr>
            <a:r>
              <a:rPr lang="cs-CZ" dirty="0"/>
              <a:t>extrémní případy zahlcení poskytovatele informací žádostmi o rozsáhlé a komplikované informace od jednoho žadatele</a:t>
            </a:r>
          </a:p>
        </p:txBody>
      </p:sp>
    </p:spTree>
    <p:extLst>
      <p:ext uri="{BB962C8B-B14F-4D97-AF65-F5344CB8AC3E}">
        <p14:creationId xmlns:p14="http://schemas.microsoft.com/office/powerpoint/2010/main" val="188359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fontScale="77500" lnSpcReduction="20000"/>
          </a:bodyPr>
          <a:lstStyle/>
          <a:p>
            <a:pPr marL="0" indent="0" rtl="0">
              <a:buNone/>
            </a:pPr>
            <a:r>
              <a:rPr lang="cs-CZ" b="1" dirty="0"/>
              <a:t>§ 2 Povinnost poskytovat informace</a:t>
            </a:r>
          </a:p>
          <a:p>
            <a:pPr rtl="0">
              <a:buFontTx/>
              <a:buChar char="-"/>
            </a:pPr>
            <a:r>
              <a:rPr lang="cs-CZ" dirty="0"/>
              <a:t>státní orgány, územní samosprávné celky a jejich orgány a veřejné instituce</a:t>
            </a:r>
          </a:p>
          <a:p>
            <a:pPr rtl="0">
              <a:buFontTx/>
              <a:buChar char="-"/>
            </a:pPr>
            <a:r>
              <a:rPr lang="cs-CZ" u="sng" dirty="0"/>
              <a:t>subjekty, kterým zákon svěřil rozhodování</a:t>
            </a:r>
            <a:r>
              <a:rPr lang="cs-CZ" dirty="0"/>
              <a:t> o právech, právem chráněných zájmech nebo povinnostech fyzických nebo právnických osob v oblasti veřejné správy, a to pouze v rozsahu této jejich rozhodovací pravomoci (typicky stráž přírody, lesní stráž, myslivecká stráž, rybářská stráž)</a:t>
            </a:r>
          </a:p>
          <a:p>
            <a:pPr>
              <a:buFontTx/>
              <a:buChar char="-"/>
            </a:pPr>
            <a:r>
              <a:rPr lang="cs-CZ" u="sng" dirty="0"/>
              <a:t>veřejné instituce:</a:t>
            </a:r>
            <a:r>
              <a:rPr lang="cs-CZ" dirty="0"/>
              <a:t> ZSPI nedefinuje, vymezila je až judikatura: dle ÚS se veř. instituce posuzují podle způsobu vzniku, hlediska osoby zřizovatele, subjektu vytvářejícího jednotlivé orgány instituce, existence či neexistence státního dohledu a veřejného nebo soukromého účelu instituce; NSS vymezil jako veřejné instituce také obchodní společnosti vlastněné či spoluvlastněné státem nebo územním samosprávným celkem nebo jím ovládané; patří sem i</a:t>
            </a:r>
            <a:r>
              <a:rPr lang="cs-CZ" u="sng" dirty="0"/>
              <a:t> knihovny</a:t>
            </a:r>
            <a:endParaRPr lang="cs-CZ" dirty="0"/>
          </a:p>
          <a:p>
            <a:pPr rtl="0">
              <a:buFontTx/>
              <a:buChar char="-"/>
            </a:pPr>
            <a:r>
              <a:rPr lang="cs-CZ" dirty="0"/>
              <a:t>povinnost poskytovat informace </a:t>
            </a:r>
            <a:r>
              <a:rPr lang="cs-CZ" u="sng" dirty="0"/>
              <a:t>se netýká</a:t>
            </a:r>
            <a:r>
              <a:rPr lang="cs-CZ" dirty="0"/>
              <a:t> dotazů na názory, budoucí rozhodnutí a vytváření nových informací: povinný subjekt je tak chráněn proti tomu, aby musel zaujímat stanoviska k různým věcem, vysvětlovat výstupy ze své činnosti, provádět právní výklady, vytvářet či obstarávat nové informace</a:t>
            </a:r>
          </a:p>
          <a:p>
            <a:pPr rtl="0">
              <a:buFontTx/>
              <a:buChar char="-"/>
            </a:pPr>
            <a:r>
              <a:rPr lang="cs-CZ" dirty="0"/>
              <a:t>povinnost se netýká dotazů na názory, budoucí rozhodnutí a vytváření nových informací</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DBB7210F-5DD8-4F96-9F39-A6EBD079F23B}"/>
              </a:ext>
            </a:extLst>
          </p:cNvPr>
          <p:cNvSpPr>
            <a:spLocks noGrp="1"/>
          </p:cNvSpPr>
          <p:nvPr>
            <p:ph idx="1"/>
          </p:nvPr>
        </p:nvSpPr>
        <p:spPr>
          <a:xfrm>
            <a:off x="609600" y="1137684"/>
            <a:ext cx="10972800" cy="5186916"/>
          </a:xfrm>
        </p:spPr>
        <p:txBody>
          <a:bodyPr>
            <a:normAutofit fontScale="92500" lnSpcReduction="10000"/>
          </a:bodyPr>
          <a:lstStyle/>
          <a:p>
            <a:pPr marL="0" indent="0">
              <a:buNone/>
            </a:pPr>
            <a:r>
              <a:rPr lang="cs-CZ" b="1" dirty="0"/>
              <a:t>§ 3 Základní pojmy</a:t>
            </a:r>
          </a:p>
          <a:p>
            <a:r>
              <a:rPr lang="cs-CZ" dirty="0"/>
              <a:t>žadatel – jakákoli fyzická nebo právnická osoba; fyzická osoba nemusí být zletilá</a:t>
            </a:r>
          </a:p>
          <a:p>
            <a:r>
              <a:rPr lang="cs-CZ" dirty="0"/>
              <a:t>možnost dálkového přístupu</a:t>
            </a:r>
          </a:p>
          <a:p>
            <a:r>
              <a:rPr lang="cs-CZ" u="sng" dirty="0"/>
              <a:t>informace</a:t>
            </a:r>
            <a:r>
              <a:rPr lang="cs-CZ" dirty="0"/>
              <a:t> – jakýkoli obsah nebo jeho část v jakékoli podobě, zaznamenaný na jakémkoliv nosiči, zejména obsah písemného záznamu na listině, záznamu uloženého v elektronické podobě nebo záznamu zvukového, obrazového nebo audiovizuálního. Není jí počítačový program.</a:t>
            </a:r>
          </a:p>
          <a:p>
            <a:r>
              <a:rPr lang="cs-CZ" dirty="0"/>
              <a:t>zveřejněná informace, doprovodná informace</a:t>
            </a:r>
          </a:p>
          <a:p>
            <a:r>
              <a:rPr lang="cs-CZ" dirty="0"/>
              <a:t>strojově čitelný formát, otevřený formát</a:t>
            </a:r>
          </a:p>
          <a:p>
            <a:r>
              <a:rPr lang="cs-CZ" u="sng" dirty="0"/>
              <a:t>metadata</a:t>
            </a:r>
            <a:r>
              <a:rPr lang="cs-CZ" dirty="0"/>
              <a:t> – data popisující souvislosti, obsah a strukturu zaznamenaných informací a jejich správu v průběhu času</a:t>
            </a:r>
          </a:p>
          <a:p>
            <a:r>
              <a:rPr lang="cs-CZ" dirty="0"/>
              <a:t>otevřená data</a:t>
            </a:r>
          </a:p>
        </p:txBody>
      </p:sp>
    </p:spTree>
    <p:extLst>
      <p:ext uri="{BB962C8B-B14F-4D97-AF65-F5344CB8AC3E}">
        <p14:creationId xmlns:p14="http://schemas.microsoft.com/office/powerpoint/2010/main" val="124386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a:bodyPr>
          <a:lstStyle/>
          <a:p>
            <a:r>
              <a:rPr lang="cs-CZ" sz="2800" dirty="0"/>
              <a:t>Informace</a:t>
            </a:r>
          </a:p>
          <a:p>
            <a:pPr marL="0" indent="0">
              <a:buNone/>
            </a:pPr>
            <a:r>
              <a:rPr lang="cs-CZ" u="sng" dirty="0"/>
              <a:t>- povinné sestavení informace z těch, které má PS k dispozici:</a:t>
            </a:r>
            <a:r>
              <a:rPr lang="cs-CZ" dirty="0"/>
              <a:t> je třeba posoudit „intelektuální náročnost“ činnosti potřebné pro přípravu odpovědi na žádost, to zda postačí jednoduchá práce s daty, které má PS k dispozici nebo je třeba náročnější práce např. hodnocení dat, analýzy dat z rozhodovací činnosti subjektu, právní analýzy apod. (v tomto případě se již jedná o vytváření nových informací, na což se ZSPI nevztahuje); sestavení informace z dostupných dokumentů může hraničit s vytvářením nových informací, čehož se povinnost poskytovat informace netýká</a:t>
            </a:r>
          </a:p>
          <a:p>
            <a:pPr marL="0" indent="0">
              <a:buNone/>
            </a:pPr>
            <a:endParaRPr lang="cs-CZ" dirty="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r>
              <a:rPr lang="cs-CZ" dirty="0"/>
              <a:t>Informace</a:t>
            </a:r>
          </a:p>
          <a:p>
            <a:pPr>
              <a:buFontTx/>
              <a:buChar char="-"/>
            </a:pPr>
            <a:r>
              <a:rPr lang="cs-CZ" u="sng" dirty="0"/>
              <a:t>judikatura:</a:t>
            </a:r>
            <a:r>
              <a:rPr lang="cs-CZ" dirty="0"/>
              <a:t> má PS má povinnost požadovanou informací disponovat?; z jakých obecnějších povinností PS lze či nelze vyvodit povinnost určité informace mít?</a:t>
            </a:r>
          </a:p>
          <a:p>
            <a:pPr>
              <a:buFontTx/>
              <a:buChar char="-"/>
            </a:pPr>
            <a:r>
              <a:rPr lang="cs-CZ" dirty="0"/>
              <a:t>pokud povinný subjekt nedisponuje požadovanou informací, kterou je  povinen mít, pak ji musí vytvořit a žadateli poskytnout (např. specifický případ I. ÚS 517/10 </a:t>
            </a:r>
            <a:r>
              <a:rPr lang="cs-CZ" dirty="0" err="1"/>
              <a:t>inf</a:t>
            </a:r>
            <a:r>
              <a:rPr lang="cs-CZ" dirty="0"/>
              <a:t>. o členství soudců v KSČ „vyvinout snahu o získání požadovaných informací“; v běžných případech spíše mírnější pojetí povinnosti mít informaci k dispozici).</a:t>
            </a:r>
          </a:p>
          <a:p>
            <a:pPr marL="0" indent="0">
              <a:buNone/>
            </a:pPr>
            <a:endParaRPr lang="cs-CZ" dirty="0"/>
          </a:p>
        </p:txBody>
      </p:sp>
    </p:spTree>
    <p:extLst>
      <p:ext uri="{BB962C8B-B14F-4D97-AF65-F5344CB8AC3E}">
        <p14:creationId xmlns:p14="http://schemas.microsoft.com/office/powerpoint/2010/main" val="118447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01479"/>
            <a:ext cx="10972800" cy="5123121"/>
          </a:xfrm>
        </p:spPr>
        <p:txBody>
          <a:bodyPr rtlCol="0">
            <a:normAutofit/>
          </a:bodyPr>
          <a:lstStyle/>
          <a:p>
            <a:pPr rtl="0"/>
            <a:r>
              <a:rPr lang="cs-CZ" b="1" dirty="0"/>
              <a:t>§ 4 odst. 1 Povinné subjekty poskytují informace na základě žádosti nebo zveřejněním</a:t>
            </a:r>
          </a:p>
          <a:p>
            <a:pPr rtl="0">
              <a:buFontTx/>
              <a:buChar char="-"/>
            </a:pPr>
            <a:r>
              <a:rPr lang="cs-CZ" u="sng" dirty="0"/>
              <a:t>zveřejnění:</a:t>
            </a:r>
            <a:r>
              <a:rPr lang="cs-CZ" dirty="0"/>
              <a:t> zpřístupnění informace předem neurčenému okruhu zájemců, zejména vydání tiskem nebo na jiném nosiči umožňujícím uchování informace, vystavení na úřední desce nebo umístění v knihovně poskytující VKIS podle knihovního zákona; zveřejnění poskytuje možnost jakéhokoli zájemce zveřejněnou informaci znovu vyhledat a získat</a:t>
            </a:r>
          </a:p>
          <a:p>
            <a:pPr rtl="0">
              <a:buFontTx/>
              <a:buChar char="-"/>
            </a:pPr>
            <a:r>
              <a:rPr lang="cs-CZ" dirty="0"/>
              <a:t>při plnění své informační povinnosti může PS při vyřizování žádosti o informace odkázat na zveřejněnou informaci</a:t>
            </a:r>
          </a:p>
          <a:p>
            <a:pPr rtl="0">
              <a:buFontTx/>
              <a:buChar char="-"/>
            </a:pPr>
            <a:r>
              <a:rPr lang="cs-CZ" dirty="0"/>
              <a:t>ZSPI stanoví okruh informací, které je PS povinen zveřejnit bez ohledu na žádost o informace</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5338216f9649e7387aadd7226954d86996ca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1054</TotalTime>
  <Words>3275</Words>
  <Application>Microsoft Office PowerPoint</Application>
  <PresentationFormat>Širokoúhlá obrazovka</PresentationFormat>
  <Paragraphs>173</Paragraphs>
  <Slides>33</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Calibri</vt:lpstr>
      <vt:lpstr>Century Gothic</vt:lpstr>
      <vt:lpstr>Palatino Linotype</vt:lpstr>
      <vt:lpstr>Times New Roman</vt:lpstr>
      <vt:lpstr>Wingdings 2</vt:lpstr>
      <vt:lpstr>Prezentace týkající se debaty</vt:lpstr>
      <vt:lpstr>SVOBODNÝ PŘÍSTUP K INFORMACÍM</vt:lpstr>
      <vt:lpstr>Zákon o svobodném přístupu k informacím (ZSPI)</vt:lpstr>
      <vt:lpstr>Účel práva na informace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Právo na informace o životním prostředí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SVOBODNÝ PŘÍSTUP K INFORMACÍM</dc:title>
  <dc:creator>Martin</dc:creator>
  <cp:lastModifiedBy>Krcalova Konecna Katerina</cp:lastModifiedBy>
  <cp:revision>66</cp:revision>
  <cp:lastPrinted>2020-03-06T08:58:50Z</cp:lastPrinted>
  <dcterms:created xsi:type="dcterms:W3CDTF">2019-03-06T21:55:04Z</dcterms:created>
  <dcterms:modified xsi:type="dcterms:W3CDTF">2020-03-06T10:42:39Z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