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72" r:id="rId2"/>
    <p:sldId id="273" r:id="rId3"/>
    <p:sldId id="280" r:id="rId4"/>
    <p:sldId id="281" r:id="rId5"/>
    <p:sldId id="282" r:id="rId6"/>
    <p:sldId id="283" r:id="rId7"/>
    <p:sldId id="284" r:id="rId8"/>
    <p:sldId id="286" r:id="rId9"/>
    <p:sldId id="285" r:id="rId10"/>
    <p:sldId id="287" r:id="rId11"/>
    <p:sldId id="288" r:id="rId12"/>
    <p:sldId id="289" r:id="rId13"/>
    <p:sldId id="291" r:id="rId14"/>
    <p:sldId id="290" r:id="rId15"/>
    <p:sldId id="301" r:id="rId16"/>
    <p:sldId id="302" r:id="rId17"/>
    <p:sldId id="303" r:id="rId18"/>
    <p:sldId id="304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</p:sldIdLst>
  <p:sldSz cx="12192000" cy="6858000"/>
  <p:notesSz cx="6858000" cy="9144000"/>
  <p:custDataLst>
    <p:tags r:id="rId31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23.05.2020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704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27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765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951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88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587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561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939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0714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2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099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090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3887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2172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4652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1953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7227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86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270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851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73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472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023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271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43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23.05.2020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Autorské právo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Volné užití a zákonné licence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37a Licence pro určitá užití osiřelého díla</a:t>
            </a:r>
          </a:p>
          <a:p>
            <a:r>
              <a:rPr lang="cs-CZ" dirty="0"/>
              <a:t>tato licence náleží knihovnám a obdobným institucím a provozovatelům vysílání</a:t>
            </a:r>
            <a:endParaRPr lang="cs-CZ" b="1" dirty="0"/>
          </a:p>
          <a:p>
            <a:r>
              <a:rPr lang="cs-CZ" dirty="0"/>
              <a:t>zhotovení rozmnoženiny osiřelého díla v podobě knihy, časopisu, novin, jiné písemnosti, kinematografického díla nebo audiovizuálního díla pro účely digitalizace, zpřístupnění prostřednictvím počítačové a obdobné sítě, indexace, katalogizace</a:t>
            </a:r>
          </a:p>
          <a:p>
            <a:r>
              <a:rPr lang="cs-CZ" dirty="0"/>
              <a:t>zpřístupnění díla prostřednictvím počítačové nebo obdobné sítě</a:t>
            </a:r>
          </a:p>
          <a:p>
            <a:r>
              <a:rPr lang="cs-CZ" dirty="0"/>
              <a:t>jde o dílo, které je součástí sbírky instituce, která rozmnoženinu zhotovuje</a:t>
            </a:r>
          </a:p>
          <a:p>
            <a:r>
              <a:rPr lang="cs-CZ" dirty="0"/>
              <a:t>povinnost provést důsledné vyhledávání (ověřit, zda je dílo skutečně osiřelé)</a:t>
            </a:r>
          </a:p>
        </p:txBody>
      </p:sp>
    </p:spTree>
    <p:extLst>
      <p:ext uri="{BB962C8B-B14F-4D97-AF65-F5344CB8AC3E}">
        <p14:creationId xmlns:p14="http://schemas.microsoft.com/office/powerpoint/2010/main" val="226559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37a Licence pro určitá užití osiřelého díla</a:t>
            </a:r>
          </a:p>
          <a:p>
            <a:r>
              <a:rPr lang="cs-CZ" dirty="0"/>
              <a:t>autor, který ukončil status osiřelého díla, má právo na odměnu vůči osobě, která osiřelé dílo dle § 37a užila</a:t>
            </a:r>
          </a:p>
          <a:p>
            <a:r>
              <a:rPr lang="cs-CZ" dirty="0"/>
              <a:t>při určení výše autorské odměny se přihlédne k účelu a okolnostem užití díla a k rozsahu újmy způsobené autorovi užitím díla</a:t>
            </a:r>
          </a:p>
        </p:txBody>
      </p:sp>
    </p:spTree>
    <p:extLst>
      <p:ext uri="{BB962C8B-B14F-4D97-AF65-F5344CB8AC3E}">
        <p14:creationId xmlns:p14="http://schemas.microsoft.com/office/powerpoint/2010/main" val="199141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Další zákonné licence</a:t>
            </a:r>
          </a:p>
          <a:p>
            <a:r>
              <a:rPr lang="cs-CZ" dirty="0"/>
              <a:t>licence pro osoby se zdravotním postižením</a:t>
            </a:r>
          </a:p>
          <a:p>
            <a:r>
              <a:rPr lang="cs-CZ" dirty="0"/>
              <a:t>licence pro dočasné rozmnoženiny</a:t>
            </a:r>
          </a:p>
          <a:p>
            <a:r>
              <a:rPr lang="cs-CZ" dirty="0"/>
              <a:t>licence pro fotografickou podobiznu</a:t>
            </a:r>
          </a:p>
          <a:p>
            <a:r>
              <a:rPr lang="cs-CZ" dirty="0"/>
              <a:t>nepodstatné vedlejší užití díla</a:t>
            </a:r>
          </a:p>
          <a:p>
            <a:r>
              <a:rPr lang="cs-CZ" dirty="0"/>
              <a:t>licence k dílům užitého umění a dílům architektonickým</a:t>
            </a:r>
          </a:p>
          <a:p>
            <a:r>
              <a:rPr lang="cs-CZ" dirty="0"/>
              <a:t>licence pro sociální zařízení</a:t>
            </a:r>
          </a:p>
          <a:p>
            <a:r>
              <a:rPr lang="cs-CZ" dirty="0"/>
              <a:t>licence pro společné domovní antény</a:t>
            </a:r>
          </a:p>
          <a:p>
            <a:r>
              <a:rPr lang="cs-CZ" dirty="0"/>
              <a:t>licence pro karikaturu a parodii</a:t>
            </a:r>
          </a:p>
          <a:p>
            <a:r>
              <a:rPr lang="cs-CZ" dirty="0"/>
              <a:t>užití originálu nebo rozmnoženiny díla výtvarného, fotografie nebo díla vyjádřeného postupem podobným fotografii jeho vystavením</a:t>
            </a:r>
          </a:p>
          <a:p>
            <a:r>
              <a:rPr lang="cs-CZ" dirty="0"/>
              <a:t>zpravodajská licence</a:t>
            </a:r>
          </a:p>
        </p:txBody>
      </p:sp>
    </p:spTree>
    <p:extLst>
      <p:ext uri="{BB962C8B-B14F-4D97-AF65-F5344CB8AC3E}">
        <p14:creationId xmlns:p14="http://schemas.microsoft.com/office/powerpoint/2010/main" val="37344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Nakladatelská licenční smlouva</a:t>
            </a:r>
          </a:p>
          <a:p>
            <a:r>
              <a:rPr lang="cs-CZ" dirty="0"/>
              <a:t>upravuje ji § 2384 zák. č. 89/2012 Sb., občanský zákoník</a:t>
            </a:r>
          </a:p>
          <a:p>
            <a:r>
              <a:rPr lang="cs-CZ" dirty="0"/>
              <a:t>autor poskytuje </a:t>
            </a:r>
            <a:r>
              <a:rPr lang="cs-CZ" u="sng" dirty="0"/>
              <a:t>licenci k rozmnožování a rozšiřování autorského díla </a:t>
            </a:r>
            <a:r>
              <a:rPr lang="cs-CZ" dirty="0"/>
              <a:t>slovesného, hudebně dramatického nebo hudebního, výtvarného, fotografického</a:t>
            </a:r>
          </a:p>
          <a:p>
            <a:r>
              <a:rPr lang="cs-CZ" dirty="0"/>
              <a:t>pokud není licenční smlouva uzavřena výslovně jako nevýhradní, má se za to, že je </a:t>
            </a:r>
            <a:r>
              <a:rPr lang="cs-CZ" u="sng" dirty="0"/>
              <a:t>výhradní</a:t>
            </a:r>
            <a:r>
              <a:rPr lang="cs-CZ" dirty="0"/>
              <a:t> (neplatí, pokud jde o autorské dílo v periodiku, např. článek); výhradní licence – autor tuto licenci nemůže poskytnout další osobě</a:t>
            </a:r>
          </a:p>
          <a:p>
            <a:r>
              <a:rPr lang="cs-CZ" dirty="0"/>
              <a:t>pojem nakladatel se často překrývá s pojmem vydavatel</a:t>
            </a:r>
          </a:p>
          <a:p>
            <a:r>
              <a:rPr lang="cs-CZ" dirty="0"/>
              <a:t>rozmnoženiny tiskové i elektronické</a:t>
            </a:r>
          </a:p>
          <a:p>
            <a:r>
              <a:rPr lang="cs-CZ" dirty="0"/>
              <a:t>rozšiřování rozmnoženiny – zpřístupňování rozmnoženiny prodejem nebo jiným převodem vlastnického práva, nabízení rozmnoženiny</a:t>
            </a:r>
          </a:p>
          <a:p>
            <a:r>
              <a:rPr lang="cs-CZ" dirty="0"/>
              <a:t>nakl. licenční smlouvu lze doplnit obecnou licenční smlouvou na jiné užití díla, než je rozmnožování a rozšiřování</a:t>
            </a:r>
          </a:p>
        </p:txBody>
      </p:sp>
    </p:spTree>
    <p:extLst>
      <p:ext uri="{BB962C8B-B14F-4D97-AF65-F5344CB8AC3E}">
        <p14:creationId xmlns:p14="http://schemas.microsoft.com/office/powerpoint/2010/main" val="148409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87 Právo nakladatele na odměnu</a:t>
            </a:r>
          </a:p>
          <a:p>
            <a:r>
              <a:rPr lang="cs-CZ" dirty="0"/>
              <a:t>nakladatel má právo na odměnu v souvislosti se zhotovením rozmnoženiny jím vydaného díla pro osobní potřebu a vlastní vnitřní  potřebu právnické osoby nebo fyzické osoby – podnikatele</a:t>
            </a:r>
          </a:p>
          <a:p>
            <a:r>
              <a:rPr lang="cs-CZ" dirty="0"/>
              <a:t>právo trvá 50 let od vydání díla</a:t>
            </a:r>
          </a:p>
          <a:p>
            <a:r>
              <a:rPr lang="cs-CZ" dirty="0"/>
              <a:t>kolektivně spravované právo</a:t>
            </a:r>
          </a:p>
          <a:p>
            <a:r>
              <a:rPr lang="cs-CZ" dirty="0"/>
              <a:t>právo je převoditelné na jinou osobu</a:t>
            </a:r>
          </a:p>
          <a:p>
            <a:r>
              <a:rPr lang="cs-CZ" dirty="0"/>
              <a:t>okruh osob povinných platit odměnu vychází z § 25 (osoby povinné platit odměny autorům)</a:t>
            </a:r>
          </a:p>
        </p:txBody>
      </p:sp>
    </p:spTree>
    <p:extLst>
      <p:ext uri="{BB962C8B-B14F-4D97-AF65-F5344CB8AC3E}">
        <p14:creationId xmlns:p14="http://schemas.microsoft.com/office/powerpoint/2010/main" val="196608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Licenční smlouva k autorskému dílu</a:t>
            </a:r>
          </a:p>
          <a:p>
            <a:r>
              <a:rPr lang="cs-CZ" dirty="0"/>
              <a:t>zák. č. 89/2012 Sb., občanský zákoník, § 2371 a násl.</a:t>
            </a:r>
          </a:p>
          <a:p>
            <a:r>
              <a:rPr lang="cs-CZ" dirty="0"/>
              <a:t>autor smlouvou nabyvateli licence poskytuje oprávnění k užití díla v původní nebo zpracované formě, a to určitým způsobem nebo všemi způsoby užití, v omezeném či neomezeném rozsahu (dle obsahu smlouvy)</a:t>
            </a:r>
          </a:p>
          <a:p>
            <a:r>
              <a:rPr lang="cs-CZ" dirty="0"/>
              <a:t>licenci k užití díla je nabyvatel povinen využít, pokud není ve smlouvě ujednáno jinak</a:t>
            </a:r>
          </a:p>
          <a:p>
            <a:r>
              <a:rPr lang="cs-CZ" u="sng" dirty="0"/>
              <a:t>odměna za poskytnutí licence:</a:t>
            </a:r>
            <a:r>
              <a:rPr lang="cs-CZ" dirty="0"/>
              <a:t> licenční smlouva je vždy úplatná; pokud je smlouva bezúplatná, je třeba to ve smlouvě ujednat; je dostačující, když z jednání stran o uzavření smlouvy vyplývá jejich vůle uzavřít úplatnou smlouvu i bez určení výše odměny; může být sjednána na základě výnosů z využití licence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1487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Licenční smlouva k autorským dílům</a:t>
            </a:r>
          </a:p>
          <a:p>
            <a:r>
              <a:rPr lang="cs-CZ" u="sng" dirty="0"/>
              <a:t>přiměřená dodatečná odměna:</a:t>
            </a:r>
            <a:r>
              <a:rPr lang="cs-CZ" dirty="0"/>
              <a:t> pokud není odměna ujednána v závislosti na výnosech z užití licence a je-li ve zřejmém nepoměru k zisku z využití licence a k významu, má autor právo na dodatečnou odměnu; výši odměny určí soud; dodatečnou odměnu musí autor uplatnit u nabyvatele licence</a:t>
            </a:r>
          </a:p>
          <a:p>
            <a:r>
              <a:rPr lang="cs-CZ" dirty="0"/>
              <a:t>upravit nebo jinak změnit označení autora nebo název díla může nabyvatel jen, pokud je to sjednáno ve smlouvě, případně pokud je to změna, u které lze spravedlivě očekávat, že by ji autor schválil</a:t>
            </a:r>
          </a:p>
          <a:p>
            <a:r>
              <a:rPr lang="cs-CZ" dirty="0"/>
              <a:t>licence může být omezena na jednotlivé způsoby užití díla a mohou být určeny způsoby, jak dílo užívat, zákon upřesňuje licenci k rozmnožování a rozšiřování díla</a:t>
            </a:r>
          </a:p>
          <a:p>
            <a:r>
              <a:rPr lang="cs-CZ" dirty="0"/>
              <a:t>licenci lze omezit zejména co do množství, místa a času</a:t>
            </a:r>
          </a:p>
        </p:txBody>
      </p:sp>
    </p:spTree>
    <p:extLst>
      <p:ext uri="{BB962C8B-B14F-4D97-AF65-F5344CB8AC3E}">
        <p14:creationId xmlns:p14="http://schemas.microsoft.com/office/powerpoint/2010/main" val="171227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Licenční smlouva k autorským dílům</a:t>
            </a:r>
          </a:p>
          <a:p>
            <a:r>
              <a:rPr lang="cs-CZ" u="sng" dirty="0"/>
              <a:t>odstoupení autora od smlouvy:</a:t>
            </a:r>
            <a:r>
              <a:rPr lang="cs-CZ" dirty="0"/>
              <a:t> jestliže nabyvatel výhradní licenci vůbec nevyužívá nebo ji využívá nedostatečně a jsou tím značně dotčeny zájmy autora, může autor od smlouvy odstoupit; autor předtím musí nabyvatele vyzvat k nápravě; autor nemůže uplatnit právo na odstoupení do dvou let od uzavření licenční smlouvy (nebylo-li sjednáno jinak)</a:t>
            </a:r>
          </a:p>
          <a:p>
            <a:r>
              <a:rPr lang="cs-CZ" dirty="0"/>
              <a:t>při odstoupení autora od smlouvy může nabyvatel licence požadovat náhradu škody, pokud pro to existují důvody hodné zvláštního zřetele (posuzují se zejména s ohledem na nečinnost nabyvatele); spíše výjimečné</a:t>
            </a:r>
          </a:p>
        </p:txBody>
      </p:sp>
    </p:spTree>
    <p:extLst>
      <p:ext uri="{BB962C8B-B14F-4D97-AF65-F5344CB8AC3E}">
        <p14:creationId xmlns:p14="http://schemas.microsoft.com/office/powerpoint/2010/main" val="264005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Licenční smlouva k autorským dílům</a:t>
            </a:r>
          </a:p>
          <a:p>
            <a:r>
              <a:rPr lang="cs-CZ" u="sng" dirty="0"/>
              <a:t>odstoupení autora od smlouvy pro změnu přesvědčení:</a:t>
            </a:r>
            <a:r>
              <a:rPr lang="cs-CZ" dirty="0"/>
              <a:t> autor může odstoupit, pokud jeho </a:t>
            </a:r>
            <a:r>
              <a:rPr lang="cs-CZ" u="sng" dirty="0"/>
              <a:t>dosud nezveřejněné</a:t>
            </a:r>
            <a:r>
              <a:rPr lang="cs-CZ" dirty="0"/>
              <a:t> autorské dílo již neodpovídá jeho přesvědčení a jeho zveřejněním by byly nepříznivě dotčeny jeho oprávněné osobní zájmy (nikoli majetkové); autor nahradí nabyvateli škodu, která mu odstoupením vznikla; při opětovném zájmu autora o uzavření licenční smlouvy (autor si to „rozmyslel“) má původní nabyvatel přednostní právo na uzavření nové licenční smlouvy</a:t>
            </a:r>
          </a:p>
          <a:p>
            <a:r>
              <a:rPr lang="cs-CZ" u="sng" dirty="0"/>
              <a:t>zánik licence:</a:t>
            </a:r>
            <a:r>
              <a:rPr lang="cs-CZ" dirty="0"/>
              <a:t> smrtí fyzické osoby nebo zánikem právnické osoby, které byla udělena licence, přechází práva a povinnosti z lic. smlouvy na jejího právního nástupce nebo dědice, lic. smlouva může také přechod práv a povinností vyloučit.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67998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Přestupky</a:t>
            </a:r>
          </a:p>
          <a:p>
            <a:r>
              <a:rPr lang="cs-CZ" dirty="0"/>
              <a:t>dle zákona č. 250/2016 Sb., o odpovědnosti za přestupky a řízení o nich</a:t>
            </a:r>
            <a:endParaRPr lang="cs-CZ" b="1" dirty="0"/>
          </a:p>
          <a:p>
            <a:pPr marL="0" indent="0" rtl="0">
              <a:buNone/>
            </a:pPr>
            <a:r>
              <a:rPr lang="cs-CZ" b="1" dirty="0"/>
              <a:t>§ 105a Přestupky fyzických osob</a:t>
            </a:r>
          </a:p>
          <a:p>
            <a:r>
              <a:rPr lang="cs-CZ" dirty="0"/>
              <a:t>neoprávněné užití autorského díla, uměleckého výkonu, zvukového nebo zvukově obrazového záznamu, vysílání nebo databáze (do 150 000 Kč)</a:t>
            </a:r>
          </a:p>
          <a:p>
            <a:r>
              <a:rPr lang="cs-CZ" dirty="0"/>
              <a:t>obcházení či maření účinných technických prostředků ochrany autorských práv, zpřístupnění zařízení umožňujících obcházení či maření technických prostředků ochrany, neoprávněné odstraňování nebo změna informace o díle (do 100 000 Kč)</a:t>
            </a:r>
          </a:p>
          <a:p>
            <a:r>
              <a:rPr lang="cs-CZ" dirty="0"/>
              <a:t>neposkytnutí informací o opětovném prodeji uměleckého díla obchodníkem (do 100 000 Kč)</a:t>
            </a:r>
          </a:p>
        </p:txBody>
      </p:sp>
    </p:spTree>
    <p:extLst>
      <p:ext uri="{BB962C8B-B14F-4D97-AF65-F5344CB8AC3E}">
        <p14:creationId xmlns:p14="http://schemas.microsoft.com/office/powerpoint/2010/main" val="351880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29 Uplatnění výjimek a omezení z práva autorského, volná užití a zákonné licence</a:t>
            </a:r>
          </a:p>
          <a:p>
            <a:r>
              <a:rPr lang="cs-CZ" dirty="0"/>
              <a:t>výjimky lze uplatnit pouze ve zvláštních případech stanovených zákonem</a:t>
            </a:r>
          </a:p>
          <a:p>
            <a:r>
              <a:rPr lang="cs-CZ" dirty="0"/>
              <a:t>autorská díla nesmí být při výjimce užita v rozporu s běžným užitím</a:t>
            </a:r>
          </a:p>
          <a:p>
            <a:r>
              <a:rPr lang="cs-CZ" dirty="0"/>
              <a:t>zájmy a práva autora nesmí být při výjimce nepřiměřeně dotčeny</a:t>
            </a:r>
          </a:p>
          <a:p>
            <a:r>
              <a:rPr lang="cs-CZ" dirty="0"/>
              <a:t>volná užití a zákonné licence se vztahují pouze na díla zveřejněná (kromě výjimek, které stanoví zákon, např. licence úřední a zpravodajská, licence pro školní dílo)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Přestupky</a:t>
            </a:r>
          </a:p>
          <a:p>
            <a:pPr marL="0" indent="0" rtl="0">
              <a:buNone/>
            </a:pPr>
            <a:r>
              <a:rPr lang="cs-CZ" b="1" dirty="0"/>
              <a:t>§ 105b Přestupky právnických a podnikajících fyzických osob</a:t>
            </a:r>
          </a:p>
          <a:p>
            <a:r>
              <a:rPr lang="cs-CZ" dirty="0"/>
              <a:t>neoprávněné užití autorského díla, uměleckého výkonu, zvukového nebo zvukově obrazového záznamu, vysílání nebo databáze (do 150 000 Kč)</a:t>
            </a:r>
          </a:p>
          <a:p>
            <a:r>
              <a:rPr lang="cs-CZ" dirty="0"/>
              <a:t>obcházení či maření účinných technických prostředků ochrany autorských práv, zpřístupnění zařízení umožňujících obcházení či maření technických prostředků ochrany, neoprávněné odstraňování nebo změna informace o díle (do 100 000 Kč)</a:t>
            </a:r>
          </a:p>
          <a:p>
            <a:r>
              <a:rPr lang="cs-CZ" dirty="0"/>
              <a:t>neposkytnutí informací o opětovném prodeji uměleckého díla obchodníkem (do 100 000 Kč)</a:t>
            </a:r>
          </a:p>
        </p:txBody>
      </p:sp>
    </p:spTree>
    <p:extLst>
      <p:ext uri="{BB962C8B-B14F-4D97-AF65-F5344CB8AC3E}">
        <p14:creationId xmlns:p14="http://schemas.microsoft.com/office/powerpoint/2010/main" val="407123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Přestupky</a:t>
            </a:r>
          </a:p>
          <a:p>
            <a:pPr marL="0" indent="0" rtl="0">
              <a:buNone/>
            </a:pPr>
            <a:r>
              <a:rPr lang="cs-CZ" b="1" dirty="0"/>
              <a:t>§ 105b Přestupky právnických a podnikajících fyzických osob</a:t>
            </a:r>
          </a:p>
          <a:p>
            <a:r>
              <a:rPr lang="cs-CZ" dirty="0"/>
              <a:t>výkon kolektivní správy bez oprávnění (do 500 000 Kč)</a:t>
            </a:r>
          </a:p>
          <a:p>
            <a:r>
              <a:rPr lang="cs-CZ" dirty="0"/>
              <a:t>neoznámení potřebných skutečností při určování prostředníka (do 50 000 Kč)</a:t>
            </a:r>
          </a:p>
          <a:p>
            <a:r>
              <a:rPr lang="cs-CZ" dirty="0"/>
              <a:t>výkon nezávislého správce práv bez zákonné evidence (do 150 000 Kč)</a:t>
            </a:r>
          </a:p>
        </p:txBody>
      </p:sp>
    </p:spTree>
    <p:extLst>
      <p:ext uri="{BB962C8B-B14F-4D97-AF65-F5344CB8AC3E}">
        <p14:creationId xmlns:p14="http://schemas.microsoft.com/office/powerpoint/2010/main" val="174626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Přestupky</a:t>
            </a:r>
          </a:p>
          <a:p>
            <a:pPr marL="0" indent="0" rtl="0">
              <a:buNone/>
            </a:pPr>
            <a:r>
              <a:rPr lang="cs-CZ" b="1" dirty="0"/>
              <a:t>§ 105ba Přestupky kolektivních správců</a:t>
            </a:r>
          </a:p>
          <a:p>
            <a:r>
              <a:rPr lang="cs-CZ" dirty="0"/>
              <a:t>nesplnění některé z povinností vůči nositelům práv (do 500 000 Kč)</a:t>
            </a:r>
          </a:p>
          <a:p>
            <a:r>
              <a:rPr lang="cs-CZ" dirty="0"/>
              <a:t>nesplnění informačních povinností (do 100 000 Kč)</a:t>
            </a:r>
          </a:p>
          <a:p>
            <a:r>
              <a:rPr lang="cs-CZ" dirty="0"/>
              <a:t>neprověření společného zástupce kolektivních správců (do 250 000 Kč)</a:t>
            </a:r>
          </a:p>
          <a:p>
            <a:r>
              <a:rPr lang="cs-CZ" dirty="0"/>
              <a:t>nedodržení postupu při uzavírání smlouvy s uživatelem (do 250 000 Kč)</a:t>
            </a:r>
          </a:p>
          <a:p>
            <a:r>
              <a:rPr lang="cs-CZ" dirty="0"/>
              <a:t>nedodržení postupu při sjednávání sazebníku odměn (do 250 000 Kč)</a:t>
            </a:r>
          </a:p>
          <a:p>
            <a:r>
              <a:rPr lang="cs-CZ" dirty="0"/>
              <a:t>nesplnění některé povinnosti při správě příjmů (do 500 000 Kč)</a:t>
            </a:r>
          </a:p>
          <a:p>
            <a:r>
              <a:rPr lang="cs-CZ" dirty="0"/>
              <a:t>nevyhotovení výroční správy (do 100 000 Kč)</a:t>
            </a:r>
          </a:p>
          <a:p>
            <a:r>
              <a:rPr lang="cs-CZ" dirty="0"/>
              <a:t>nesplnění některých povinností souvisejících s výroční zprávou (do 100 000 Kč)</a:t>
            </a:r>
          </a:p>
          <a:p>
            <a:r>
              <a:rPr lang="cs-CZ" dirty="0"/>
              <a:t>odmítnutí uzavření smlouvy o poskytování licencí jinému KS (do 250 000 Kč)</a:t>
            </a:r>
          </a:p>
        </p:txBody>
      </p:sp>
    </p:spTree>
    <p:extLst>
      <p:ext uri="{BB962C8B-B14F-4D97-AF65-F5344CB8AC3E}">
        <p14:creationId xmlns:p14="http://schemas.microsoft.com/office/powerpoint/2010/main" val="192362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Přestupky</a:t>
            </a:r>
          </a:p>
          <a:p>
            <a:pPr marL="0" indent="0" rtl="0">
              <a:buNone/>
            </a:pPr>
            <a:r>
              <a:rPr lang="cs-CZ" b="1" dirty="0"/>
              <a:t>§ 105ba Přestupky kolektivních správců</a:t>
            </a:r>
          </a:p>
          <a:p>
            <a:r>
              <a:rPr lang="cs-CZ" dirty="0"/>
              <a:t>nesplnění informační povinnosti o užití hudebního díla online a fakturaci (do 250 000 Kč)</a:t>
            </a:r>
          </a:p>
          <a:p>
            <a:r>
              <a:rPr lang="cs-CZ" dirty="0"/>
              <a:t>nerozdělení příjmů z výkonu práv dle zákona (hudební díla online) – do 250 000 Kč</a:t>
            </a:r>
          </a:p>
          <a:p>
            <a:r>
              <a:rPr lang="cs-CZ" dirty="0"/>
              <a:t>nesplnění povinnosti nápravy dle rozhodnutí Ministerstva kultury (do 500 000 Kč)</a:t>
            </a:r>
          </a:p>
          <a:p>
            <a:r>
              <a:rPr lang="cs-CZ" dirty="0"/>
              <a:t>výkon kolektivní správy v rozporu s oprávněním (do 250 000 Kč)</a:t>
            </a:r>
          </a:p>
        </p:txBody>
      </p:sp>
    </p:spTree>
    <p:extLst>
      <p:ext uri="{BB962C8B-B14F-4D97-AF65-F5344CB8AC3E}">
        <p14:creationId xmlns:p14="http://schemas.microsoft.com/office/powerpoint/2010/main" val="427550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Trestné činy</a:t>
            </a:r>
          </a:p>
          <a:p>
            <a:pPr marL="0" indent="0" rtl="0">
              <a:buNone/>
            </a:pPr>
            <a:r>
              <a:rPr lang="cs-CZ" dirty="0"/>
              <a:t>zákon č. 40/2009 Sb., trestní zákoník</a:t>
            </a:r>
          </a:p>
          <a:p>
            <a:pPr marL="0" indent="0" rtl="0">
              <a:buNone/>
            </a:pPr>
            <a:r>
              <a:rPr lang="cs-CZ" b="1" dirty="0"/>
              <a:t>§ 270 Porušení autorského práva, práv souvisejících s právem autorským a práv k databázi</a:t>
            </a:r>
          </a:p>
          <a:p>
            <a:r>
              <a:rPr lang="cs-CZ" u="sng" dirty="0"/>
              <a:t>neoprávněný zásah nikoli nepatrný</a:t>
            </a:r>
            <a:r>
              <a:rPr lang="cs-CZ" dirty="0"/>
              <a:t> do zákonem chráněných práv k autorskému dílu, uměleckému výkonu, zvukovému či zvukově obrazovému záznamu, vysílání nebo databázi – trest odnětí svobody až na 2 roky, zákaz činnosti nebo propadnutí věci</a:t>
            </a:r>
          </a:p>
          <a:p>
            <a:r>
              <a:rPr lang="cs-CZ" u="sng" dirty="0"/>
              <a:t>zpřísnění:</a:t>
            </a:r>
            <a:r>
              <a:rPr lang="cs-CZ" dirty="0"/>
              <a:t> neoprávněný zásah vykazuje znaky obchodní činnosti; znamená značný prospěch nebo značnou škodu; pachatel se dopustí zásahu ve značném rozsahu – trest odnětí svobody 6 měsíců – 5 let, peněžitý trest, propadnutí věci</a:t>
            </a:r>
          </a:p>
        </p:txBody>
      </p:sp>
    </p:spTree>
    <p:extLst>
      <p:ext uri="{BB962C8B-B14F-4D97-AF65-F5344CB8AC3E}">
        <p14:creationId xmlns:p14="http://schemas.microsoft.com/office/powerpoint/2010/main" val="274339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270 Porušení autorského práva, práv souvisejících s právem autorským a práv k databázi</a:t>
            </a:r>
          </a:p>
          <a:p>
            <a:r>
              <a:rPr lang="cs-CZ" u="sng" dirty="0"/>
              <a:t>zpřísnění:</a:t>
            </a:r>
            <a:r>
              <a:rPr lang="cs-CZ" dirty="0"/>
              <a:t> neoprávněný zásah vede k prospěchu velkého rozsahu nebo škodě velkého rozsahu; pachatel se dopustí zásahu ve velkém rozsahu – trest odnětí svobody 3 roky – 8 let</a:t>
            </a:r>
          </a:p>
          <a:p>
            <a:r>
              <a:rPr lang="cs-CZ" u="sng" dirty="0"/>
              <a:t>neoprávněný zásah:</a:t>
            </a:r>
            <a:r>
              <a:rPr lang="cs-CZ" dirty="0"/>
              <a:t> např. přivlastnění si autorství, zveřejnění díla bez souhlasu autora, snížení umělecké hodnoty díla, padělky, nedovolené rozmnoženiny</a:t>
            </a:r>
          </a:p>
          <a:p>
            <a:r>
              <a:rPr lang="cs-CZ" u="sng" dirty="0"/>
              <a:t>nikoli nepatrný zásah:</a:t>
            </a:r>
            <a:r>
              <a:rPr lang="cs-CZ" dirty="0"/>
              <a:t> dle okolností konkrétního případu, intenzity zásahu, způsobu provedení, následků, počtu případů, osoby pachatele, jeho pohnutek, míry zavinění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99313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270 Porušení autorského práva, práv souvisejících s právem autorským a práv k databázi</a:t>
            </a:r>
          </a:p>
          <a:p>
            <a:r>
              <a:rPr lang="cs-CZ" u="sng" dirty="0"/>
              <a:t>značný prospěch:</a:t>
            </a:r>
            <a:r>
              <a:rPr lang="cs-CZ" dirty="0"/>
              <a:t> nejméně 500 000 Kč čistého zisku pachatele</a:t>
            </a:r>
          </a:p>
          <a:p>
            <a:r>
              <a:rPr lang="cs-CZ" u="sng" dirty="0"/>
              <a:t>značná škoda:</a:t>
            </a:r>
            <a:r>
              <a:rPr lang="cs-CZ" dirty="0"/>
              <a:t> nejméně 500 000 Kč pro oběť trestného činu</a:t>
            </a:r>
          </a:p>
          <a:p>
            <a:r>
              <a:rPr lang="cs-CZ" u="sng" dirty="0"/>
              <a:t>spáchání činu ve značném rozsahu:</a:t>
            </a:r>
            <a:r>
              <a:rPr lang="cs-CZ" dirty="0"/>
              <a:t> dle konkrétních okolností, rozsahu porušení aut. práva, závažnosti a intenzity zásahu, rozsahu trhu, na kterém byly např. padělky uváděny do oběhu, délky trestné činnosti, hodnoty zboží, se kterým pachatel obchodoval (nejméně 500 000 Kč)</a:t>
            </a:r>
          </a:p>
          <a:p>
            <a:r>
              <a:rPr lang="cs-CZ" u="sng" dirty="0"/>
              <a:t>prospěch velkého rozsahu:</a:t>
            </a:r>
            <a:r>
              <a:rPr lang="cs-CZ" dirty="0"/>
              <a:t> nejméně 5 000 000 Kč</a:t>
            </a:r>
          </a:p>
          <a:p>
            <a:r>
              <a:rPr lang="cs-CZ" u="sng" dirty="0"/>
              <a:t>škoda velkého rozsahu:</a:t>
            </a:r>
            <a:r>
              <a:rPr lang="cs-CZ" dirty="0"/>
              <a:t> nejméně 5 000 000 Kč</a:t>
            </a:r>
          </a:p>
          <a:p>
            <a:r>
              <a:rPr lang="cs-CZ" u="sng" dirty="0"/>
              <a:t>spáchání činu velkého rozsahu:</a:t>
            </a:r>
            <a:r>
              <a:rPr lang="cs-CZ" dirty="0"/>
              <a:t> obdoba značného rozsahu, ale musí být několikanásobně větší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24931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271 Padělání a napodobenina díla výtvarného umění</a:t>
            </a:r>
          </a:p>
          <a:p>
            <a:r>
              <a:rPr lang="cs-CZ" dirty="0"/>
              <a:t>padělání výtvarného díla nebo napodobení výtvarného projevu autora v úmyslu, aby bylo nové dílo považováno za původní – trest odnětí svobody až 3 roky, zákaz činnosti nebo propadnutí věci</a:t>
            </a:r>
          </a:p>
          <a:p>
            <a:r>
              <a:rPr lang="cs-CZ" u="sng" dirty="0"/>
              <a:t>zpřísnění:</a:t>
            </a:r>
            <a:r>
              <a:rPr lang="cs-CZ" dirty="0"/>
              <a:t> padělání či napodobení spáchá pachatel jako člen organizované skupiny; pachatel získá značný prospěch; pachatel spáchá trestný čin ve značném rozsahu – odnětí svobody na 1 rok – 6 let</a:t>
            </a:r>
          </a:p>
          <a:p>
            <a:r>
              <a:rPr lang="cs-CZ" u="sng" dirty="0"/>
              <a:t>zpřísnění:</a:t>
            </a:r>
            <a:r>
              <a:rPr lang="cs-CZ" dirty="0"/>
              <a:t> pachatel získá pro sebe nebo pro jiného prospěch velkého rozsahu; pachatel se dopustí trestného činu ve velkém rozsahu – odnětí svobody na 3 rok – 10 let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97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30 Volná užití</a:t>
            </a:r>
          </a:p>
          <a:p>
            <a:r>
              <a:rPr lang="cs-CZ" dirty="0"/>
              <a:t>užití pro osobní potřebu fyzické osoby bez dosažení hospodářského nebo obchodního prospěchu</a:t>
            </a:r>
          </a:p>
          <a:p>
            <a:r>
              <a:rPr lang="cs-CZ" dirty="0"/>
              <a:t>příkladem volného užití je zhotovení záznamu, rozmnoženiny nebo napodobeniny autorského díla pro osobní potřebu (např. kopie, sken článku, kapitoly pro účely studia)</a:t>
            </a:r>
          </a:p>
          <a:p>
            <a:r>
              <a:rPr lang="cs-CZ" dirty="0"/>
              <a:t>rozmnoženina či napodobenina výtvarného díla musí být označena, aby došlo k bezpečnému odlišení od originálu</a:t>
            </a:r>
          </a:p>
          <a:p>
            <a:r>
              <a:rPr lang="cs-CZ" dirty="0"/>
              <a:t>rozmnoženinu, napodobeninu apod. si vytváří fyzická osoba pro osobní potřebu sama</a:t>
            </a:r>
          </a:p>
          <a:p>
            <a:r>
              <a:rPr lang="cs-CZ" dirty="0"/>
              <a:t>volné užití se nevztahuje např. na užití počítačového programu, elektronické databáze, architektonického díla, autorský zákon zde stanoví zvláštní režim</a:t>
            </a:r>
          </a:p>
        </p:txBody>
      </p:sp>
    </p:spTree>
    <p:extLst>
      <p:ext uri="{BB962C8B-B14F-4D97-AF65-F5344CB8AC3E}">
        <p14:creationId xmlns:p14="http://schemas.microsoft.com/office/powerpoint/2010/main" val="361022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30a Rozmnožování na papír nebo na podobný podklad</a:t>
            </a:r>
          </a:p>
          <a:p>
            <a:r>
              <a:rPr lang="cs-CZ" dirty="0"/>
              <a:t>zhotovení tiskové rozmnoženiny fyzickou osobou pro osobní potřebu, právnickou osobou nebo podnikatelem pro osobní potřebu nebo osobou, u které si lze zhotovení rozmnoženiny objednat</a:t>
            </a:r>
          </a:p>
          <a:p>
            <a:r>
              <a:rPr lang="cs-CZ" dirty="0"/>
              <a:t>musí být včas a řádně zaplacena „autorská“ odměna</a:t>
            </a:r>
          </a:p>
          <a:p>
            <a:r>
              <a:rPr lang="cs-CZ" dirty="0"/>
              <a:t>dle zákona nelze volně rozmnožovat notový záznam (omezení vyplývající ze směrnice 2001/29/ES o harmonizaci určitých aspektů autorského práva a práv s ním souvisejících v informační společnosti)</a:t>
            </a:r>
          </a:p>
        </p:txBody>
      </p:sp>
    </p:spTree>
    <p:extLst>
      <p:ext uri="{BB962C8B-B14F-4D97-AF65-F5344CB8AC3E}">
        <p14:creationId xmlns:p14="http://schemas.microsoft.com/office/powerpoint/2010/main" val="377142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31 Citace</a:t>
            </a:r>
          </a:p>
          <a:p>
            <a:r>
              <a:rPr lang="cs-CZ" dirty="0"/>
              <a:t>při splnění zákonných podmínek není citace zásahem do autorského práva</a:t>
            </a:r>
          </a:p>
          <a:p>
            <a:r>
              <a:rPr lang="cs-CZ" u="sng" dirty="0"/>
              <a:t>tzv. malé citace:</a:t>
            </a:r>
            <a:r>
              <a:rPr lang="cs-CZ" dirty="0"/>
              <a:t> užití výňatků ze zveřejněných děl v jiném díle a to v odůvodněné míře, citaci je nutné vždy řádně označit (uvozovky, jméno autora, název díla, pramen), není určen rozsah citace</a:t>
            </a:r>
          </a:p>
          <a:p>
            <a:r>
              <a:rPr lang="cs-CZ" u="sng" dirty="0"/>
              <a:t>tzv. velké citace:</a:t>
            </a:r>
            <a:r>
              <a:rPr lang="cs-CZ" dirty="0"/>
              <a:t> užití výňatků ze zveřejněného díla nebo celého drobného díla pro účely kritiky nebo recenze, která se vztahuje k tomuto dílu, vědecké nebo odborné činnosti, je nutné uvést autora a název díla, rozsah citace musí být přiměřený</a:t>
            </a:r>
          </a:p>
          <a:p>
            <a:r>
              <a:rPr lang="cs-CZ" u="sng" dirty="0"/>
              <a:t>výzkumná a výuková citace:</a:t>
            </a:r>
            <a:r>
              <a:rPr lang="cs-CZ" dirty="0"/>
              <a:t> užití díla při vyučování pro názornost nebo při vědeckém výzkumu, účelem není ekonomický prospěch, přiměřený rozsah citace, je nutné uvést autora a název díla</a:t>
            </a:r>
            <a:endParaRPr lang="cs-CZ" u="sng" dirty="0"/>
          </a:p>
          <a:p>
            <a:r>
              <a:rPr lang="cs-CZ" dirty="0"/>
              <a:t>autorský zákon neřeší podobu citací, ta je dána např. normou</a:t>
            </a:r>
          </a:p>
        </p:txBody>
      </p:sp>
    </p:spTree>
    <p:extLst>
      <p:ext uri="{BB962C8B-B14F-4D97-AF65-F5344CB8AC3E}">
        <p14:creationId xmlns:p14="http://schemas.microsoft.com/office/powerpoint/2010/main" val="124929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37 Knihovní licence</a:t>
            </a:r>
          </a:p>
          <a:p>
            <a:r>
              <a:rPr lang="cs-CZ" dirty="0"/>
              <a:t>náleží knihovně, archivu, muzeu, galerii, škole, vysoké škole a jinému nevýdělečnému školskému a vzdělávacímu zařízení</a:t>
            </a:r>
          </a:p>
          <a:p>
            <a:r>
              <a:rPr lang="cs-CZ" dirty="0"/>
              <a:t>zhotovení nezbytného počtu rozmnoženin díla bez ekonomického prospěchu pro archivní a konzervační potřeby knihovny</a:t>
            </a:r>
          </a:p>
          <a:p>
            <a:r>
              <a:rPr lang="cs-CZ" dirty="0"/>
              <a:t>zhotovení rozmnoženiny díla, které bylo poškozeno nebo ztraceno a které není nabízeno k prodeji, tuto rozmnoženinu lze půjčovat</a:t>
            </a:r>
          </a:p>
          <a:p>
            <a:r>
              <a:rPr lang="cs-CZ" dirty="0"/>
              <a:t>zpřístupňování díla, včetně vyhotovení jeho rozmnoženiny, které je součástí sbírek instituce a jehož užití není předmětem prodejních nebo licenčních smluv, prostřednictvím technického zařízení v objektu instituce pro účely výzkumu nebo studia</a:t>
            </a:r>
          </a:p>
          <a:p>
            <a:r>
              <a:rPr lang="cs-CZ" dirty="0"/>
              <a:t>půjčování obhájených diplomových, rigorózních, disertačních a habilitačních prací v objektu knihovny pro účely výzkumu nebo studia, pokud to autor nevyloučil</a:t>
            </a:r>
          </a:p>
        </p:txBody>
      </p:sp>
    </p:spTree>
    <p:extLst>
      <p:ext uri="{BB962C8B-B14F-4D97-AF65-F5344CB8AC3E}">
        <p14:creationId xmlns:p14="http://schemas.microsoft.com/office/powerpoint/2010/main" val="390994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37 Knihovní licence - půjčování</a:t>
            </a:r>
          </a:p>
          <a:p>
            <a:r>
              <a:rPr lang="cs-CZ" dirty="0"/>
              <a:t>půjčování originálů nebo rozmnoženin vydaných děl, je-li zaplacena odměna za půjčování; odměnu platí stát</a:t>
            </a:r>
          </a:p>
          <a:p>
            <a:r>
              <a:rPr lang="cs-CZ" dirty="0"/>
              <a:t>odměna se neplatí v případě prezenčního půjčování a půjčování ve vybraných knihovnách (Národní knihovna, Moravská zemská knihovna, Národní technická knihovna, Národní lékařská knihovna, Národní pedagogická knihovna Komenského, Knihovna Ústavu zemědělských a potravinářských informací, Knihovna Národního filmového archivu, Parlamentní knihovna, školní knihovny, knihovny vysokých škol)</a:t>
            </a:r>
          </a:p>
          <a:p>
            <a:r>
              <a:rPr lang="cs-CZ" dirty="0"/>
              <a:t>zvláštní podmínky pro půjčování zvukových záznamů (na základě autorského zákona upravuje kolektivní smlouva uzavřená Národní knihovnou a kolektivními správci (DILIA, OSA, INTERGRAM)</a:t>
            </a:r>
          </a:p>
        </p:txBody>
      </p:sp>
    </p:spTree>
    <p:extLst>
      <p:ext uri="{BB962C8B-B14F-4D97-AF65-F5344CB8AC3E}">
        <p14:creationId xmlns:p14="http://schemas.microsoft.com/office/powerpoint/2010/main" val="261997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37 Knihovní licence – půjčování</a:t>
            </a:r>
          </a:p>
          <a:p>
            <a:r>
              <a:rPr lang="cs-CZ" dirty="0"/>
              <a:t>povinnost předkládat kolektivnímu správci na jeho žádost informace o počtu uskutečněných výpůjček vždy souhrnně za kalendářní rok</a:t>
            </a:r>
          </a:p>
          <a:p>
            <a:r>
              <a:rPr lang="cs-CZ" dirty="0"/>
              <a:t>kolektivní smlouva mezi Národní knihovnou a agenturou DILIA (Smlouva o způsobu placení autorských odměn v souvislosti s půjčováním originálu nebo rozmnoženiny vydaného díla )</a:t>
            </a:r>
          </a:p>
          <a:p>
            <a:r>
              <a:rPr lang="cs-CZ" dirty="0"/>
              <a:t> hlášení o výpůjčkách agentuře DILIA do 31. 5. za předchozí kalendářní rok</a:t>
            </a:r>
          </a:p>
          <a:p>
            <a:r>
              <a:rPr lang="cs-CZ" dirty="0"/>
              <a:t>Národní knihovna žádá Ministerstvo kultury o dotaci na úhradu autorských odměn</a:t>
            </a:r>
          </a:p>
          <a:p>
            <a:r>
              <a:rPr lang="cs-CZ" dirty="0"/>
              <a:t>vybraná zařízení poskytují agentuře DILIA podrobnější informace o uskutečněných výpůjčkách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63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24569"/>
            <a:ext cx="10972800" cy="530003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37 Knihovní licence – katalog</a:t>
            </a:r>
          </a:p>
          <a:p>
            <a:r>
              <a:rPr lang="cs-CZ" dirty="0"/>
              <a:t>za účelem nabídky k půjčení a zpřístupnění obsahu děl lze užít rozmnoženinu díla nebo jeho části obsažené na obálce, případně tematický obsah v knihovním či obdobném katalogu</a:t>
            </a:r>
          </a:p>
          <a:p>
            <a:r>
              <a:rPr lang="cs-CZ" dirty="0"/>
              <a:t>katalog lze zpřístupňovat veřejnosti</a:t>
            </a:r>
          </a:p>
          <a:p>
            <a:r>
              <a:rPr lang="cs-CZ" dirty="0"/>
              <a:t>pokud katalog obsahuje výtvarná díla, je nutné zamezit jejich užití k ekonomickému prospěchu</a:t>
            </a:r>
          </a:p>
          <a:p>
            <a:r>
              <a:rPr lang="cs-CZ" dirty="0"/>
              <a:t>v katalogu sbírek je nutné uvést autora díla (pokud dílo není anonymní)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26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5244c46d0f180543bee785b9fb2b5fa2a5f03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661</TotalTime>
  <Words>2455</Words>
  <Application>Microsoft Office PowerPoint</Application>
  <PresentationFormat>Širokoúhlá obrazovka</PresentationFormat>
  <Paragraphs>174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Calibri</vt:lpstr>
      <vt:lpstr>Century Gothic</vt:lpstr>
      <vt:lpstr>Palatino Linotype</vt:lpstr>
      <vt:lpstr>Wingdings 2</vt:lpstr>
      <vt:lpstr>Prezentace týkající se debaty</vt:lpstr>
      <vt:lpstr>Autorské právo Volné užití a zákonné licence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 Volné užití a zákonné licence</dc:title>
  <dc:creator>Martin</dc:creator>
  <cp:lastModifiedBy>Martin Krčál</cp:lastModifiedBy>
  <cp:revision>48</cp:revision>
  <dcterms:created xsi:type="dcterms:W3CDTF">2019-04-24T19:48:00Z</dcterms:created>
  <dcterms:modified xsi:type="dcterms:W3CDTF">2020-05-23T22:08:32Z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