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59" r:id="rId5"/>
    <p:sldId id="274" r:id="rId6"/>
    <p:sldId id="272" r:id="rId7"/>
    <p:sldId id="275" r:id="rId8"/>
    <p:sldId id="261" r:id="rId9"/>
    <p:sldId id="258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07" autoAdjust="0"/>
    <p:restoredTop sz="94660"/>
  </p:normalViewPr>
  <p:slideViewPr>
    <p:cSldViewPr>
      <p:cViewPr varScale="1">
        <p:scale>
          <a:sx n="81" d="100"/>
          <a:sy n="81" d="100"/>
        </p:scale>
        <p:origin x="142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781CEB-5AE7-4B01-8D3E-3C46E8CCEEE7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21D98F97-7D45-4E2D-ABDF-57632758D9E4}">
      <dgm:prSet phldrT="[Text]"/>
      <dgm:spPr/>
      <dgm:t>
        <a:bodyPr/>
        <a:lstStyle/>
        <a:p>
          <a:r>
            <a:rPr lang="cs-CZ" b="1" dirty="0">
              <a:solidFill>
                <a:schemeClr val="tx1"/>
              </a:solidFill>
            </a:rPr>
            <a:t>Hlavní cíl</a:t>
          </a:r>
        </a:p>
        <a:p>
          <a:r>
            <a:rPr lang="cs-CZ" b="1" dirty="0">
              <a:solidFill>
                <a:srgbClr val="FF0000"/>
              </a:solidFill>
            </a:rPr>
            <a:t>Schválený projekt</a:t>
          </a:r>
        </a:p>
      </dgm:t>
    </dgm:pt>
    <dgm:pt modelId="{1FF7FF6A-6424-47C8-BB1D-276D7DED9397}" type="parTrans" cxnId="{8A1D2F2F-5754-4493-BFF8-1CBB7D054B5A}">
      <dgm:prSet/>
      <dgm:spPr/>
      <dgm:t>
        <a:bodyPr/>
        <a:lstStyle/>
        <a:p>
          <a:endParaRPr lang="cs-CZ"/>
        </a:p>
      </dgm:t>
    </dgm:pt>
    <dgm:pt modelId="{9C92181E-C753-4BA5-915A-00F35863AE1C}" type="sibTrans" cxnId="{8A1D2F2F-5754-4493-BFF8-1CBB7D054B5A}">
      <dgm:prSet/>
      <dgm:spPr/>
      <dgm:t>
        <a:bodyPr/>
        <a:lstStyle/>
        <a:p>
          <a:endParaRPr lang="cs-CZ"/>
        </a:p>
      </dgm:t>
    </dgm:pt>
    <dgm:pt modelId="{A6617B1E-30FE-456B-A62B-0DE636AB1A14}">
      <dgm:prSet phldrT="[Text]"/>
      <dgm:spPr/>
      <dgm:t>
        <a:bodyPr/>
        <a:lstStyle/>
        <a:p>
          <a:r>
            <a:rPr lang="cs-CZ" b="1" dirty="0">
              <a:solidFill>
                <a:schemeClr val="tx1"/>
              </a:solidFill>
            </a:rPr>
            <a:t>Dílčí cíl II</a:t>
          </a:r>
        </a:p>
        <a:p>
          <a:r>
            <a:rPr lang="cs-CZ" b="1" dirty="0">
              <a:solidFill>
                <a:srgbClr val="00B0F0"/>
              </a:solidFill>
            </a:rPr>
            <a:t>Zpracovaný projekt</a:t>
          </a:r>
        </a:p>
      </dgm:t>
    </dgm:pt>
    <dgm:pt modelId="{42E56924-75F0-4C80-A396-B48ECADF0FA5}" type="parTrans" cxnId="{6ACA8B34-3328-4893-9E88-A53EA7AC96BA}">
      <dgm:prSet/>
      <dgm:spPr/>
      <dgm:t>
        <a:bodyPr/>
        <a:lstStyle/>
        <a:p>
          <a:endParaRPr lang="cs-CZ"/>
        </a:p>
      </dgm:t>
    </dgm:pt>
    <dgm:pt modelId="{956D008A-1C85-439C-89B0-DDB801CA9B22}" type="sibTrans" cxnId="{6ACA8B34-3328-4893-9E88-A53EA7AC96BA}">
      <dgm:prSet/>
      <dgm:spPr/>
      <dgm:t>
        <a:bodyPr/>
        <a:lstStyle/>
        <a:p>
          <a:endParaRPr lang="cs-CZ"/>
        </a:p>
      </dgm:t>
    </dgm:pt>
    <dgm:pt modelId="{4258FB49-ADE6-4DE8-953B-ED5E63C672B6}">
      <dgm:prSet phldrT="[Text]"/>
      <dgm:spPr/>
      <dgm:t>
        <a:bodyPr/>
        <a:lstStyle/>
        <a:p>
          <a:r>
            <a:rPr lang="cs-CZ" b="1" dirty="0">
              <a:solidFill>
                <a:schemeClr val="tx1"/>
              </a:solidFill>
            </a:rPr>
            <a:t>Dílčí cíl I</a:t>
          </a:r>
        </a:p>
        <a:p>
          <a:r>
            <a:rPr lang="cs-CZ" b="1" dirty="0">
              <a:solidFill>
                <a:srgbClr val="FFC000"/>
              </a:solidFill>
            </a:rPr>
            <a:t>Téma Bc. práce</a:t>
          </a:r>
        </a:p>
      </dgm:t>
    </dgm:pt>
    <dgm:pt modelId="{FF567FA5-15B2-4760-9F64-07144A8C4537}" type="parTrans" cxnId="{54E67007-9FD2-4F03-958B-C1C540B8C381}">
      <dgm:prSet/>
      <dgm:spPr/>
      <dgm:t>
        <a:bodyPr/>
        <a:lstStyle/>
        <a:p>
          <a:endParaRPr lang="cs-CZ"/>
        </a:p>
      </dgm:t>
    </dgm:pt>
    <dgm:pt modelId="{E40FE3EB-94CD-4F93-95DA-12A72773C6D0}" type="sibTrans" cxnId="{54E67007-9FD2-4F03-958B-C1C540B8C381}">
      <dgm:prSet/>
      <dgm:spPr/>
      <dgm:t>
        <a:bodyPr/>
        <a:lstStyle/>
        <a:p>
          <a:endParaRPr lang="cs-CZ"/>
        </a:p>
      </dgm:t>
    </dgm:pt>
    <dgm:pt modelId="{22B4EC40-030C-45D5-BF5A-BBC964A8B395}" type="pres">
      <dgm:prSet presAssocID="{55781CEB-5AE7-4B01-8D3E-3C46E8CCEEE7}" presName="compositeShape" presStyleCnt="0">
        <dgm:presLayoutVars>
          <dgm:dir/>
          <dgm:resizeHandles/>
        </dgm:presLayoutVars>
      </dgm:prSet>
      <dgm:spPr/>
    </dgm:pt>
    <dgm:pt modelId="{056C01C8-6A8E-4F1A-B534-A82920B80B66}" type="pres">
      <dgm:prSet presAssocID="{55781CEB-5AE7-4B01-8D3E-3C46E8CCEEE7}" presName="pyramid" presStyleLbl="node1" presStyleIdx="0" presStyleCnt="1"/>
      <dgm:spPr/>
    </dgm:pt>
    <dgm:pt modelId="{4D02E66E-F57C-4063-81FD-EE90B3DAAF05}" type="pres">
      <dgm:prSet presAssocID="{55781CEB-5AE7-4B01-8D3E-3C46E8CCEEE7}" presName="theList" presStyleCnt="0"/>
      <dgm:spPr/>
    </dgm:pt>
    <dgm:pt modelId="{8B11DF90-FCAA-411F-8101-E0BEFF6F724C}" type="pres">
      <dgm:prSet presAssocID="{21D98F97-7D45-4E2D-ABDF-57632758D9E4}" presName="aNode" presStyleLbl="fgAcc1" presStyleIdx="0" presStyleCnt="3">
        <dgm:presLayoutVars>
          <dgm:bulletEnabled val="1"/>
        </dgm:presLayoutVars>
      </dgm:prSet>
      <dgm:spPr/>
    </dgm:pt>
    <dgm:pt modelId="{B85B5932-0885-44C4-8388-CDCC511A7B12}" type="pres">
      <dgm:prSet presAssocID="{21D98F97-7D45-4E2D-ABDF-57632758D9E4}" presName="aSpace" presStyleCnt="0"/>
      <dgm:spPr/>
    </dgm:pt>
    <dgm:pt modelId="{BE192D6B-C5F5-42AC-8A9C-2DDD8447C1FC}" type="pres">
      <dgm:prSet presAssocID="{A6617B1E-30FE-456B-A62B-0DE636AB1A14}" presName="aNode" presStyleLbl="fgAcc1" presStyleIdx="1" presStyleCnt="3">
        <dgm:presLayoutVars>
          <dgm:bulletEnabled val="1"/>
        </dgm:presLayoutVars>
      </dgm:prSet>
      <dgm:spPr/>
    </dgm:pt>
    <dgm:pt modelId="{9533CBAF-3204-4F33-A61B-359CF22A2CCB}" type="pres">
      <dgm:prSet presAssocID="{A6617B1E-30FE-456B-A62B-0DE636AB1A14}" presName="aSpace" presStyleCnt="0"/>
      <dgm:spPr/>
    </dgm:pt>
    <dgm:pt modelId="{2D079A88-4DA8-4FAF-9300-FEAA22453A91}" type="pres">
      <dgm:prSet presAssocID="{4258FB49-ADE6-4DE8-953B-ED5E63C672B6}" presName="aNode" presStyleLbl="fgAcc1" presStyleIdx="2" presStyleCnt="3">
        <dgm:presLayoutVars>
          <dgm:bulletEnabled val="1"/>
        </dgm:presLayoutVars>
      </dgm:prSet>
      <dgm:spPr/>
    </dgm:pt>
    <dgm:pt modelId="{9C9114E9-829C-4F0F-9168-E1745FAA4E6D}" type="pres">
      <dgm:prSet presAssocID="{4258FB49-ADE6-4DE8-953B-ED5E63C672B6}" presName="aSpace" presStyleCnt="0"/>
      <dgm:spPr/>
    </dgm:pt>
  </dgm:ptLst>
  <dgm:cxnLst>
    <dgm:cxn modelId="{54E67007-9FD2-4F03-958B-C1C540B8C381}" srcId="{55781CEB-5AE7-4B01-8D3E-3C46E8CCEEE7}" destId="{4258FB49-ADE6-4DE8-953B-ED5E63C672B6}" srcOrd="2" destOrd="0" parTransId="{FF567FA5-15B2-4760-9F64-07144A8C4537}" sibTransId="{E40FE3EB-94CD-4F93-95DA-12A72773C6D0}"/>
    <dgm:cxn modelId="{8A1D2F2F-5754-4493-BFF8-1CBB7D054B5A}" srcId="{55781CEB-5AE7-4B01-8D3E-3C46E8CCEEE7}" destId="{21D98F97-7D45-4E2D-ABDF-57632758D9E4}" srcOrd="0" destOrd="0" parTransId="{1FF7FF6A-6424-47C8-BB1D-276D7DED9397}" sibTransId="{9C92181E-C753-4BA5-915A-00F35863AE1C}"/>
    <dgm:cxn modelId="{D18AC531-B1B3-4F2C-9E35-C40CE2A0002F}" type="presOf" srcId="{A6617B1E-30FE-456B-A62B-0DE636AB1A14}" destId="{BE192D6B-C5F5-42AC-8A9C-2DDD8447C1FC}" srcOrd="0" destOrd="0" presId="urn:microsoft.com/office/officeart/2005/8/layout/pyramid2"/>
    <dgm:cxn modelId="{6ACA8B34-3328-4893-9E88-A53EA7AC96BA}" srcId="{55781CEB-5AE7-4B01-8D3E-3C46E8CCEEE7}" destId="{A6617B1E-30FE-456B-A62B-0DE636AB1A14}" srcOrd="1" destOrd="0" parTransId="{42E56924-75F0-4C80-A396-B48ECADF0FA5}" sibTransId="{956D008A-1C85-439C-89B0-DDB801CA9B22}"/>
    <dgm:cxn modelId="{C09946AD-92D4-463F-8250-FFFA5498ABA5}" type="presOf" srcId="{55781CEB-5AE7-4B01-8D3E-3C46E8CCEEE7}" destId="{22B4EC40-030C-45D5-BF5A-BBC964A8B395}" srcOrd="0" destOrd="0" presId="urn:microsoft.com/office/officeart/2005/8/layout/pyramid2"/>
    <dgm:cxn modelId="{80268CB5-6108-4B8E-96B8-9BB864D4D5AE}" type="presOf" srcId="{21D98F97-7D45-4E2D-ABDF-57632758D9E4}" destId="{8B11DF90-FCAA-411F-8101-E0BEFF6F724C}" srcOrd="0" destOrd="0" presId="urn:microsoft.com/office/officeart/2005/8/layout/pyramid2"/>
    <dgm:cxn modelId="{4CE94BCC-64F0-4716-BDDD-AE4CEDABBC6D}" type="presOf" srcId="{4258FB49-ADE6-4DE8-953B-ED5E63C672B6}" destId="{2D079A88-4DA8-4FAF-9300-FEAA22453A91}" srcOrd="0" destOrd="0" presId="urn:microsoft.com/office/officeart/2005/8/layout/pyramid2"/>
    <dgm:cxn modelId="{F7BDF00C-3874-4E33-B857-A03E51CE68C0}" type="presParOf" srcId="{22B4EC40-030C-45D5-BF5A-BBC964A8B395}" destId="{056C01C8-6A8E-4F1A-B534-A82920B80B66}" srcOrd="0" destOrd="0" presId="urn:microsoft.com/office/officeart/2005/8/layout/pyramid2"/>
    <dgm:cxn modelId="{FF770A3F-182B-49D3-92FB-618C6B1559DE}" type="presParOf" srcId="{22B4EC40-030C-45D5-BF5A-BBC964A8B395}" destId="{4D02E66E-F57C-4063-81FD-EE90B3DAAF05}" srcOrd="1" destOrd="0" presId="urn:microsoft.com/office/officeart/2005/8/layout/pyramid2"/>
    <dgm:cxn modelId="{7264D52F-1106-49B6-B960-891F5CB65212}" type="presParOf" srcId="{4D02E66E-F57C-4063-81FD-EE90B3DAAF05}" destId="{8B11DF90-FCAA-411F-8101-E0BEFF6F724C}" srcOrd="0" destOrd="0" presId="urn:microsoft.com/office/officeart/2005/8/layout/pyramid2"/>
    <dgm:cxn modelId="{1410B1D3-4531-4B92-A0B3-B8E1DB736BE9}" type="presParOf" srcId="{4D02E66E-F57C-4063-81FD-EE90B3DAAF05}" destId="{B85B5932-0885-44C4-8388-CDCC511A7B12}" srcOrd="1" destOrd="0" presId="urn:microsoft.com/office/officeart/2005/8/layout/pyramid2"/>
    <dgm:cxn modelId="{8AF868C6-7031-48F7-8F26-8FD59E9F3019}" type="presParOf" srcId="{4D02E66E-F57C-4063-81FD-EE90B3DAAF05}" destId="{BE192D6B-C5F5-42AC-8A9C-2DDD8447C1FC}" srcOrd="2" destOrd="0" presId="urn:microsoft.com/office/officeart/2005/8/layout/pyramid2"/>
    <dgm:cxn modelId="{AB38DA8D-4BCA-43C1-850E-2F2507899144}" type="presParOf" srcId="{4D02E66E-F57C-4063-81FD-EE90B3DAAF05}" destId="{9533CBAF-3204-4F33-A61B-359CF22A2CCB}" srcOrd="3" destOrd="0" presId="urn:microsoft.com/office/officeart/2005/8/layout/pyramid2"/>
    <dgm:cxn modelId="{4E08CD64-27D8-4045-AE1C-2597904E607D}" type="presParOf" srcId="{4D02E66E-F57C-4063-81FD-EE90B3DAAF05}" destId="{2D079A88-4DA8-4FAF-9300-FEAA22453A91}" srcOrd="4" destOrd="0" presId="urn:microsoft.com/office/officeart/2005/8/layout/pyramid2"/>
    <dgm:cxn modelId="{3E532F85-E1F6-41CD-A08D-796B61C39E20}" type="presParOf" srcId="{4D02E66E-F57C-4063-81FD-EE90B3DAAF05}" destId="{9C9114E9-829C-4F0F-9168-E1745FAA4E6D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6C01C8-6A8E-4F1A-B534-A82920B80B66}">
      <dsp:nvSpPr>
        <dsp:cNvPr id="0" name=""/>
        <dsp:cNvSpPr/>
      </dsp:nvSpPr>
      <dsp:spPr>
        <a:xfrm>
          <a:off x="1512371" y="0"/>
          <a:ext cx="4525963" cy="452596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11DF90-FCAA-411F-8101-E0BEFF6F724C}">
      <dsp:nvSpPr>
        <dsp:cNvPr id="0" name=""/>
        <dsp:cNvSpPr/>
      </dsp:nvSpPr>
      <dsp:spPr>
        <a:xfrm>
          <a:off x="3775352" y="455027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1" kern="1200" dirty="0">
              <a:solidFill>
                <a:schemeClr val="tx1"/>
              </a:solidFill>
            </a:rPr>
            <a:t>Hlavní cíl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1" kern="1200" dirty="0">
              <a:solidFill>
                <a:srgbClr val="FF0000"/>
              </a:solidFill>
            </a:rPr>
            <a:t>Schválený projekt</a:t>
          </a:r>
        </a:p>
      </dsp:txBody>
      <dsp:txXfrm>
        <a:off x="3827652" y="507327"/>
        <a:ext cx="2837275" cy="966780"/>
      </dsp:txXfrm>
    </dsp:sp>
    <dsp:sp modelId="{BE192D6B-C5F5-42AC-8A9C-2DDD8447C1FC}">
      <dsp:nvSpPr>
        <dsp:cNvPr id="0" name=""/>
        <dsp:cNvSpPr/>
      </dsp:nvSpPr>
      <dsp:spPr>
        <a:xfrm>
          <a:off x="3775352" y="1660330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1" kern="1200" dirty="0">
              <a:solidFill>
                <a:schemeClr val="tx1"/>
              </a:solidFill>
            </a:rPr>
            <a:t>Dílčí cíl II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1" kern="1200" dirty="0">
              <a:solidFill>
                <a:srgbClr val="00B0F0"/>
              </a:solidFill>
            </a:rPr>
            <a:t>Zpracovaný projekt</a:t>
          </a:r>
        </a:p>
      </dsp:txBody>
      <dsp:txXfrm>
        <a:off x="3827652" y="1712630"/>
        <a:ext cx="2837275" cy="966780"/>
      </dsp:txXfrm>
    </dsp:sp>
    <dsp:sp modelId="{2D079A88-4DA8-4FAF-9300-FEAA22453A91}">
      <dsp:nvSpPr>
        <dsp:cNvPr id="0" name=""/>
        <dsp:cNvSpPr/>
      </dsp:nvSpPr>
      <dsp:spPr>
        <a:xfrm>
          <a:off x="3775352" y="2865632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1" kern="1200" dirty="0">
              <a:solidFill>
                <a:schemeClr val="tx1"/>
              </a:solidFill>
            </a:rPr>
            <a:t>Dílčí cíl I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1" kern="1200" dirty="0">
              <a:solidFill>
                <a:srgbClr val="FFC000"/>
              </a:solidFill>
            </a:rPr>
            <a:t>Téma Bc. práce</a:t>
          </a:r>
        </a:p>
      </dsp:txBody>
      <dsp:txXfrm>
        <a:off x="3827652" y="2917932"/>
        <a:ext cx="2837275" cy="9667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05.05.2020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4925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05.05.2020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9134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05.05.2020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3872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05.05.2020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0202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05.05.2020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282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05.05.2020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56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05.05.2020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0909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05.05.2020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8918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05.05.2020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974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05.05.2020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9368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05.05.2020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9608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C1F4A-761E-4AD8-9CE2-6856009A267D}" type="datetimeFigureOut">
              <a:rPr lang="cs-CZ" smtClean="0"/>
              <a:pPr/>
              <a:t>05.05.2020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FF17A-8C0F-4B66-9568-F89FF5A51A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4871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636912"/>
            <a:ext cx="7772400" cy="1440160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cs-CZ" cap="all" dirty="0"/>
              <a:t>Seminář </a:t>
            </a:r>
            <a:br>
              <a:rPr lang="cs-CZ" cap="all" dirty="0"/>
            </a:br>
            <a:r>
              <a:rPr lang="cs-CZ" cap="all" dirty="0"/>
              <a:t>k bakalářské diplomové práci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365104"/>
            <a:ext cx="6400800" cy="1872208"/>
          </a:xfrm>
        </p:spPr>
        <p:txBody>
          <a:bodyPr>
            <a:normAutofit/>
          </a:bodyPr>
          <a:lstStyle/>
          <a:p>
            <a:r>
              <a:rPr lang="cs-CZ" sz="2800" dirty="0"/>
              <a:t>Mgr. Pavlína Mazáčová, Ph.D.</a:t>
            </a:r>
          </a:p>
          <a:p>
            <a:r>
              <a:rPr lang="cs-CZ" sz="2800" dirty="0"/>
              <a:t>pmazacov@phil.muni.cz</a:t>
            </a:r>
          </a:p>
        </p:txBody>
      </p:sp>
      <p:pic>
        <p:nvPicPr>
          <p:cNvPr id="1026" name="Picture 2" descr="http://i287.photobucket.com/albums/ll125/Arieln_photo/centr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5"/>
            <a:ext cx="7776864" cy="1944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31655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cs-CZ" sz="3200" b="1" dirty="0"/>
              <a:t>POPIS PROBLÉMU</a:t>
            </a:r>
            <a:endParaRPr lang="cs-CZ" sz="3200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>
              <a:buNone/>
            </a:pPr>
            <a:r>
              <a:rPr lang="cs-CZ" b="1" dirty="0">
                <a:solidFill>
                  <a:srgbClr val="FF0000"/>
                </a:solidFill>
              </a:rPr>
              <a:t>POPIS a zdůvodnění PROBLÉMU</a:t>
            </a:r>
            <a:r>
              <a:rPr lang="cs-CZ" dirty="0"/>
              <a:t>, který bude v práci řešen</a:t>
            </a:r>
          </a:p>
          <a:p>
            <a:pPr lvl="1"/>
            <a:r>
              <a:rPr lang="cs-CZ" dirty="0"/>
              <a:t>Proč je téma AKTUÁLNÍM nebo NEŘEŠENÝM problémem, oblastí, otázkou?</a:t>
            </a:r>
          </a:p>
          <a:p>
            <a:pPr lvl="1"/>
            <a:r>
              <a:rPr lang="cs-CZ" dirty="0"/>
              <a:t>Jak se problém vztahuje k oboru ISK?</a:t>
            </a:r>
          </a:p>
          <a:p>
            <a:pPr lvl="1"/>
            <a:r>
              <a:rPr lang="cs-CZ" dirty="0"/>
              <a:t>Kterých cílových skupin se téma jako problém týká? </a:t>
            </a:r>
          </a:p>
          <a:p>
            <a:pPr lvl="1"/>
            <a:r>
              <a:rPr lang="cs-CZ" dirty="0"/>
              <a:t>Existuje nějaký výzkum?</a:t>
            </a:r>
          </a:p>
          <a:p>
            <a:pPr lvl="1"/>
            <a:r>
              <a:rPr lang="cs-CZ" dirty="0"/>
              <a:t>Je problém lokální, nebo má nějaký kontext, </a:t>
            </a:r>
          </a:p>
          <a:p>
            <a:pPr marL="457200" lvl="1" indent="0">
              <a:buNone/>
            </a:pPr>
            <a:r>
              <a:rPr lang="cs-CZ" dirty="0"/>
              <a:t>    v němž ho můžu sledovat?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73866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cs-CZ" sz="3200" b="1" dirty="0"/>
              <a:t>SOUČASNÝ STAV</a:t>
            </a:r>
            <a:endParaRPr lang="cs-CZ" sz="3200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cs-CZ" b="1" dirty="0">
                <a:solidFill>
                  <a:srgbClr val="FF0000"/>
                </a:solidFill>
              </a:rPr>
              <a:t>SOUČASNÝ STAV </a:t>
            </a:r>
            <a:r>
              <a:rPr lang="cs-CZ" dirty="0"/>
              <a:t>řešené problematiky</a:t>
            </a:r>
          </a:p>
          <a:p>
            <a:pPr lvl="1"/>
            <a:r>
              <a:rPr lang="cs-CZ" dirty="0"/>
              <a:t>Kdo téma jako problém popisuje, prezentuje veřejně, reflektuje v odborných pracích, strategiích, ve výzkumech, na konferencích, v příspěvcích na odborných blozích apod.?   </a:t>
            </a:r>
          </a:p>
          <a:p>
            <a:pPr lvl="1"/>
            <a:r>
              <a:rPr lang="cs-CZ" dirty="0"/>
              <a:t>Které kvalifikační práce na MU z posledních cca 5 let se mého tématu dotýkají z různých, pro mě důležitých aspektů?</a:t>
            </a:r>
          </a:p>
          <a:p>
            <a:pPr marL="57150" indent="0">
              <a:buNone/>
            </a:pPr>
            <a:r>
              <a:rPr lang="cs-CZ" sz="2600" dirty="0"/>
              <a:t>(Proč je téma  / problém nějakou překážkou, bariérou, nevýhodou pro toho, koho se týká? Existuje nějaký výzkum v daných kvalifikačních pracích, jinde – například na webu Českého statistického úřadu…?)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15817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cs-CZ" sz="3200" b="1" dirty="0"/>
              <a:t>CÍL</a:t>
            </a:r>
            <a:endParaRPr lang="cs-CZ" sz="3200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cs-CZ" b="1" dirty="0">
                <a:solidFill>
                  <a:srgbClr val="FF0000"/>
                </a:solidFill>
              </a:rPr>
              <a:t>CÍL</a:t>
            </a:r>
            <a:r>
              <a:rPr lang="cs-CZ" b="1" dirty="0"/>
              <a:t> bakalářské práce</a:t>
            </a:r>
          </a:p>
          <a:p>
            <a:pPr lvl="0"/>
            <a:r>
              <a:rPr lang="cs-CZ" b="1" dirty="0"/>
              <a:t>Může jím být: </a:t>
            </a:r>
            <a:endParaRPr lang="cs-CZ" dirty="0"/>
          </a:p>
          <a:p>
            <a:pPr lvl="1"/>
            <a:r>
              <a:rPr lang="cs-CZ" dirty="0"/>
              <a:t>Analýza problému?</a:t>
            </a:r>
          </a:p>
          <a:p>
            <a:pPr lvl="1"/>
            <a:r>
              <a:rPr lang="cs-CZ" dirty="0"/>
              <a:t>Komparace tématu v kontextu?</a:t>
            </a:r>
          </a:p>
          <a:p>
            <a:pPr lvl="1"/>
            <a:r>
              <a:rPr lang="cs-CZ" dirty="0"/>
              <a:t>Nalezení cesty k řešení problému?</a:t>
            </a:r>
          </a:p>
          <a:p>
            <a:pPr lvl="2"/>
            <a:r>
              <a:rPr lang="cs-CZ" dirty="0"/>
              <a:t>Model</a:t>
            </a:r>
          </a:p>
          <a:p>
            <a:pPr lvl="2"/>
            <a:r>
              <a:rPr lang="cs-CZ" dirty="0"/>
              <a:t>Případová studie</a:t>
            </a:r>
          </a:p>
          <a:p>
            <a:pPr lvl="2"/>
            <a:r>
              <a:rPr lang="cs-CZ" dirty="0"/>
              <a:t>Komparace výzkumů</a:t>
            </a:r>
          </a:p>
          <a:p>
            <a:pPr lvl="2"/>
            <a:r>
              <a:rPr lang="cs-CZ" dirty="0"/>
              <a:t>Historický exkurz</a:t>
            </a:r>
          </a:p>
          <a:p>
            <a:pPr lvl="2"/>
            <a:r>
              <a:rPr lang="cs-CZ" dirty="0"/>
              <a:t>Deskripce – popis stavu, vztahů…</a:t>
            </a:r>
          </a:p>
          <a:p>
            <a:pPr lvl="1"/>
            <a:r>
              <a:rPr lang="cs-CZ" dirty="0"/>
              <a:t>Vyřešení problému?</a:t>
            </a:r>
          </a:p>
          <a:p>
            <a:pPr lvl="1"/>
            <a:r>
              <a:rPr lang="cs-CZ" dirty="0"/>
              <a:t>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52630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cs-CZ" sz="3200" b="1" dirty="0"/>
              <a:t>METODOLOGIE</a:t>
            </a:r>
            <a:endParaRPr lang="cs-CZ" sz="3200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cs-CZ" b="1" dirty="0">
                <a:solidFill>
                  <a:srgbClr val="FF0000"/>
                </a:solidFill>
              </a:rPr>
              <a:t>METODY</a:t>
            </a:r>
            <a:r>
              <a:rPr lang="cs-CZ" dirty="0"/>
              <a:t> zpracování bakalářské práce</a:t>
            </a:r>
          </a:p>
          <a:p>
            <a:pPr lvl="0"/>
            <a:r>
              <a:rPr lang="cs-CZ" dirty="0"/>
              <a:t>Budu používat vždy, pokud bakalářská práce není čistě teoretická, pokud se netýká nějakého pojmu, teorie, standardu, definice apod.</a:t>
            </a:r>
          </a:p>
          <a:p>
            <a:pPr lvl="0"/>
            <a:r>
              <a:rPr lang="cs-CZ" b="1" dirty="0"/>
              <a:t>Metody </a:t>
            </a:r>
          </a:p>
          <a:p>
            <a:pPr lvl="1"/>
            <a:r>
              <a:rPr lang="cs-CZ" dirty="0"/>
              <a:t>Vybírám podle typu práce  (kvalitativní / kvantitativní)</a:t>
            </a:r>
          </a:p>
          <a:p>
            <a:pPr lvl="1"/>
            <a:r>
              <a:rPr lang="cs-CZ" dirty="0"/>
              <a:t>Vybírám podle stanovených </a:t>
            </a:r>
            <a:r>
              <a:rPr lang="cs-CZ" b="1" dirty="0"/>
              <a:t>výzkumných otázek</a:t>
            </a:r>
          </a:p>
          <a:p>
            <a:pPr lvl="1"/>
            <a:r>
              <a:rPr lang="cs-CZ" dirty="0"/>
              <a:t>NUTNĚ konzultuji s vedoucím práce nebo v předmětech k tomu určených či s vyučujícími (D. Lacko, apod.)</a:t>
            </a:r>
          </a:p>
          <a:p>
            <a:pPr lvl="1"/>
            <a:r>
              <a:rPr lang="cs-CZ" b="1" dirty="0"/>
              <a:t>Jedna metoda je dostačující</a:t>
            </a:r>
          </a:p>
          <a:p>
            <a:pPr lvl="1"/>
            <a:r>
              <a:rPr lang="cs-CZ" dirty="0"/>
              <a:t>Popíšu metodu, důvody pro její výběr, způsob jejího užití v bakalářské práci</a:t>
            </a:r>
          </a:p>
          <a:p>
            <a:pPr lvl="1"/>
            <a:r>
              <a:rPr lang="cs-CZ" dirty="0"/>
              <a:t>Orientačně definuji množství účastníků výzkumu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36512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cs-CZ" sz="3200" b="1" dirty="0"/>
              <a:t>LITERATURA</a:t>
            </a:r>
            <a:endParaRPr lang="cs-CZ" sz="3200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55000" lnSpcReduction="20000"/>
          </a:bodyPr>
          <a:lstStyle/>
          <a:p>
            <a:pPr lvl="0">
              <a:buNone/>
            </a:pPr>
            <a:r>
              <a:rPr lang="cs-CZ" sz="3800" dirty="0"/>
              <a:t>Základní odborná </a:t>
            </a:r>
            <a:r>
              <a:rPr lang="cs-CZ" sz="3800" b="1" dirty="0">
                <a:solidFill>
                  <a:srgbClr val="FF0000"/>
                </a:solidFill>
              </a:rPr>
              <a:t>LITERATURA</a:t>
            </a:r>
          </a:p>
          <a:p>
            <a:pPr lvl="1">
              <a:buNone/>
            </a:pPr>
            <a:endParaRPr lang="cs-CZ" sz="3200" b="1" dirty="0"/>
          </a:p>
          <a:p>
            <a:pPr>
              <a:buNone/>
            </a:pPr>
            <a:r>
              <a:rPr lang="cs-CZ" sz="3600" b="1" dirty="0"/>
              <a:t>A) Vznikla v kontextu mého tématu nějaká kvalifikační práce?</a:t>
            </a:r>
          </a:p>
          <a:p>
            <a:r>
              <a:rPr lang="cs-CZ" sz="3600" dirty="0"/>
              <a:t>Vyberu  cca 5 kvalifikačních prací nejblíže tematických</a:t>
            </a:r>
          </a:p>
          <a:p>
            <a:r>
              <a:rPr lang="cs-CZ" sz="3600" dirty="0"/>
              <a:t>Přidám </a:t>
            </a:r>
            <a:r>
              <a:rPr lang="cs-CZ" sz="3600" b="1" dirty="0"/>
              <a:t>písemné hodnocení (komentovanou rešerši) </a:t>
            </a:r>
            <a:r>
              <a:rPr lang="cs-CZ" sz="3600" dirty="0"/>
              <a:t>akcentující konkrétní </a:t>
            </a:r>
            <a:r>
              <a:rPr lang="cs-CZ" sz="3600" dirty="0" err="1"/>
              <a:t>provazbu</a:t>
            </a:r>
            <a:r>
              <a:rPr lang="cs-CZ" sz="3600" dirty="0"/>
              <a:t> s mým tématem</a:t>
            </a:r>
          </a:p>
          <a:p>
            <a:r>
              <a:rPr lang="cs-CZ" sz="3600" b="1" dirty="0"/>
              <a:t>Všímám si zdrojů</a:t>
            </a:r>
            <a:r>
              <a:rPr lang="cs-CZ" sz="3600" dirty="0"/>
              <a:t>, které autor jiné diplomové (disertační) práce používá, jsou pro mě cenným rozcestníkem – tuto část s 5 cizími diplomovými pracemi </a:t>
            </a:r>
            <a:r>
              <a:rPr lang="cs-CZ" sz="3600" b="1" dirty="0"/>
              <a:t>vložím do sekce Současný stav řešení problematiky v projektu</a:t>
            </a:r>
          </a:p>
          <a:p>
            <a:pPr lvl="1"/>
            <a:endParaRPr lang="cs-CZ" sz="3200" dirty="0"/>
          </a:p>
          <a:p>
            <a:pPr marL="514350" indent="-457200">
              <a:buNone/>
            </a:pPr>
            <a:r>
              <a:rPr lang="cs-CZ" b="1" dirty="0"/>
              <a:t>B) Dělám vlastní rešerši  i s využitím zdrojů z diplomek jiných studentů </a:t>
            </a:r>
            <a:endParaRPr lang="cs-CZ" dirty="0"/>
          </a:p>
          <a:p>
            <a:r>
              <a:rPr lang="cs-CZ" sz="3600" dirty="0"/>
              <a:t>Zdroj je aktuální (stáří  cca do 5 let, podle tématu práce )</a:t>
            </a:r>
          </a:p>
          <a:p>
            <a:r>
              <a:rPr lang="cs-CZ" sz="3600" dirty="0"/>
              <a:t>Český i zahraniční</a:t>
            </a:r>
          </a:p>
          <a:p>
            <a:r>
              <a:rPr lang="cs-CZ" sz="3600" dirty="0"/>
              <a:t>Tištěný i elektronický  </a:t>
            </a:r>
          </a:p>
          <a:p>
            <a:r>
              <a:rPr lang="cs-CZ" sz="3600" b="1" dirty="0"/>
              <a:t>Do projektu v sekci Literatura  zařadím minimálně 10 zdrojů (jiných než 5 diplomek výše), poté v diplomové práci jich samozřejmě bude více</a:t>
            </a:r>
          </a:p>
          <a:p>
            <a:r>
              <a:rPr lang="cs-CZ" sz="3600" dirty="0"/>
              <a:t>Stěžejní, nosný rozcestník dalších zdrojů</a:t>
            </a:r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3961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cap="all" dirty="0"/>
              <a:t>Cíle předmětu 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880139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Šipka nahoru 5"/>
          <p:cNvSpPr/>
          <p:nvPr/>
        </p:nvSpPr>
        <p:spPr>
          <a:xfrm>
            <a:off x="1475656" y="3068960"/>
            <a:ext cx="216024" cy="2592288"/>
          </a:xfrm>
          <a:prstGeom prst="up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6950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  <a:solidFill>
            <a:srgbClr val="00B0F0"/>
          </a:solidFill>
        </p:spPr>
        <p:txBody>
          <a:bodyPr/>
          <a:lstStyle/>
          <a:p>
            <a:r>
              <a:rPr lang="cs-CZ" cap="all" dirty="0"/>
              <a:t>Cesta k cíli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i="1" dirty="0"/>
              <a:t>… „I cesta může být cíl</a:t>
            </a:r>
            <a:r>
              <a:rPr lang="cs-CZ" dirty="0"/>
              <a:t>…“ - ANO, ale …</a:t>
            </a:r>
          </a:p>
          <a:p>
            <a:endParaRPr lang="cs-CZ" dirty="0"/>
          </a:p>
          <a:p>
            <a:pPr marL="0" indent="0" fontAlgn="base">
              <a:buNone/>
            </a:pPr>
            <a:r>
              <a:rPr lang="cs-CZ" b="1" dirty="0"/>
              <a:t>Březen / říjen 2020 </a:t>
            </a:r>
            <a:r>
              <a:rPr lang="cs-CZ" dirty="0"/>
              <a:t>– balíky  témat bakalářských prací v IS k editaci </a:t>
            </a:r>
          </a:p>
          <a:p>
            <a:pPr fontAlgn="base"/>
            <a:r>
              <a:rPr lang="cs-CZ" b="1" dirty="0"/>
              <a:t>Do 31. 3. / do 31. 10. – volba tématu </a:t>
            </a:r>
            <a:r>
              <a:rPr lang="cs-CZ" dirty="0"/>
              <a:t>bakalářské  práce (vlastní nebo výběr z nabídky v IS MU) </a:t>
            </a:r>
          </a:p>
          <a:p>
            <a:pPr fontAlgn="base"/>
            <a:r>
              <a:rPr lang="cs-CZ" dirty="0"/>
              <a:t>Konzultace s vedoucím</a:t>
            </a:r>
          </a:p>
          <a:p>
            <a:pPr fontAlgn="base"/>
            <a:r>
              <a:rPr lang="cs-CZ" dirty="0"/>
              <a:t>Shromažďování a studium literatury k projektu</a:t>
            </a:r>
          </a:p>
          <a:p>
            <a:pPr fontAlgn="base"/>
            <a:endParaRPr lang="cs-CZ" dirty="0"/>
          </a:p>
          <a:p>
            <a:pPr marL="0" indent="0" fontAlgn="base">
              <a:buNone/>
            </a:pPr>
            <a:r>
              <a:rPr lang="cs-CZ" b="1" dirty="0"/>
              <a:t>Na společných setkáních v předmětu: </a:t>
            </a:r>
          </a:p>
          <a:p>
            <a:pPr fontAlgn="base"/>
            <a:r>
              <a:rPr lang="cs-CZ" dirty="0"/>
              <a:t>Pochopit, co je to projekt bakalářské práce,</a:t>
            </a:r>
          </a:p>
          <a:p>
            <a:pPr fontAlgn="base"/>
            <a:r>
              <a:rPr lang="cs-CZ" dirty="0"/>
              <a:t>Porozumět struktuře projektu </a:t>
            </a:r>
          </a:p>
          <a:p>
            <a:pPr fontAlgn="base"/>
            <a:r>
              <a:rPr lang="cs-CZ" dirty="0"/>
              <a:t>Vědět, co potřebuji pro  koncipování  projektu   </a:t>
            </a:r>
          </a:p>
          <a:p>
            <a:pPr fontAlgn="base"/>
            <a:r>
              <a:rPr lang="cs-CZ" dirty="0"/>
              <a:t>Vědět, jak přes projekt vede cesta k samotné bakalářské práci</a:t>
            </a:r>
          </a:p>
          <a:p>
            <a:pPr marL="457200" lvl="1" indent="0" fontAlgn="base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6986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pPr fontAlgn="base"/>
            <a:r>
              <a:rPr lang="cs-CZ" cap="all" dirty="0"/>
              <a:t>Cesta k cíli - PROJEKT</a:t>
            </a:r>
            <a:endParaRPr lang="cs-CZ" b="1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85000" lnSpcReduction="10000"/>
          </a:bodyPr>
          <a:lstStyle/>
          <a:p>
            <a:pPr marL="0" indent="0" fontAlgn="base">
              <a:buNone/>
            </a:pPr>
            <a:r>
              <a:rPr lang="cs-CZ" b="1" dirty="0"/>
              <a:t>Březen až květen  </a:t>
            </a:r>
          </a:p>
          <a:p>
            <a:pPr fontAlgn="base"/>
            <a:r>
              <a:rPr lang="cs-CZ" b="1" dirty="0"/>
              <a:t>práce se zdroji </a:t>
            </a:r>
            <a:r>
              <a:rPr lang="cs-CZ" dirty="0"/>
              <a:t>k tématu BP a k projektu BP</a:t>
            </a:r>
          </a:p>
          <a:p>
            <a:pPr fontAlgn="base"/>
            <a:r>
              <a:rPr lang="cs-CZ" dirty="0"/>
              <a:t>konzultace s vedoucím BP</a:t>
            </a:r>
          </a:p>
          <a:p>
            <a:pPr fontAlgn="base"/>
            <a:r>
              <a:rPr lang="cs-CZ" b="1" dirty="0"/>
              <a:t>práce </a:t>
            </a:r>
            <a:r>
              <a:rPr lang="cs-CZ" dirty="0"/>
              <a:t>na finalizaci </a:t>
            </a:r>
            <a:r>
              <a:rPr lang="cs-CZ" b="1" dirty="0"/>
              <a:t>projektu BP</a:t>
            </a:r>
            <a:r>
              <a:rPr lang="cs-CZ" dirty="0"/>
              <a:t>, konzultace jednotlivých  částí osnovy projektu  s vedoucím práce</a:t>
            </a:r>
          </a:p>
          <a:p>
            <a:pPr fontAlgn="base"/>
            <a:r>
              <a:rPr lang="cs-CZ" dirty="0"/>
              <a:t>průběžná nebo nárazová </a:t>
            </a:r>
            <a:r>
              <a:rPr lang="cs-CZ" b="1" dirty="0"/>
              <a:t> zpětná vazba od vedoucího práce, nakonec SCHVÁLENÍ </a:t>
            </a:r>
            <a:r>
              <a:rPr lang="cs-CZ" dirty="0"/>
              <a:t>verze projektu stvrzené online </a:t>
            </a:r>
            <a:r>
              <a:rPr lang="cs-CZ" b="1" dirty="0"/>
              <a:t>souhlasem vedoucího (email, jiný online nástroj) </a:t>
            </a:r>
            <a:endParaRPr lang="cs-CZ" dirty="0"/>
          </a:p>
          <a:p>
            <a:pPr fontAlgn="base"/>
            <a:r>
              <a:rPr lang="cs-CZ" b="1" dirty="0"/>
              <a:t>odevzdání projektu: POUZE v </a:t>
            </a:r>
            <a:r>
              <a:rPr lang="cs-CZ" b="1" cap="all" dirty="0"/>
              <a:t>elektronické verzi </a:t>
            </a:r>
            <a:r>
              <a:rPr lang="cs-CZ" b="1" dirty="0"/>
              <a:t>do odevzdávárny v IS MU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1985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cs-CZ" sz="3200" b="1" dirty="0"/>
              <a:t>Termíny odevzdání projektů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3948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b="1" dirty="0"/>
              <a:t>Termín řádný: pátek 15. 5. 2020 nebo pátek 5. 6. 2020</a:t>
            </a:r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b="1" dirty="0"/>
              <a:t>Termíny opravné: budou vypsány výjimečně, po konzultaci studenta s vedoucím </a:t>
            </a:r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b="1" dirty="0"/>
              <a:t>Co následuje po odevzdání projektu BP:</a:t>
            </a:r>
          </a:p>
          <a:p>
            <a:r>
              <a:rPr lang="cs-CZ" dirty="0"/>
              <a:t>Projekt kriticky čte vedoucí + jeden oponent</a:t>
            </a:r>
          </a:p>
          <a:p>
            <a:r>
              <a:rPr lang="cs-CZ" b="1" dirty="0"/>
              <a:t>Vždy v týdnu následujícím zasedá komise a hodnotí projekty:</a:t>
            </a:r>
          </a:p>
          <a:p>
            <a:pPr lvl="1"/>
            <a:r>
              <a:rPr lang="cs-CZ" b="1" dirty="0"/>
              <a:t>ANO</a:t>
            </a:r>
            <a:r>
              <a:rPr lang="cs-CZ" dirty="0"/>
              <a:t> (zelené pole v </a:t>
            </a:r>
            <a:r>
              <a:rPr lang="cs-CZ" dirty="0" err="1"/>
              <a:t>ISu</a:t>
            </a:r>
            <a:r>
              <a:rPr lang="cs-CZ" dirty="0"/>
              <a:t> a zápočet)</a:t>
            </a:r>
          </a:p>
          <a:p>
            <a:pPr lvl="1"/>
            <a:r>
              <a:rPr lang="cs-CZ" b="1" dirty="0"/>
              <a:t>ANO, ale</a:t>
            </a:r>
            <a:r>
              <a:rPr lang="cs-CZ" dirty="0"/>
              <a:t> (vedoucí/oponent posudku dává zpětnou vazbu studentovi, náprava, zápočet dostávám na pokyn vedoucího sekretářce, že je projekt v pořádku) - opravený projekt vkládám opět podepsaný do </a:t>
            </a:r>
            <a:r>
              <a:rPr lang="cs-CZ" b="1" dirty="0" err="1"/>
              <a:t>odevzdávárny</a:t>
            </a:r>
            <a:r>
              <a:rPr lang="cs-CZ" b="1" dirty="0"/>
              <a:t>  Dílčí úpravy</a:t>
            </a:r>
            <a:r>
              <a:rPr lang="cs-CZ" dirty="0"/>
              <a:t> v </a:t>
            </a:r>
            <a:r>
              <a:rPr lang="cs-CZ" dirty="0" err="1"/>
              <a:t>ISu</a:t>
            </a:r>
            <a:r>
              <a:rPr lang="cs-CZ" dirty="0"/>
              <a:t>)</a:t>
            </a:r>
          </a:p>
          <a:p>
            <a:pPr lvl="1"/>
            <a:r>
              <a:rPr lang="cs-CZ" b="1" dirty="0"/>
              <a:t>NE </a:t>
            </a:r>
            <a:r>
              <a:rPr lang="cs-CZ" dirty="0"/>
              <a:t>(neúspěch v daném termínu, vedoucí/ oponent posudku kontaktuje studenta, projekt vrácen se zdůvodněním, přepracování projektu a odevzdání v dalším termínu) – přepracovaný projekt vkládám opět podepsaný  vedoucím do </a:t>
            </a:r>
            <a:r>
              <a:rPr lang="cs-CZ" dirty="0" err="1"/>
              <a:t>odevzdávárny</a:t>
            </a:r>
            <a:r>
              <a:rPr lang="cs-CZ" dirty="0"/>
              <a:t>  v IS MU </a:t>
            </a:r>
            <a:r>
              <a:rPr lang="cs-CZ" b="1" dirty="0"/>
              <a:t>Opravný termín </a:t>
            </a:r>
            <a:r>
              <a:rPr lang="cs-CZ" dirty="0"/>
              <a:t>a označím dokument </a:t>
            </a:r>
            <a:r>
              <a:rPr lang="cs-CZ" b="1" dirty="0"/>
              <a:t>Opravený projekt BP</a:t>
            </a:r>
            <a:r>
              <a:rPr lang="cs-CZ" dirty="0"/>
              <a:t>)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262" y="1767681"/>
            <a:ext cx="5705475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cs-CZ" sz="3600" b="1" cap="all" dirty="0"/>
              <a:t>TERMÍNY FF MU - PSANÍ bakalářské PRÁCE</a:t>
            </a:r>
            <a:r>
              <a:rPr lang="cs-CZ" b="1" cap="all" dirty="0"/>
              <a:t> </a:t>
            </a:r>
            <a:r>
              <a:rPr lang="cs-CZ" sz="3600" dirty="0"/>
              <a:t>semestr jaro 2020</a:t>
            </a:r>
          </a:p>
        </p:txBody>
      </p:sp>
    </p:spTree>
    <p:extLst>
      <p:ext uri="{BB962C8B-B14F-4D97-AF65-F5344CB8AC3E}">
        <p14:creationId xmlns:p14="http://schemas.microsoft.com/office/powerpoint/2010/main" val="488219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68022579-739A-4299-8261-BEF1E067AC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87610" y="1600200"/>
            <a:ext cx="6168780" cy="4525963"/>
          </a:xfrm>
          <a:prstGeom prst="rect">
            <a:avLst/>
          </a:prstGeom>
        </p:spPr>
      </p:pic>
      <p:sp>
        <p:nvSpPr>
          <p:cNvPr id="5" name="Nadpis 1">
            <a:extLst>
              <a:ext uri="{FF2B5EF4-FFF2-40B4-BE49-F238E27FC236}">
                <a16:creationId xmlns:a16="http://schemas.microsoft.com/office/drawing/2014/main" id="{80BA4C6E-606B-4F91-B612-E80487474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cs-CZ" sz="3600" b="1" cap="all" dirty="0"/>
              <a:t>TERMÍNY FF MU - PSANÍ bakalářské PRÁCE</a:t>
            </a:r>
            <a:r>
              <a:rPr lang="cs-CZ" b="1" cap="all" dirty="0"/>
              <a:t> </a:t>
            </a:r>
            <a:r>
              <a:rPr lang="cs-CZ" sz="3600" dirty="0"/>
              <a:t>semestr podzim 2020</a:t>
            </a:r>
          </a:p>
        </p:txBody>
      </p:sp>
    </p:spTree>
    <p:extLst>
      <p:ext uri="{BB962C8B-B14F-4D97-AF65-F5344CB8AC3E}">
        <p14:creationId xmlns:p14="http://schemas.microsoft.com/office/powerpoint/2010/main" val="365535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cs-CZ" sz="3600" b="1" cap="all" dirty="0"/>
              <a:t>PROCES PSANÍ bakalářské PRÁCE </a:t>
            </a:r>
            <a:br>
              <a:rPr lang="cs-CZ" sz="3600" cap="all" dirty="0"/>
            </a:br>
            <a:r>
              <a:rPr lang="cs-CZ" sz="3600" dirty="0"/>
              <a:t>v jarním / podzimním semestru 2020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/>
              <a:t>Nejpozději od června 2020 </a:t>
            </a:r>
            <a:r>
              <a:rPr lang="cs-CZ" dirty="0"/>
              <a:t>– vrhám se do psaní </a:t>
            </a:r>
          </a:p>
          <a:p>
            <a:r>
              <a:rPr lang="cs-CZ" dirty="0"/>
              <a:t>Konzultuji s vedoucím, s odborníkem z praxe, s výzkumníkem, s vyučujícími </a:t>
            </a:r>
            <a:r>
              <a:rPr lang="cs-CZ" dirty="0" err="1"/>
              <a:t>KISKu</a:t>
            </a:r>
            <a:endParaRPr lang="cs-CZ" dirty="0"/>
          </a:p>
          <a:p>
            <a:r>
              <a:rPr lang="cs-CZ" dirty="0"/>
              <a:t>Píšu</a:t>
            </a:r>
          </a:p>
          <a:p>
            <a:r>
              <a:rPr lang="cs-CZ" b="1" dirty="0"/>
              <a:t>První polovina října 2020 </a:t>
            </a:r>
            <a:r>
              <a:rPr lang="cs-CZ" dirty="0"/>
              <a:t>– účastním se povinných </a:t>
            </a:r>
            <a:r>
              <a:rPr lang="cs-CZ" dirty="0" err="1"/>
              <a:t>miniobhajob</a:t>
            </a:r>
            <a:r>
              <a:rPr lang="cs-CZ" dirty="0"/>
              <a:t> „nanečisto“ </a:t>
            </a:r>
          </a:p>
          <a:p>
            <a:r>
              <a:rPr lang="cs-CZ" dirty="0"/>
              <a:t>Píšu a konzultuji</a:t>
            </a:r>
          </a:p>
          <a:p>
            <a:r>
              <a:rPr lang="cs-CZ" b="1" dirty="0"/>
              <a:t>30. 11. 2020 </a:t>
            </a:r>
            <a:r>
              <a:rPr lang="cs-CZ" dirty="0"/>
              <a:t>– nejpozději v tento den odevzdávám elektronicky do IS MU finální e-verzi bakalářské práce (a záhy i 2 tištěné exempláře bakalářské práce) + jako přílohu do archivu BP také projekt BP </a:t>
            </a:r>
          </a:p>
          <a:p>
            <a:r>
              <a:rPr lang="cs-CZ" b="1" dirty="0"/>
              <a:t>Leden 2021 </a:t>
            </a:r>
            <a:r>
              <a:rPr lang="cs-CZ" dirty="0"/>
              <a:t>– obhajuji bakalářskou práci v rámci státní závěrečné zkoušky</a:t>
            </a:r>
          </a:p>
        </p:txBody>
      </p:sp>
    </p:spTree>
    <p:extLst>
      <p:ext uri="{BB962C8B-B14F-4D97-AF65-F5344CB8AC3E}">
        <p14:creationId xmlns:p14="http://schemas.microsoft.com/office/powerpoint/2010/main" val="3797341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cs-CZ" sz="3200" b="1" cap="all" dirty="0"/>
              <a:t>Projekt bakalářské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Rozpracovaná osnova</a:t>
            </a:r>
            <a:r>
              <a:rPr lang="cs-CZ" dirty="0"/>
              <a:t> </a:t>
            </a:r>
          </a:p>
          <a:p>
            <a:pPr lvl="0"/>
            <a:r>
              <a:rPr lang="cs-CZ" b="1" dirty="0"/>
              <a:t>Popis problému</a:t>
            </a:r>
            <a:r>
              <a:rPr lang="cs-CZ" dirty="0"/>
              <a:t>, který bude v práci řešen</a:t>
            </a:r>
          </a:p>
          <a:p>
            <a:pPr lvl="0"/>
            <a:r>
              <a:rPr lang="cs-CZ" dirty="0"/>
              <a:t>Současný </a:t>
            </a:r>
            <a:r>
              <a:rPr lang="cs-CZ" b="1" dirty="0"/>
              <a:t>stav</a:t>
            </a:r>
            <a:r>
              <a:rPr lang="cs-CZ" dirty="0"/>
              <a:t> řešené problematiky</a:t>
            </a:r>
          </a:p>
          <a:p>
            <a:pPr lvl="0"/>
            <a:r>
              <a:rPr lang="cs-CZ" b="1" dirty="0"/>
              <a:t>Cíl </a:t>
            </a:r>
            <a:r>
              <a:rPr lang="cs-CZ" dirty="0"/>
              <a:t>diplomové práce</a:t>
            </a:r>
          </a:p>
          <a:p>
            <a:pPr lvl="0"/>
            <a:r>
              <a:rPr lang="cs-CZ" b="1" dirty="0"/>
              <a:t>Metody</a:t>
            </a:r>
            <a:r>
              <a:rPr lang="cs-CZ" dirty="0"/>
              <a:t> zpracování diplomové práce</a:t>
            </a:r>
          </a:p>
          <a:p>
            <a:pPr lvl="0"/>
            <a:r>
              <a:rPr lang="cs-CZ" dirty="0"/>
              <a:t>Základní odborná </a:t>
            </a:r>
            <a:r>
              <a:rPr lang="cs-CZ" b="1" dirty="0"/>
              <a:t>literatura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009052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929</Words>
  <Application>Microsoft Office PowerPoint</Application>
  <PresentationFormat>Předvádění na obrazovce (4:3)</PresentationFormat>
  <Paragraphs>110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Calibri</vt:lpstr>
      <vt:lpstr>Motiv systému Office</vt:lpstr>
      <vt:lpstr>Seminář  k bakalářské diplomové práci</vt:lpstr>
      <vt:lpstr>Cíle předmětu </vt:lpstr>
      <vt:lpstr>Cesta k cíli</vt:lpstr>
      <vt:lpstr>Cesta k cíli - PROJEKT</vt:lpstr>
      <vt:lpstr>Termíny odevzdání projektů</vt:lpstr>
      <vt:lpstr>TERMÍNY FF MU - PSANÍ bakalářské PRÁCE semestr jaro 2020</vt:lpstr>
      <vt:lpstr>TERMÍNY FF MU - PSANÍ bakalářské PRÁCE semestr podzim 2020</vt:lpstr>
      <vt:lpstr>PROCES PSANÍ bakalářské PRÁCE  v jarním / podzimním semestru 2020</vt:lpstr>
      <vt:lpstr>Projekt bakalářské práce</vt:lpstr>
      <vt:lpstr>POPIS PROBLÉMU</vt:lpstr>
      <vt:lpstr>SOUČASNÝ STAV</vt:lpstr>
      <vt:lpstr>CÍL</vt:lpstr>
      <vt:lpstr>METODOLOGIE</vt:lpstr>
      <vt:lpstr>LITERATURA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user</dc:creator>
  <cp:lastModifiedBy>Pavlína Mazáčová</cp:lastModifiedBy>
  <cp:revision>48</cp:revision>
  <dcterms:created xsi:type="dcterms:W3CDTF">2015-10-08T20:36:57Z</dcterms:created>
  <dcterms:modified xsi:type="dcterms:W3CDTF">2020-05-05T09:06:00Z</dcterms:modified>
</cp:coreProperties>
</file>