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64" r:id="rId5"/>
    <p:sldId id="259" r:id="rId6"/>
    <p:sldId id="263" r:id="rId7"/>
    <p:sldId id="260" r:id="rId8"/>
    <p:sldId id="265" r:id="rId9"/>
    <p:sldId id="267" r:id="rId10"/>
    <p:sldId id="261" r:id="rId11"/>
    <p:sldId id="266" r:id="rId12"/>
    <p:sldId id="262" r:id="rId13"/>
  </p:sldIdLst>
  <p:sldSz cx="12192000" cy="6858000"/>
  <p:notesSz cx="6858000" cy="9144000"/>
  <p:defaultTextStyle>
    <a:defPPr>
      <a:defRPr lang="en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693C293-72A7-084B-B731-E172C7E0D9FD}" v="37" dt="2021-03-12T07:09:32.71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/>
    <p:restoredTop sz="95028"/>
  </p:normalViewPr>
  <p:slideViewPr>
    <p:cSldViewPr snapToGrid="0" snapToObjects="1">
      <p:cViewPr varScale="1">
        <p:scale>
          <a:sx n="60" d="100"/>
          <a:sy n="60" d="100"/>
        </p:scale>
        <p:origin x="78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3AC5EF-1A56-B843-8517-53844862B1CC}" type="datetimeFigureOut">
              <a:rPr lang="en-CZ" smtClean="0"/>
              <a:t>03/12/2021</a:t>
            </a:fld>
            <a:endParaRPr lang="en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9ED948-4E62-DA4E-BF5D-158A7F9937CD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3701377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8F4251-701D-CF48-B866-7672BE41AB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C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8321BB-A293-B144-BDEB-E4FEF9E078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70D8CA-E0FF-A74D-8860-95AA72CEBB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B6469-A976-A944-BAAD-83DCFEA1F8B5}" type="datetime1">
              <a:rPr lang="cs-CZ" smtClean="0"/>
              <a:t>12.03.2021</a:t>
            </a:fld>
            <a:endParaRPr lang="en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A2E125-C9DA-FE43-82D9-2C16662C0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Bc. Zuzana Jelinkova for AJL52066, MUNI</a:t>
            </a:r>
            <a:endParaRPr lang="en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EB0438-00B9-F240-8146-443DA3B20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C3E5D-5CE2-9B44-8C89-37E42E6B9877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2674581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F3CB82-40D8-954E-9B1B-3EBE81164D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C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1221CF-A1D3-5244-B0BD-25621E0565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256D5F-6B48-B444-8AC4-2C7248BEB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82D72-68D7-064C-8078-AAB9E3278028}" type="datetime1">
              <a:rPr lang="cs-CZ" smtClean="0"/>
              <a:t>12.03.2021</a:t>
            </a:fld>
            <a:endParaRPr lang="en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768E38-9386-4545-B45C-EA74521FDA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Bc. Zuzana Jelinkova for AJL52066, MUNI</a:t>
            </a:r>
            <a:endParaRPr lang="en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B65674-7648-E34D-890C-A606595CD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C3E5D-5CE2-9B44-8C89-37E42E6B9877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2429453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A9D8671-4DD8-614B-A743-2B68A2EF72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C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1EFEA2-877B-DE48-8044-8DA7215BFD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69D048-E4FE-354C-86FD-8B8E59C7A3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C6236-CAB4-1D4D-AFDE-1D78DDE3BCDA}" type="datetime1">
              <a:rPr lang="cs-CZ" smtClean="0"/>
              <a:t>12.03.2021</a:t>
            </a:fld>
            <a:endParaRPr lang="en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5E0336-7CF6-2E41-98E9-FDB35B5B7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Bc. Zuzana Jelinkova for AJL52066, MUNI</a:t>
            </a:r>
            <a:endParaRPr lang="en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2B753A-2FC4-9245-8936-B81C22C6F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C3E5D-5CE2-9B44-8C89-37E42E6B9877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928035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138ACD-F4E4-8B4C-9360-F9B480F8A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271120-A580-4741-B189-B236F7A722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ABB9F8-C452-974C-A8ED-8AE28102E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13A-AF52-6449-871B-791E9353618B}" type="datetime1">
              <a:rPr lang="cs-CZ" smtClean="0"/>
              <a:t>12.03.2021</a:t>
            </a:fld>
            <a:endParaRPr lang="en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81C9E4-8A22-4042-BD0E-2E30D1BD4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Bc. Zuzana Jelinkova for AJL52066, MUNI</a:t>
            </a:r>
            <a:endParaRPr lang="en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B9391F-0375-E84C-B78C-A545B991D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C3E5D-5CE2-9B44-8C89-37E42E6B9877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3294434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E203E5-40C4-3144-93C5-5DBE48B67F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C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577F62-6F4E-F049-A985-25553F41DB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6CFDD7-FB5B-164A-9A34-13E0F788C3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43536-5816-8546-83B1-3ADD514F2450}" type="datetime1">
              <a:rPr lang="cs-CZ" smtClean="0"/>
              <a:t>12.03.2021</a:t>
            </a:fld>
            <a:endParaRPr lang="en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96DB85-23AD-8341-B7DF-F62AAAD5C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Bc. Zuzana Jelinkova for AJL52066, MUNI</a:t>
            </a:r>
            <a:endParaRPr lang="en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EEBCA6-6B39-0B45-9883-518D35D6F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C3E5D-5CE2-9B44-8C89-37E42E6B9877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112379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2B13AB-4158-4F4D-9C11-44C7C7401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4EF29B-2860-5C4A-9C5D-B1FB48D61F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873696-15FF-5B4B-82D9-A0A367F3BA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DB7F86-7A9D-1845-A430-AD4FE0B5B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24F4D-F457-BB4D-AFA4-AFCB73C5BEB6}" type="datetime1">
              <a:rPr lang="cs-CZ" smtClean="0"/>
              <a:t>12.03.2021</a:t>
            </a:fld>
            <a:endParaRPr lang="en-C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8196B7-58CF-E047-ACE7-5F2B45F644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Bc. Zuzana Jelinkova for AJL52066, MUNI</a:t>
            </a:r>
            <a:endParaRPr lang="en-C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F3939E-D238-3645-989A-DEF3087F1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C3E5D-5CE2-9B44-8C89-37E42E6B9877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694819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796B64-33A0-8145-968E-1D77121B76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C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576EEE-01A9-4B4D-A3F6-30B19119D8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5B231E-81ED-3840-8594-5B4D142819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81E130E-358E-6E45-8482-BE8405BE79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6EC909-586D-C347-9F4A-0268859984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805DC60-CE2C-4B4D-AC03-3D31C42595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60350-0A30-2049-9539-8BFC5A15EC82}" type="datetime1">
              <a:rPr lang="cs-CZ" smtClean="0"/>
              <a:t>12.03.2021</a:t>
            </a:fld>
            <a:endParaRPr lang="en-C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35E5CC-B137-7A4A-A235-49621B9F1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Bc. Zuzana Jelinkova for AJL52066, MUNI</a:t>
            </a:r>
            <a:endParaRPr lang="en-C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E0502F8-C68E-1C45-942C-DE5897963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C3E5D-5CE2-9B44-8C89-37E42E6B9877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1321206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ACBA5D-BB2D-5944-A8CF-75DA96AFF8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C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3DA394A-835E-6544-8276-4B3835A4E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6034C-9324-7E46-8186-C731AC35ED4F}" type="datetime1">
              <a:rPr lang="cs-CZ" smtClean="0"/>
              <a:t>12.03.2021</a:t>
            </a:fld>
            <a:endParaRPr lang="en-C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C9CD52-660E-4642-A4C3-12BCF50B59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Bc. Zuzana Jelinkova for AJL52066, MUNI</a:t>
            </a:r>
            <a:endParaRPr lang="en-C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71AFC7-D7D1-DE4E-8137-8203F6EB6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C3E5D-5CE2-9B44-8C89-37E42E6B9877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1930606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05A3627-0977-F04E-BE01-36E910BDE4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D125E-A727-3744-B5D9-6676542443AF}" type="datetime1">
              <a:rPr lang="cs-CZ" smtClean="0"/>
              <a:t>12.03.2021</a:t>
            </a:fld>
            <a:endParaRPr lang="en-C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BE20471-95BF-214B-BC75-497B02AEA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Bc. Zuzana Jelinkova for AJL52066, MUNI</a:t>
            </a:r>
            <a:endParaRPr lang="en-C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ECDD9B-DE2D-4B43-9453-ED43400D6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C3E5D-5CE2-9B44-8C89-37E42E6B9877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3099577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54EEBF-4D60-144B-A4AA-9A280B32A0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FCE806-6A61-C447-A391-BEE375C300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26A116-DDF3-3840-B6ED-4729ED7524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B8B9DC-D867-3F4B-9219-700D57284F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51256-915F-0748-9352-C6CAFEBF5260}" type="datetime1">
              <a:rPr lang="cs-CZ" smtClean="0"/>
              <a:t>12.03.2021</a:t>
            </a:fld>
            <a:endParaRPr lang="en-C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1887A3-D2D0-7242-9F32-245B45A367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Bc. Zuzana Jelinkova for AJL52066, MUNI</a:t>
            </a:r>
            <a:endParaRPr lang="en-C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3A5196-3EDD-A844-917E-D58269891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C3E5D-5CE2-9B44-8C89-37E42E6B9877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3695576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437FD4-98C2-964F-B653-CE86F91102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C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186B22A-03E0-6348-858F-2331349497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915D1B-ADB5-1848-B43D-A082B0B1CC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B4F0C2-8B33-A34B-9802-A0FFC6BDA4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1AB15-9449-B743-B996-E92E01009A25}" type="datetime1">
              <a:rPr lang="cs-CZ" smtClean="0"/>
              <a:t>12.03.2021</a:t>
            </a:fld>
            <a:endParaRPr lang="en-C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EB25A4-650F-9744-818B-4A6BC44390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Bc. Zuzana Jelinkova for AJL52066, MUNI</a:t>
            </a:r>
            <a:endParaRPr lang="en-C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4743D7-7F53-454D-8E63-61FFD483C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C3E5D-5CE2-9B44-8C89-37E42E6B9877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1155346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B5F4B8-1D3B-2545-8AB0-2CEACCF826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C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B9C2E2-71BF-904C-A347-381451EFEF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27C325-DE45-434C-A552-49409C7B9B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36CB31-A1D0-9E4B-B2A3-6B0ADAB023CA}" type="datetime1">
              <a:rPr lang="cs-CZ" smtClean="0"/>
              <a:t>12.03.2021</a:t>
            </a:fld>
            <a:endParaRPr lang="en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0B7B5B-C520-964B-97B7-A0EE04626C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Bc. Zuzana Jelinkova for AJL52066, MUNI</a:t>
            </a:r>
            <a:endParaRPr lang="en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C71F49-E63C-0347-86F6-EA7176C2AD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5C3E5D-5CE2-9B44-8C89-37E42E6B9877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4066013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P_5RyXYhdP8?start=68&amp;feature=oembed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DPZkrRpJ4Zc?start=463&amp;feature=oembed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xrWXsoXuuKs?start=173&amp;feature=oembed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xrWXsoXuuKs?start=282&amp;feature=oembe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2C61293E-6EBE-43EF-A52C-9BEBFD7679D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EFFA257-DF81-944A-B237-CCD18E05FA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49633" y="409233"/>
            <a:ext cx="7503345" cy="1783080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Received Pronunciation </a:t>
            </a:r>
            <a:b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vs </a:t>
            </a:r>
            <a:b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Upper Received Pronunciation</a:t>
            </a:r>
          </a:p>
        </p:txBody>
      </p:sp>
      <p:sp>
        <p:nvSpPr>
          <p:cNvPr id="73" name="sketchy line">
            <a:extLst>
              <a:ext uri="{FF2B5EF4-FFF2-40B4-BE49-F238E27FC236}">
                <a16:creationId xmlns:a16="http://schemas.microsoft.com/office/drawing/2014/main" id="{21540236-BFD5-4A9D-8840-4703E7F7682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97762" y="2374947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xmlns="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C5E563D-840A-4E41-BDD8-DFF0842D4BF6}"/>
              </a:ext>
            </a:extLst>
          </p:cNvPr>
          <p:cNvSpPr txBox="1"/>
          <p:nvPr/>
        </p:nvSpPr>
        <p:spPr>
          <a:xfrm>
            <a:off x="2342804" y="3601735"/>
            <a:ext cx="7503344" cy="2516540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algn="ctr">
              <a:lnSpc>
                <a:spcPct val="170000"/>
              </a:lnSpc>
              <a:spcAft>
                <a:spcPts val="600"/>
              </a:spcAft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RP &amp; URP (PRP)</a:t>
            </a:r>
          </a:p>
          <a:p>
            <a:pPr algn="ctr">
              <a:lnSpc>
                <a:spcPct val="170000"/>
              </a:lnSpc>
              <a:spcAft>
                <a:spcPts val="600"/>
              </a:spcAft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70000"/>
              </a:lnSpc>
              <a:spcAft>
                <a:spcPts val="600"/>
              </a:spcAft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Presentation based mainly on PronunciationStudio.com</a:t>
            </a:r>
            <a:r>
              <a:rPr lang="en-US" sz="3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48446410-1320-6A4B-A7A1-A070857935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97762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0"/>
              </a:spcAft>
              <a:defRPr/>
            </a:pPr>
            <a:r>
              <a:rPr lang="en-US" kern="120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+mn-ea"/>
                <a:cs typeface="+mn-cs"/>
              </a:rPr>
              <a:t>Bc. Zuzana Jelinkova for AJL52066, MUNI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BECFA090-B58C-0741-B10A-5F01EC77D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052978" y="6356350"/>
            <a:ext cx="1300821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  <a:defRPr/>
            </a:pPr>
            <a:fld id="{C45C3E5D-5CE2-9B44-8C89-37E42E6B9877}" type="slidenum">
              <a:rPr lang="en-US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>
                <a:spcAft>
                  <a:spcPts val="600"/>
                </a:spcAft>
                <a:defRPr/>
              </a:pPr>
              <a:t>1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AFFC621-AEE6-CD42-AD04-AEB0D334AA4F}"/>
              </a:ext>
            </a:extLst>
          </p:cNvPr>
          <p:cNvSpPr txBox="1"/>
          <p:nvPr/>
        </p:nvSpPr>
        <p:spPr>
          <a:xfrm>
            <a:off x="5375564" y="225829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CZ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B98EE77-9E4D-904D-9932-8C0DC3088A9E}"/>
              </a:ext>
            </a:extLst>
          </p:cNvPr>
          <p:cNvSpPr txBox="1"/>
          <p:nvPr/>
        </p:nvSpPr>
        <p:spPr>
          <a:xfrm>
            <a:off x="6258296" y="238694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CZ" dirty="0"/>
          </a:p>
        </p:txBody>
      </p:sp>
    </p:spTree>
    <p:extLst>
      <p:ext uri="{BB962C8B-B14F-4D97-AF65-F5344CB8AC3E}">
        <p14:creationId xmlns:p14="http://schemas.microsoft.com/office/powerpoint/2010/main" val="31081156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63229E8-2FA2-EA48-B9E4-A3A97E597F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Complaints &amp; Weaknesses, Strengths</a:t>
            </a:r>
            <a:endParaRPr lang="en-CZ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13D906-1A45-1B4E-8F65-E914740285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Unfair! -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Emma Watson (modern) Americanized /t/, mixture of RP and URP.</a:t>
            </a:r>
            <a:endParaRPr lang="en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Plenty of resources, not contradictory, but possibly inconsistent.</a:t>
            </a:r>
            <a:endParaRPr lang="en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Strengths</a:t>
            </a:r>
            <a:endParaRPr lang="en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Possible to learn</a:t>
            </a:r>
            <a:r>
              <a:rPr lang="en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(Freddie Mercury, Elisa Doolittle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historical)</a:t>
            </a:r>
          </a:p>
          <a:p>
            <a:pPr marL="914400" lvl="2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2" indent="0">
              <a:buNone/>
            </a:pPr>
            <a:endParaRPr lang="en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Highly recommend the 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www.PronunciationStudio.com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free package</a:t>
            </a:r>
            <a:endParaRPr lang="en-CZ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15DD36-DCEF-EF4A-B0B6-7A6300015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GB"/>
              <a:t>Bc. Zuzana Jelinkova for AJL52066, MUNI</a:t>
            </a:r>
            <a:endParaRPr lang="en-C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CBB125-F040-4C4C-9ECA-19C1256DBB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C45C3E5D-5CE2-9B44-8C89-37E42E6B9877}" type="slidenum">
              <a:rPr lang="en-CZ" smtClean="0"/>
              <a:pPr>
                <a:spcAft>
                  <a:spcPts val="600"/>
                </a:spcAft>
              </a:pPr>
              <a:t>10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38004216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F8B604-F27A-984F-97E8-4D4FCC551D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28800" y="2002536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0"/>
              </a:spcAft>
            </a:pPr>
            <a:r>
              <a:rPr lang="en-US" sz="11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Bc. Zuzana Jelinkova for AJL52066, MUNI</a:t>
            </a:r>
          </a:p>
        </p:txBody>
      </p:sp>
      <p:pic>
        <p:nvPicPr>
          <p:cNvPr id="6" name="Online Media 5" descr="Ascot horse race ~ Audrey Hepburn &amp; Rex Harrison (My Fair Lady, 1964)">
            <a:hlinkClick r:id="" action="ppaction://media"/>
            <a:extLst>
              <a:ext uri="{FF2B5EF4-FFF2-40B4-BE49-F238E27FC236}">
                <a16:creationId xmlns:a16="http://schemas.microsoft.com/office/drawing/2014/main" id="{4EC74C1D-660B-234B-BA30-736BB2CACF69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836177" y="457200"/>
            <a:ext cx="10519646" cy="5943600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67643A-C986-FE4D-9DDC-D7DC04F00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4"/>
            <a:ext cx="448056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C45C3E5D-5CE2-9B44-8C89-37E42E6B9877}" type="slidenum">
              <a:rPr lang="en-US" sz="1100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11</a:t>
            </a:fld>
            <a:endParaRPr lang="en-US" sz="11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0609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9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753A8A-5314-A84F-A7B3-3245716A7B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CZ" sz="5400">
                <a:latin typeface="Times New Roman" panose="02020603050405020304" pitchFamily="18" charset="0"/>
                <a:cs typeface="Times New Roman" panose="02020603050405020304" pitchFamily="18" charset="0"/>
              </a:rPr>
              <a:t>Resources</a:t>
            </a:r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EE8228FF-22D2-1641-AD15-E13200EFCF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https://pronunciationstudio.com/upper-received-pronunciation/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Tomkova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K. Materials in AJL52066</a:t>
            </a:r>
            <a:endParaRPr lang="en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https://youtu.be/xrWXsoXuuKs?t=66 </a:t>
            </a:r>
          </a:p>
          <a:p>
            <a:pPr marL="457200" indent="-457200">
              <a:buFont typeface="+mj-lt"/>
              <a:buAutoNum type="arabicPeriod"/>
            </a:pPr>
            <a:r>
              <a:rPr lang="en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https://youtu.be/g0qShxkuS7Q?t=760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https://youtu.be/DPZkrRpJ4Zc?t=463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youtu.be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xrWXsoXuuKs?t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=282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EatSleepDream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English YT. </a:t>
            </a:r>
            <a:r>
              <a:rPr lang="en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https://youtu.be/xrWXsoXuuKs?t=173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EatSleepDream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English YT. </a:t>
            </a:r>
            <a:r>
              <a:rPr lang="en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https://youtu.be/xrWXsoXuuKs?t=396</a:t>
            </a:r>
            <a:r>
              <a:rPr lang="en-CZ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Doolitle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E. in My Fair Lady. https://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youtu.be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/P_5RyXYhdP8?t=67</a:t>
            </a:r>
            <a:endParaRPr lang="en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47015D-3651-914D-B72B-A807183E9F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GB"/>
              <a:t>Bc. Zuzana Jelinkova for AJL52066, MUNI</a:t>
            </a:r>
            <a:endParaRPr lang="en-C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A4547C-86C9-7548-A560-D044D86D16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C45C3E5D-5CE2-9B44-8C89-37E42E6B9877}" type="slidenum">
              <a:rPr lang="en-CZ" smtClean="0"/>
              <a:pPr>
                <a:spcAft>
                  <a:spcPts val="600"/>
                </a:spcAft>
              </a:pPr>
              <a:t>12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4164470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B6F9008-1200-5D40-B058-62932F2E0A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>
                <a:latin typeface="Times New Roman" panose="02020603050405020304" pitchFamily="18" charset="0"/>
                <a:cs typeface="Times New Roman" panose="02020603050405020304" pitchFamily="18" charset="0"/>
              </a:rPr>
              <a:t>Defining RP &amp; URP (PRP)</a:t>
            </a:r>
            <a:endParaRPr lang="en-CZ" sz="5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0B4413-D8F9-1B4A-8459-F95979C850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Neither RP nor URP are regional or geographically distinguishable. </a:t>
            </a:r>
            <a:endParaRPr lang="en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Indicative of social class or educational institutions. </a:t>
            </a:r>
            <a:endParaRPr lang="en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RP: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Conservative &amp; Contemporary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(Traditional vs Modern, Collins &amp;Mees</a:t>
            </a:r>
            <a:r>
              <a:rPr lang="en-US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							   (Historical)</a:t>
            </a:r>
          </a:p>
          <a:p>
            <a:pPr marL="0" lvl="0" indent="0">
              <a:buNone/>
            </a:pPr>
            <a:endParaRPr lang="en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en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HMQ (URP) &amp; Emma Watson</a:t>
            </a:r>
            <a:r>
              <a:rPr lang="en-US" sz="2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(RP)</a:t>
            </a:r>
          </a:p>
          <a:p>
            <a:pPr lvl="1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Freddie Mercury</a:t>
            </a:r>
            <a:r>
              <a:rPr lang="en-US" sz="2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(RP)</a:t>
            </a:r>
          </a:p>
          <a:p>
            <a:pPr marL="457200" lvl="1" indent="0">
              <a:buNone/>
            </a:pPr>
            <a:endParaRPr lang="en-CZ" sz="28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en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8F66C3-7024-024B-99F9-39D9D5BD2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GB"/>
              <a:t>Bc. Zuzana Jelinkova for AJL52066, MUNI</a:t>
            </a:r>
            <a:endParaRPr lang="en-C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62474B-6690-E14E-A245-D6905E3BC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C45C3E5D-5CE2-9B44-8C89-37E42E6B9877}" type="slidenum">
              <a:rPr lang="en-CZ"/>
              <a:pPr>
                <a:spcAft>
                  <a:spcPts val="600"/>
                </a:spcAft>
              </a:pPr>
              <a:t>2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18636167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9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1296864-7B39-CC47-8F03-5E132C0CC7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Differences RP &amp; URP</a:t>
            </a:r>
            <a:r>
              <a:rPr lang="en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SEGMENTALS ASPECTS</a:t>
            </a:r>
            <a:r>
              <a:rPr lang="en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9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8A9935-D2B5-8542-9C96-305DBFC6CE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9035" y="3052535"/>
            <a:ext cx="11235097" cy="2476537"/>
          </a:xfrm>
        </p:spPr>
        <p:txBody>
          <a:bodyPr>
            <a:no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CONSONANTS pronounced more clearly, but no real difference</a:t>
            </a:r>
          </a:p>
          <a:p>
            <a:pPr marL="0" indent="0">
              <a:buNone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HMQ pronouncing her ”r” (very)</a:t>
            </a:r>
            <a:r>
              <a:rPr lang="en-US" sz="3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en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4A87CDF-583B-DF41-843D-D61749AB8A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GB"/>
              <a:t>Bc. Zuzana Jelinkova for AJL52066, MUNI</a:t>
            </a:r>
            <a:endParaRPr lang="en-C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205B59-CCB7-5640-96FE-DC2EA9F90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C45C3E5D-5CE2-9B44-8C89-37E42E6B9877}" type="slidenum">
              <a:rPr lang="en-CZ" smtClean="0"/>
              <a:pPr>
                <a:spcAft>
                  <a:spcPts val="600"/>
                </a:spcAft>
              </a:pPr>
              <a:t>3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18078019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3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15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55A6571-933A-8B4D-88E0-65590013B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28800" y="2002536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0"/>
              </a:spcAft>
            </a:pPr>
            <a:r>
              <a:rPr lang="en-US" sz="11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Bc. Zuzana Jelinkova for AJL52066, MUNI</a:t>
            </a:r>
          </a:p>
        </p:txBody>
      </p:sp>
      <p:pic>
        <p:nvPicPr>
          <p:cNvPr id="9" name="Online Media 8" descr="British English Accents | The Queen's English Part 1">
            <a:hlinkClick r:id="" action="ppaction://media"/>
            <a:extLst>
              <a:ext uri="{FF2B5EF4-FFF2-40B4-BE49-F238E27FC236}">
                <a16:creationId xmlns:a16="http://schemas.microsoft.com/office/drawing/2014/main" id="{E76DFF3D-A48E-AB46-BA90-8FC499442952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836177" y="457200"/>
            <a:ext cx="10519646" cy="5943600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921650-7456-3841-98E2-D8734324B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4"/>
            <a:ext cx="448056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C45C3E5D-5CE2-9B44-8C89-37E42E6B9877}" type="slidenum">
              <a:rPr lang="en-US" sz="1100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4</a:t>
            </a:fld>
            <a:endParaRPr lang="en-US" sz="11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025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9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9">
            <a:extLst>
              <a:ext uri="{FF2B5EF4-FFF2-40B4-BE49-F238E27FC236}">
                <a16:creationId xmlns:a16="http://schemas.microsoft.com/office/drawing/2014/main" id="{C05CBC3C-2E5A-4839-8B9B-2E5A6ADF0F5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1">
            <a:extLst>
              <a:ext uri="{FF2B5EF4-FFF2-40B4-BE49-F238E27FC236}">
                <a16:creationId xmlns:a16="http://schemas.microsoft.com/office/drawing/2014/main" id="{827FF362-FC97-4BF5-949B-D4ADFA26E4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8888549">
            <a:off x="-1059473" y="-1108988"/>
            <a:ext cx="7179830" cy="5226565"/>
          </a:xfrm>
          <a:custGeom>
            <a:avLst/>
            <a:gdLst>
              <a:gd name="connsiteX0" fmla="*/ 5217841 w 7179830"/>
              <a:gd name="connsiteY0" fmla="*/ 464824 h 5226565"/>
              <a:gd name="connsiteX1" fmla="*/ 5222490 w 7179830"/>
              <a:gd name="connsiteY1" fmla="*/ 464289 h 5226565"/>
              <a:gd name="connsiteX2" fmla="*/ 5216768 w 7179830"/>
              <a:gd name="connsiteY2" fmla="*/ 463394 h 5226565"/>
              <a:gd name="connsiteX3" fmla="*/ 5217841 w 7179830"/>
              <a:gd name="connsiteY3" fmla="*/ 464824 h 5226565"/>
              <a:gd name="connsiteX4" fmla="*/ 4945201 w 7179830"/>
              <a:gd name="connsiteY4" fmla="*/ 5226565 h 5226565"/>
              <a:gd name="connsiteX5" fmla="*/ 140449 w 7179830"/>
              <a:gd name="connsiteY5" fmla="*/ 2240811 h 5226565"/>
              <a:gd name="connsiteX6" fmla="*/ 232913 w 7179830"/>
              <a:gd name="connsiteY6" fmla="*/ 2052782 h 5226565"/>
              <a:gd name="connsiteX7" fmla="*/ 375714 w 7179830"/>
              <a:gd name="connsiteY7" fmla="*/ 1803205 h 5226565"/>
              <a:gd name="connsiteX8" fmla="*/ 1512756 w 7179830"/>
              <a:gd name="connsiteY8" fmla="*/ 638448 h 5226565"/>
              <a:gd name="connsiteX9" fmla="*/ 2902095 w 7179830"/>
              <a:gd name="connsiteY9" fmla="*/ 120440 h 5226565"/>
              <a:gd name="connsiteX10" fmla="*/ 2848453 w 7179830"/>
              <a:gd name="connsiteY10" fmla="*/ 125626 h 5226565"/>
              <a:gd name="connsiteX11" fmla="*/ 1837830 w 7179830"/>
              <a:gd name="connsiteY11" fmla="*/ 426203 h 5226565"/>
              <a:gd name="connsiteX12" fmla="*/ 214608 w 7179830"/>
              <a:gd name="connsiteY12" fmla="*/ 1882239 h 5226565"/>
              <a:gd name="connsiteX13" fmla="*/ 91317 w 7179830"/>
              <a:gd name="connsiteY13" fmla="*/ 2123701 h 5226565"/>
              <a:gd name="connsiteX14" fmla="*/ 64092 w 7179830"/>
              <a:gd name="connsiteY14" fmla="*/ 2193361 h 5226565"/>
              <a:gd name="connsiteX15" fmla="*/ 0 w 7179830"/>
              <a:gd name="connsiteY15" fmla="*/ 2153533 h 5226565"/>
              <a:gd name="connsiteX16" fmla="*/ 42834 w 7179830"/>
              <a:gd name="connsiteY16" fmla="*/ 2047277 h 5226565"/>
              <a:gd name="connsiteX17" fmla="*/ 923582 w 7179830"/>
              <a:gd name="connsiteY17" fmla="*/ 915600 h 5226565"/>
              <a:gd name="connsiteX18" fmla="*/ 2686989 w 7179830"/>
              <a:gd name="connsiteY18" fmla="*/ 73950 h 5226565"/>
              <a:gd name="connsiteX19" fmla="*/ 3059983 w 7179830"/>
              <a:gd name="connsiteY19" fmla="*/ 20308 h 5226565"/>
              <a:gd name="connsiteX20" fmla="*/ 3454435 w 7179830"/>
              <a:gd name="connsiteY20" fmla="*/ 1176 h 5226565"/>
              <a:gd name="connsiteX21" fmla="*/ 3923806 w 7179830"/>
              <a:gd name="connsiteY21" fmla="*/ 49990 h 5226565"/>
              <a:gd name="connsiteX22" fmla="*/ 5350874 w 7179830"/>
              <a:gd name="connsiteY22" fmla="*/ 426917 h 5226565"/>
              <a:gd name="connsiteX23" fmla="*/ 6607360 w 7179830"/>
              <a:gd name="connsiteY23" fmla="*/ 1075097 h 5226565"/>
              <a:gd name="connsiteX24" fmla="*/ 7110534 w 7179830"/>
              <a:gd name="connsiteY24" fmla="*/ 1541421 h 5226565"/>
              <a:gd name="connsiteX25" fmla="*/ 7179830 w 7179830"/>
              <a:gd name="connsiteY25" fmla="*/ 1630542 h 5226565"/>
              <a:gd name="connsiteX26" fmla="*/ 7136295 w 7179830"/>
              <a:gd name="connsiteY26" fmla="*/ 1700600 h 5226565"/>
              <a:gd name="connsiteX27" fmla="*/ 7131140 w 7179830"/>
              <a:gd name="connsiteY27" fmla="*/ 1693045 h 5226565"/>
              <a:gd name="connsiteX28" fmla="*/ 6577499 w 7179830"/>
              <a:gd name="connsiteY28" fmla="*/ 1148230 h 5226565"/>
              <a:gd name="connsiteX29" fmla="*/ 5494816 w 7179830"/>
              <a:gd name="connsiteY29" fmla="*/ 563527 h 5226565"/>
              <a:gd name="connsiteX30" fmla="*/ 5366967 w 7179830"/>
              <a:gd name="connsiteY30" fmla="*/ 514176 h 5226565"/>
              <a:gd name="connsiteX31" fmla="*/ 5244661 w 7179830"/>
              <a:gd name="connsiteY31" fmla="*/ 470725 h 5226565"/>
              <a:gd name="connsiteX32" fmla="*/ 5904822 w 7179830"/>
              <a:gd name="connsiteY32" fmla="*/ 815468 h 5226565"/>
              <a:gd name="connsiteX33" fmla="*/ 7015222 w 7179830"/>
              <a:gd name="connsiteY33" fmla="*/ 1815185 h 5226565"/>
              <a:gd name="connsiteX34" fmla="*/ 7040454 w 7179830"/>
              <a:gd name="connsiteY34" fmla="*/ 1854830 h 5226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7179830" h="5226565">
                <a:moveTo>
                  <a:pt x="5217841" y="464824"/>
                </a:moveTo>
                <a:lnTo>
                  <a:pt x="5222490" y="464289"/>
                </a:lnTo>
                <a:lnTo>
                  <a:pt x="5216768" y="463394"/>
                </a:lnTo>
                <a:cubicBezTo>
                  <a:pt x="5216768" y="463394"/>
                  <a:pt x="5216768" y="464646"/>
                  <a:pt x="5217841" y="464824"/>
                </a:cubicBezTo>
                <a:close/>
                <a:moveTo>
                  <a:pt x="4945201" y="5226565"/>
                </a:moveTo>
                <a:lnTo>
                  <a:pt x="140449" y="2240811"/>
                </a:lnTo>
                <a:lnTo>
                  <a:pt x="232913" y="2052782"/>
                </a:lnTo>
                <a:cubicBezTo>
                  <a:pt x="277693" y="1968290"/>
                  <a:pt x="325201" y="1885054"/>
                  <a:pt x="375714" y="1803205"/>
                </a:cubicBezTo>
                <a:cubicBezTo>
                  <a:pt x="667528" y="1329721"/>
                  <a:pt x="1039629" y="935091"/>
                  <a:pt x="1512756" y="638448"/>
                </a:cubicBezTo>
                <a:cubicBezTo>
                  <a:pt x="1939392" y="370950"/>
                  <a:pt x="2405724" y="210560"/>
                  <a:pt x="2902095" y="120440"/>
                </a:cubicBezTo>
                <a:cubicBezTo>
                  <a:pt x="2884054" y="118134"/>
                  <a:pt x="2865727" y="119904"/>
                  <a:pt x="2848453" y="125626"/>
                </a:cubicBezTo>
                <a:cubicBezTo>
                  <a:pt x="2498704" y="175943"/>
                  <a:pt x="2158217" y="277201"/>
                  <a:pt x="1837830" y="426203"/>
                </a:cubicBezTo>
                <a:cubicBezTo>
                  <a:pt x="1147094" y="744660"/>
                  <a:pt x="593502" y="1217071"/>
                  <a:pt x="214608" y="1882239"/>
                </a:cubicBezTo>
                <a:cubicBezTo>
                  <a:pt x="169441" y="1960776"/>
                  <a:pt x="128308" y="2041369"/>
                  <a:pt x="91317" y="2123701"/>
                </a:cubicBezTo>
                <a:lnTo>
                  <a:pt x="64092" y="2193361"/>
                </a:lnTo>
                <a:lnTo>
                  <a:pt x="0" y="2153533"/>
                </a:lnTo>
                <a:lnTo>
                  <a:pt x="42834" y="2047277"/>
                </a:lnTo>
                <a:cubicBezTo>
                  <a:pt x="241792" y="1615775"/>
                  <a:pt x="541268" y="1241591"/>
                  <a:pt x="923582" y="915600"/>
                </a:cubicBezTo>
                <a:cubicBezTo>
                  <a:pt x="1435331" y="478415"/>
                  <a:pt x="2028081" y="205375"/>
                  <a:pt x="2686989" y="73950"/>
                </a:cubicBezTo>
                <a:cubicBezTo>
                  <a:pt x="2810367" y="49274"/>
                  <a:pt x="2934818" y="32466"/>
                  <a:pt x="3059983" y="20308"/>
                </a:cubicBezTo>
                <a:cubicBezTo>
                  <a:pt x="3185149" y="8148"/>
                  <a:pt x="3308706" y="2963"/>
                  <a:pt x="3454435" y="1176"/>
                </a:cubicBezTo>
                <a:cubicBezTo>
                  <a:pt x="3599805" y="-5977"/>
                  <a:pt x="3761985" y="20665"/>
                  <a:pt x="3923806" y="49990"/>
                </a:cubicBezTo>
                <a:cubicBezTo>
                  <a:pt x="4409449" y="137964"/>
                  <a:pt x="4886867" y="257228"/>
                  <a:pt x="5350874" y="426917"/>
                </a:cubicBezTo>
                <a:cubicBezTo>
                  <a:pt x="5797001" y="589991"/>
                  <a:pt x="6223101" y="792223"/>
                  <a:pt x="6607360" y="1075097"/>
                </a:cubicBezTo>
                <a:cubicBezTo>
                  <a:pt x="6794438" y="1212779"/>
                  <a:pt x="6965102" y="1365689"/>
                  <a:pt x="7110534" y="1541421"/>
                </a:cubicBezTo>
                <a:lnTo>
                  <a:pt x="7179830" y="1630542"/>
                </a:lnTo>
                <a:lnTo>
                  <a:pt x="7136295" y="1700600"/>
                </a:lnTo>
                <a:lnTo>
                  <a:pt x="7131140" y="1693045"/>
                </a:lnTo>
                <a:cubicBezTo>
                  <a:pt x="6977874" y="1483026"/>
                  <a:pt x="6788448" y="1305671"/>
                  <a:pt x="6577499" y="1148230"/>
                </a:cubicBezTo>
                <a:cubicBezTo>
                  <a:pt x="6245452" y="900401"/>
                  <a:pt x="5878538" y="716408"/>
                  <a:pt x="5494816" y="563527"/>
                </a:cubicBezTo>
                <a:cubicBezTo>
                  <a:pt x="5452491" y="546487"/>
                  <a:pt x="5409881" y="530036"/>
                  <a:pt x="5366967" y="514176"/>
                </a:cubicBezTo>
                <a:cubicBezTo>
                  <a:pt x="5326377" y="499156"/>
                  <a:pt x="5285430" y="485210"/>
                  <a:pt x="5244661" y="470725"/>
                </a:cubicBezTo>
                <a:cubicBezTo>
                  <a:pt x="5471517" y="572127"/>
                  <a:pt x="5691970" y="687263"/>
                  <a:pt x="5904822" y="815468"/>
                </a:cubicBezTo>
                <a:cubicBezTo>
                  <a:pt x="6336645" y="1080104"/>
                  <a:pt x="6718758" y="1400351"/>
                  <a:pt x="7015222" y="1815185"/>
                </a:cubicBezTo>
                <a:lnTo>
                  <a:pt x="7040454" y="1854830"/>
                </a:lnTo>
                <a:close/>
              </a:path>
            </a:pathLst>
          </a:custGeom>
          <a:solidFill>
            <a:schemeClr val="accent2"/>
          </a:solidFill>
          <a:ln w="1270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D338CAD-1C3E-DC45-B119-367372016C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6" y="673770"/>
            <a:ext cx="4416554" cy="901030"/>
          </a:xfrm>
        </p:spPr>
        <p:txBody>
          <a:bodyPr anchor="t">
            <a:normAutofit/>
          </a:bodyPr>
          <a:lstStyle/>
          <a:p>
            <a:r>
              <a:rPr lang="en-US" sz="48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VOWELS</a:t>
            </a:r>
            <a:endParaRPr lang="en-CZ" sz="48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55CE5-200A-D042-B9B3-CE9F80790B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6835" y="831273"/>
            <a:ext cx="9573491" cy="5525077"/>
          </a:xfrm>
        </p:spPr>
        <p:txBody>
          <a:bodyPr>
            <a:noAutofit/>
          </a:bodyPr>
          <a:lstStyle/>
          <a:p>
            <a:pPr lvl="3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FRONT VOWELS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tendency towards /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e/ </a:t>
            </a:r>
            <a:endParaRPr lang="en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4"/>
            <a:r>
              <a:rPr lang="en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/æ/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</a:t>
            </a:r>
            <a:r>
              <a:rPr lang="en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MAN – towards the /</a:t>
            </a:r>
            <a:r>
              <a:rPr lang="en-CZ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e/ </a:t>
            </a:r>
            <a:r>
              <a:rPr lang="en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MEN </a:t>
            </a:r>
          </a:p>
          <a:p>
            <a:pPr lvl="4"/>
            <a:r>
              <a:rPr lang="en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/əʊ/ as in GO nearer the front – towards the /</a:t>
            </a:r>
            <a:r>
              <a:rPr lang="en-CZ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e/ </a:t>
            </a:r>
            <a:r>
              <a:rPr lang="en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position </a:t>
            </a:r>
          </a:p>
          <a:p>
            <a:pPr lvl="4"/>
            <a:r>
              <a:rPr lang="en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/i/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</a:t>
            </a:r>
            <a:r>
              <a:rPr lang="en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REALLY / more open towards the /</a:t>
            </a:r>
            <a:r>
              <a:rPr lang="en-CZ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e/</a:t>
            </a:r>
            <a:r>
              <a:rPr lang="en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position </a:t>
            </a:r>
          </a:p>
          <a:p>
            <a:pPr marL="1828800" lvl="4" indent="0">
              <a:buNone/>
            </a:pPr>
            <a:endParaRPr lang="en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28800" lvl="4" indent="0">
              <a:buNone/>
            </a:pPr>
            <a:endParaRPr lang="en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3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BACK VOWELS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tendency towards /</a:t>
            </a:r>
            <a:r>
              <a:rPr lang="en-US" sz="2400" dirty="0">
                <a:highlight>
                  <a:srgbClr val="FF00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a/ </a:t>
            </a:r>
            <a:endParaRPr lang="en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4"/>
            <a:r>
              <a:rPr lang="en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/aʊ/ as in HOW near the back in the /</a:t>
            </a:r>
            <a:r>
              <a:rPr lang="en-CZ" sz="2400" dirty="0">
                <a:highlight>
                  <a:srgbClr val="FF00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ɑ/</a:t>
            </a:r>
            <a:r>
              <a:rPr lang="en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position</a:t>
            </a:r>
          </a:p>
          <a:p>
            <a:pPr lvl="4"/>
            <a:r>
              <a:rPr lang="en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/ʌ/ in FUN further open and back, towards the /</a:t>
            </a:r>
            <a:r>
              <a:rPr lang="en-CZ" sz="2400" dirty="0">
                <a:highlight>
                  <a:srgbClr val="FF00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ɑ/ </a:t>
            </a:r>
            <a:r>
              <a:rPr lang="en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position</a:t>
            </a:r>
          </a:p>
          <a:p>
            <a:pPr lvl="5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Defining sound for RP (ESDE)</a:t>
            </a:r>
            <a:endParaRPr lang="en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4"/>
            <a:r>
              <a:rPr lang="en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/ɜː/ in BIRD more open and back, towards /</a:t>
            </a:r>
            <a:r>
              <a:rPr lang="en-CZ" sz="2400" dirty="0">
                <a:highlight>
                  <a:srgbClr val="FF00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ɑː/</a:t>
            </a:r>
            <a:r>
              <a:rPr lang="en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more like BARRED</a:t>
            </a:r>
          </a:p>
          <a:p>
            <a:pPr lvl="4"/>
            <a:r>
              <a:rPr lang="en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/uː/ sound in YOU is made with the tongue further back (but HMQ fronting it, ESDE)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4EEBE3-493F-1743-BC8B-2CB364428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GB"/>
              <a:t>Bc. Zuzana Jelinkova for AJL52066, MUNI</a:t>
            </a:r>
            <a:endParaRPr lang="en-C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AB9C0D-E03A-2847-B796-F99776AFA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C45C3E5D-5CE2-9B44-8C89-37E42E6B9877}" type="slidenum">
              <a:rPr lang="en-CZ" smtClean="0"/>
              <a:pPr>
                <a:spcAft>
                  <a:spcPts val="600"/>
                </a:spcAft>
              </a:pPr>
              <a:t>5</a:t>
            </a:fld>
            <a:endParaRPr lang="en-CZ"/>
          </a:p>
        </p:txBody>
      </p:sp>
      <p:pic>
        <p:nvPicPr>
          <p:cNvPr id="7" name="Graphic 6" descr="Sound Medium with solid fill">
            <a:extLst>
              <a:ext uri="{FF2B5EF4-FFF2-40B4-BE49-F238E27FC236}">
                <a16:creationId xmlns:a16="http://schemas.microsoft.com/office/drawing/2014/main" id="{A9338A8F-40C5-BE4D-8474-DD2E247FEA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9566565" y="1124285"/>
            <a:ext cx="457200" cy="457200"/>
          </a:xfrm>
          <a:prstGeom prst="rect">
            <a:avLst/>
          </a:prstGeom>
        </p:spPr>
      </p:pic>
      <p:pic>
        <p:nvPicPr>
          <p:cNvPr id="13" name="Graphic 12" descr="Sound Medium with solid fill">
            <a:extLst>
              <a:ext uri="{FF2B5EF4-FFF2-40B4-BE49-F238E27FC236}">
                <a16:creationId xmlns:a16="http://schemas.microsoft.com/office/drawing/2014/main" id="{80CC5966-5185-734B-ABB8-6E2F9DBB44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1335345" y="1592933"/>
            <a:ext cx="457200" cy="457200"/>
          </a:xfrm>
          <a:prstGeom prst="rect">
            <a:avLst/>
          </a:prstGeom>
        </p:spPr>
      </p:pic>
      <p:pic>
        <p:nvPicPr>
          <p:cNvPr id="15" name="Graphic 14" descr="Sound Medium with solid fill">
            <a:extLst>
              <a:ext uri="{FF2B5EF4-FFF2-40B4-BE49-F238E27FC236}">
                <a16:creationId xmlns:a16="http://schemas.microsoft.com/office/drawing/2014/main" id="{CD26DF8F-78A5-484F-8D47-1CE212A80E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1152553" y="2037239"/>
            <a:ext cx="457200" cy="457200"/>
          </a:xfrm>
          <a:prstGeom prst="rect">
            <a:avLst/>
          </a:prstGeom>
        </p:spPr>
      </p:pic>
      <p:pic>
        <p:nvPicPr>
          <p:cNvPr id="18" name="Graphic 17" descr="Sound Medium with solid fill">
            <a:extLst>
              <a:ext uri="{FF2B5EF4-FFF2-40B4-BE49-F238E27FC236}">
                <a16:creationId xmlns:a16="http://schemas.microsoft.com/office/drawing/2014/main" id="{CE5E9A74-805E-F046-BDCC-A6326FBE12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0413232" y="3593811"/>
            <a:ext cx="457200" cy="457200"/>
          </a:xfrm>
          <a:prstGeom prst="rect">
            <a:avLst/>
          </a:prstGeom>
        </p:spPr>
      </p:pic>
      <p:pic>
        <p:nvPicPr>
          <p:cNvPr id="19" name="Graphic 18" descr="Sound Medium with solid fill">
            <a:extLst>
              <a:ext uri="{FF2B5EF4-FFF2-40B4-BE49-F238E27FC236}">
                <a16:creationId xmlns:a16="http://schemas.microsoft.com/office/drawing/2014/main" id="{B65339A6-F845-A648-892B-E9341AA7C3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1638609" y="3974641"/>
            <a:ext cx="457200" cy="457200"/>
          </a:xfrm>
          <a:prstGeom prst="rect">
            <a:avLst/>
          </a:prstGeom>
        </p:spPr>
      </p:pic>
      <p:pic>
        <p:nvPicPr>
          <p:cNvPr id="20" name="Graphic 19" descr="Sound Medium with solid fill">
            <a:extLst>
              <a:ext uri="{FF2B5EF4-FFF2-40B4-BE49-F238E27FC236}">
                <a16:creationId xmlns:a16="http://schemas.microsoft.com/office/drawing/2014/main" id="{FA329774-AE15-8A4B-8B61-D117104FBB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8827125" y="4365490"/>
            <a:ext cx="457200" cy="457200"/>
          </a:xfrm>
          <a:prstGeom prst="rect">
            <a:avLst/>
          </a:prstGeom>
        </p:spPr>
      </p:pic>
      <p:pic>
        <p:nvPicPr>
          <p:cNvPr id="21" name="Graphic 20" descr="Sound Medium with solid fill">
            <a:extLst>
              <a:ext uri="{FF2B5EF4-FFF2-40B4-BE49-F238E27FC236}">
                <a16:creationId xmlns:a16="http://schemas.microsoft.com/office/drawing/2014/main" id="{647268AC-8415-1345-8DB1-332622D342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755040" y="5115473"/>
            <a:ext cx="457200" cy="457200"/>
          </a:xfrm>
          <a:prstGeom prst="rect">
            <a:avLst/>
          </a:prstGeom>
        </p:spPr>
      </p:pic>
      <p:pic>
        <p:nvPicPr>
          <p:cNvPr id="22" name="Graphic 21" descr="Sound Medium with solid fill">
            <a:extLst>
              <a:ext uri="{FF2B5EF4-FFF2-40B4-BE49-F238E27FC236}">
                <a16:creationId xmlns:a16="http://schemas.microsoft.com/office/drawing/2014/main" id="{91E49314-1818-924C-A64F-8B8BA9CC28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1335345" y="5505136"/>
            <a:ext cx="457200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46395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9">
            <a:extLst>
              <a:ext uri="{FF2B5EF4-FFF2-40B4-BE49-F238E27FC236}">
                <a16:creationId xmlns:a16="http://schemas.microsoft.com/office/drawing/2014/main" id="{C05CBC3C-2E5A-4839-8B9B-2E5A6ADF0F5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1">
            <a:extLst>
              <a:ext uri="{FF2B5EF4-FFF2-40B4-BE49-F238E27FC236}">
                <a16:creationId xmlns:a16="http://schemas.microsoft.com/office/drawing/2014/main" id="{827FF362-FC97-4BF5-949B-D4ADFA26E4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8888549">
            <a:off x="-1059473" y="-1108988"/>
            <a:ext cx="7179830" cy="5226565"/>
          </a:xfrm>
          <a:custGeom>
            <a:avLst/>
            <a:gdLst>
              <a:gd name="connsiteX0" fmla="*/ 5217841 w 7179830"/>
              <a:gd name="connsiteY0" fmla="*/ 464824 h 5226565"/>
              <a:gd name="connsiteX1" fmla="*/ 5222490 w 7179830"/>
              <a:gd name="connsiteY1" fmla="*/ 464289 h 5226565"/>
              <a:gd name="connsiteX2" fmla="*/ 5216768 w 7179830"/>
              <a:gd name="connsiteY2" fmla="*/ 463394 h 5226565"/>
              <a:gd name="connsiteX3" fmla="*/ 5217841 w 7179830"/>
              <a:gd name="connsiteY3" fmla="*/ 464824 h 5226565"/>
              <a:gd name="connsiteX4" fmla="*/ 4945201 w 7179830"/>
              <a:gd name="connsiteY4" fmla="*/ 5226565 h 5226565"/>
              <a:gd name="connsiteX5" fmla="*/ 140449 w 7179830"/>
              <a:gd name="connsiteY5" fmla="*/ 2240811 h 5226565"/>
              <a:gd name="connsiteX6" fmla="*/ 232913 w 7179830"/>
              <a:gd name="connsiteY6" fmla="*/ 2052782 h 5226565"/>
              <a:gd name="connsiteX7" fmla="*/ 375714 w 7179830"/>
              <a:gd name="connsiteY7" fmla="*/ 1803205 h 5226565"/>
              <a:gd name="connsiteX8" fmla="*/ 1512756 w 7179830"/>
              <a:gd name="connsiteY8" fmla="*/ 638448 h 5226565"/>
              <a:gd name="connsiteX9" fmla="*/ 2902095 w 7179830"/>
              <a:gd name="connsiteY9" fmla="*/ 120440 h 5226565"/>
              <a:gd name="connsiteX10" fmla="*/ 2848453 w 7179830"/>
              <a:gd name="connsiteY10" fmla="*/ 125626 h 5226565"/>
              <a:gd name="connsiteX11" fmla="*/ 1837830 w 7179830"/>
              <a:gd name="connsiteY11" fmla="*/ 426203 h 5226565"/>
              <a:gd name="connsiteX12" fmla="*/ 214608 w 7179830"/>
              <a:gd name="connsiteY12" fmla="*/ 1882239 h 5226565"/>
              <a:gd name="connsiteX13" fmla="*/ 91317 w 7179830"/>
              <a:gd name="connsiteY13" fmla="*/ 2123701 h 5226565"/>
              <a:gd name="connsiteX14" fmla="*/ 64092 w 7179830"/>
              <a:gd name="connsiteY14" fmla="*/ 2193361 h 5226565"/>
              <a:gd name="connsiteX15" fmla="*/ 0 w 7179830"/>
              <a:gd name="connsiteY15" fmla="*/ 2153533 h 5226565"/>
              <a:gd name="connsiteX16" fmla="*/ 42834 w 7179830"/>
              <a:gd name="connsiteY16" fmla="*/ 2047277 h 5226565"/>
              <a:gd name="connsiteX17" fmla="*/ 923582 w 7179830"/>
              <a:gd name="connsiteY17" fmla="*/ 915600 h 5226565"/>
              <a:gd name="connsiteX18" fmla="*/ 2686989 w 7179830"/>
              <a:gd name="connsiteY18" fmla="*/ 73950 h 5226565"/>
              <a:gd name="connsiteX19" fmla="*/ 3059983 w 7179830"/>
              <a:gd name="connsiteY19" fmla="*/ 20308 h 5226565"/>
              <a:gd name="connsiteX20" fmla="*/ 3454435 w 7179830"/>
              <a:gd name="connsiteY20" fmla="*/ 1176 h 5226565"/>
              <a:gd name="connsiteX21" fmla="*/ 3923806 w 7179830"/>
              <a:gd name="connsiteY21" fmla="*/ 49990 h 5226565"/>
              <a:gd name="connsiteX22" fmla="*/ 5350874 w 7179830"/>
              <a:gd name="connsiteY22" fmla="*/ 426917 h 5226565"/>
              <a:gd name="connsiteX23" fmla="*/ 6607360 w 7179830"/>
              <a:gd name="connsiteY23" fmla="*/ 1075097 h 5226565"/>
              <a:gd name="connsiteX24" fmla="*/ 7110534 w 7179830"/>
              <a:gd name="connsiteY24" fmla="*/ 1541421 h 5226565"/>
              <a:gd name="connsiteX25" fmla="*/ 7179830 w 7179830"/>
              <a:gd name="connsiteY25" fmla="*/ 1630542 h 5226565"/>
              <a:gd name="connsiteX26" fmla="*/ 7136295 w 7179830"/>
              <a:gd name="connsiteY26" fmla="*/ 1700600 h 5226565"/>
              <a:gd name="connsiteX27" fmla="*/ 7131140 w 7179830"/>
              <a:gd name="connsiteY27" fmla="*/ 1693045 h 5226565"/>
              <a:gd name="connsiteX28" fmla="*/ 6577499 w 7179830"/>
              <a:gd name="connsiteY28" fmla="*/ 1148230 h 5226565"/>
              <a:gd name="connsiteX29" fmla="*/ 5494816 w 7179830"/>
              <a:gd name="connsiteY29" fmla="*/ 563527 h 5226565"/>
              <a:gd name="connsiteX30" fmla="*/ 5366967 w 7179830"/>
              <a:gd name="connsiteY30" fmla="*/ 514176 h 5226565"/>
              <a:gd name="connsiteX31" fmla="*/ 5244661 w 7179830"/>
              <a:gd name="connsiteY31" fmla="*/ 470725 h 5226565"/>
              <a:gd name="connsiteX32" fmla="*/ 5904822 w 7179830"/>
              <a:gd name="connsiteY32" fmla="*/ 815468 h 5226565"/>
              <a:gd name="connsiteX33" fmla="*/ 7015222 w 7179830"/>
              <a:gd name="connsiteY33" fmla="*/ 1815185 h 5226565"/>
              <a:gd name="connsiteX34" fmla="*/ 7040454 w 7179830"/>
              <a:gd name="connsiteY34" fmla="*/ 1854830 h 5226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7179830" h="5226565">
                <a:moveTo>
                  <a:pt x="5217841" y="464824"/>
                </a:moveTo>
                <a:lnTo>
                  <a:pt x="5222490" y="464289"/>
                </a:lnTo>
                <a:lnTo>
                  <a:pt x="5216768" y="463394"/>
                </a:lnTo>
                <a:cubicBezTo>
                  <a:pt x="5216768" y="463394"/>
                  <a:pt x="5216768" y="464646"/>
                  <a:pt x="5217841" y="464824"/>
                </a:cubicBezTo>
                <a:close/>
                <a:moveTo>
                  <a:pt x="4945201" y="5226565"/>
                </a:moveTo>
                <a:lnTo>
                  <a:pt x="140449" y="2240811"/>
                </a:lnTo>
                <a:lnTo>
                  <a:pt x="232913" y="2052782"/>
                </a:lnTo>
                <a:cubicBezTo>
                  <a:pt x="277693" y="1968290"/>
                  <a:pt x="325201" y="1885054"/>
                  <a:pt x="375714" y="1803205"/>
                </a:cubicBezTo>
                <a:cubicBezTo>
                  <a:pt x="667528" y="1329721"/>
                  <a:pt x="1039629" y="935091"/>
                  <a:pt x="1512756" y="638448"/>
                </a:cubicBezTo>
                <a:cubicBezTo>
                  <a:pt x="1939392" y="370950"/>
                  <a:pt x="2405724" y="210560"/>
                  <a:pt x="2902095" y="120440"/>
                </a:cubicBezTo>
                <a:cubicBezTo>
                  <a:pt x="2884054" y="118134"/>
                  <a:pt x="2865727" y="119904"/>
                  <a:pt x="2848453" y="125626"/>
                </a:cubicBezTo>
                <a:cubicBezTo>
                  <a:pt x="2498704" y="175943"/>
                  <a:pt x="2158217" y="277201"/>
                  <a:pt x="1837830" y="426203"/>
                </a:cubicBezTo>
                <a:cubicBezTo>
                  <a:pt x="1147094" y="744660"/>
                  <a:pt x="593502" y="1217071"/>
                  <a:pt x="214608" y="1882239"/>
                </a:cubicBezTo>
                <a:cubicBezTo>
                  <a:pt x="169441" y="1960776"/>
                  <a:pt x="128308" y="2041369"/>
                  <a:pt x="91317" y="2123701"/>
                </a:cubicBezTo>
                <a:lnTo>
                  <a:pt x="64092" y="2193361"/>
                </a:lnTo>
                <a:lnTo>
                  <a:pt x="0" y="2153533"/>
                </a:lnTo>
                <a:lnTo>
                  <a:pt x="42834" y="2047277"/>
                </a:lnTo>
                <a:cubicBezTo>
                  <a:pt x="241792" y="1615775"/>
                  <a:pt x="541268" y="1241591"/>
                  <a:pt x="923582" y="915600"/>
                </a:cubicBezTo>
                <a:cubicBezTo>
                  <a:pt x="1435331" y="478415"/>
                  <a:pt x="2028081" y="205375"/>
                  <a:pt x="2686989" y="73950"/>
                </a:cubicBezTo>
                <a:cubicBezTo>
                  <a:pt x="2810367" y="49274"/>
                  <a:pt x="2934818" y="32466"/>
                  <a:pt x="3059983" y="20308"/>
                </a:cubicBezTo>
                <a:cubicBezTo>
                  <a:pt x="3185149" y="8148"/>
                  <a:pt x="3308706" y="2963"/>
                  <a:pt x="3454435" y="1176"/>
                </a:cubicBezTo>
                <a:cubicBezTo>
                  <a:pt x="3599805" y="-5977"/>
                  <a:pt x="3761985" y="20665"/>
                  <a:pt x="3923806" y="49990"/>
                </a:cubicBezTo>
                <a:cubicBezTo>
                  <a:pt x="4409449" y="137964"/>
                  <a:pt x="4886867" y="257228"/>
                  <a:pt x="5350874" y="426917"/>
                </a:cubicBezTo>
                <a:cubicBezTo>
                  <a:pt x="5797001" y="589991"/>
                  <a:pt x="6223101" y="792223"/>
                  <a:pt x="6607360" y="1075097"/>
                </a:cubicBezTo>
                <a:cubicBezTo>
                  <a:pt x="6794438" y="1212779"/>
                  <a:pt x="6965102" y="1365689"/>
                  <a:pt x="7110534" y="1541421"/>
                </a:cubicBezTo>
                <a:lnTo>
                  <a:pt x="7179830" y="1630542"/>
                </a:lnTo>
                <a:lnTo>
                  <a:pt x="7136295" y="1700600"/>
                </a:lnTo>
                <a:lnTo>
                  <a:pt x="7131140" y="1693045"/>
                </a:lnTo>
                <a:cubicBezTo>
                  <a:pt x="6977874" y="1483026"/>
                  <a:pt x="6788448" y="1305671"/>
                  <a:pt x="6577499" y="1148230"/>
                </a:cubicBezTo>
                <a:cubicBezTo>
                  <a:pt x="6245452" y="900401"/>
                  <a:pt x="5878538" y="716408"/>
                  <a:pt x="5494816" y="563527"/>
                </a:cubicBezTo>
                <a:cubicBezTo>
                  <a:pt x="5452491" y="546487"/>
                  <a:pt x="5409881" y="530036"/>
                  <a:pt x="5366967" y="514176"/>
                </a:cubicBezTo>
                <a:cubicBezTo>
                  <a:pt x="5326377" y="499156"/>
                  <a:pt x="5285430" y="485210"/>
                  <a:pt x="5244661" y="470725"/>
                </a:cubicBezTo>
                <a:cubicBezTo>
                  <a:pt x="5471517" y="572127"/>
                  <a:pt x="5691970" y="687263"/>
                  <a:pt x="5904822" y="815468"/>
                </a:cubicBezTo>
                <a:cubicBezTo>
                  <a:pt x="6336645" y="1080104"/>
                  <a:pt x="6718758" y="1400351"/>
                  <a:pt x="7015222" y="1815185"/>
                </a:cubicBezTo>
                <a:lnTo>
                  <a:pt x="7040454" y="1854830"/>
                </a:lnTo>
                <a:close/>
              </a:path>
            </a:pathLst>
          </a:custGeom>
          <a:solidFill>
            <a:schemeClr val="accent2"/>
          </a:solidFill>
          <a:ln w="1270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D338CAD-1C3E-DC45-B119-367372016C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6" y="673770"/>
            <a:ext cx="4416554" cy="901030"/>
          </a:xfrm>
        </p:spPr>
        <p:txBody>
          <a:bodyPr anchor="t">
            <a:normAutofit/>
          </a:bodyPr>
          <a:lstStyle/>
          <a:p>
            <a:r>
              <a:rPr lang="en-US" sz="48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VOWELS</a:t>
            </a:r>
            <a:endParaRPr lang="en-CZ" sz="48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55CE5-200A-D042-B9B3-CE9F80790B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0402" y="2977111"/>
            <a:ext cx="11023598" cy="2641599"/>
          </a:xfrm>
        </p:spPr>
        <p:txBody>
          <a:bodyPr>
            <a:normAutofit/>
          </a:bodyPr>
          <a:lstStyle/>
          <a:p>
            <a:pPr lvl="2"/>
            <a:r>
              <a:rPr lang="en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TRIPHTONGS</a:t>
            </a:r>
            <a:r>
              <a:rPr lang="en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Smoothing</a:t>
            </a:r>
          </a:p>
          <a:p>
            <a:pPr lvl="2"/>
            <a:endParaRPr lang="en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4"/>
            <a:r>
              <a:rPr lang="en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/aɪə/ in WIRE, RIOT</a:t>
            </a:r>
            <a:r>
              <a:rPr lang="en-CZ" sz="3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/aʊə/ in HOUR, POWER are realised as one long /</a:t>
            </a:r>
            <a:r>
              <a:rPr lang="en-CZ" sz="3200" dirty="0">
                <a:highlight>
                  <a:srgbClr val="FF00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ɑː/</a:t>
            </a:r>
            <a:r>
              <a:rPr lang="en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sound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4EEBE3-493F-1743-BC8B-2CB364428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GB"/>
              <a:t>Bc. Zuzana Jelinkova for AJL52066, MUNI</a:t>
            </a:r>
            <a:endParaRPr lang="en-C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AB9C0D-E03A-2847-B796-F99776AFA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C45C3E5D-5CE2-9B44-8C89-37E42E6B9877}" type="slidenum">
              <a:rPr lang="en-CZ" smtClean="0"/>
              <a:pPr>
                <a:spcAft>
                  <a:spcPts val="600"/>
                </a:spcAft>
              </a:pPr>
              <a:t>6</a:t>
            </a:fld>
            <a:endParaRPr lang="en-CZ"/>
          </a:p>
        </p:txBody>
      </p:sp>
      <p:pic>
        <p:nvPicPr>
          <p:cNvPr id="8" name="Graphic 7" descr="Sound Medium with solid fill">
            <a:extLst>
              <a:ext uri="{FF2B5EF4-FFF2-40B4-BE49-F238E27FC236}">
                <a16:creationId xmlns:a16="http://schemas.microsoft.com/office/drawing/2014/main" id="{89A605B9-F804-F44E-BF26-EC6F6E7650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8399712" y="4476326"/>
            <a:ext cx="457200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4346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05CBC3C-2E5A-4839-8B9B-2E5A6ADF0F5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27FF362-FC97-4BF5-949B-D4ADFA26E4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8888549">
            <a:off x="-1059473" y="-1108988"/>
            <a:ext cx="7179830" cy="5226565"/>
          </a:xfrm>
          <a:custGeom>
            <a:avLst/>
            <a:gdLst>
              <a:gd name="connsiteX0" fmla="*/ 5217841 w 7179830"/>
              <a:gd name="connsiteY0" fmla="*/ 464824 h 5226565"/>
              <a:gd name="connsiteX1" fmla="*/ 5222490 w 7179830"/>
              <a:gd name="connsiteY1" fmla="*/ 464289 h 5226565"/>
              <a:gd name="connsiteX2" fmla="*/ 5216768 w 7179830"/>
              <a:gd name="connsiteY2" fmla="*/ 463394 h 5226565"/>
              <a:gd name="connsiteX3" fmla="*/ 5217841 w 7179830"/>
              <a:gd name="connsiteY3" fmla="*/ 464824 h 5226565"/>
              <a:gd name="connsiteX4" fmla="*/ 4945201 w 7179830"/>
              <a:gd name="connsiteY4" fmla="*/ 5226565 h 5226565"/>
              <a:gd name="connsiteX5" fmla="*/ 140449 w 7179830"/>
              <a:gd name="connsiteY5" fmla="*/ 2240811 h 5226565"/>
              <a:gd name="connsiteX6" fmla="*/ 232913 w 7179830"/>
              <a:gd name="connsiteY6" fmla="*/ 2052782 h 5226565"/>
              <a:gd name="connsiteX7" fmla="*/ 375714 w 7179830"/>
              <a:gd name="connsiteY7" fmla="*/ 1803205 h 5226565"/>
              <a:gd name="connsiteX8" fmla="*/ 1512756 w 7179830"/>
              <a:gd name="connsiteY8" fmla="*/ 638448 h 5226565"/>
              <a:gd name="connsiteX9" fmla="*/ 2902095 w 7179830"/>
              <a:gd name="connsiteY9" fmla="*/ 120440 h 5226565"/>
              <a:gd name="connsiteX10" fmla="*/ 2848453 w 7179830"/>
              <a:gd name="connsiteY10" fmla="*/ 125626 h 5226565"/>
              <a:gd name="connsiteX11" fmla="*/ 1837830 w 7179830"/>
              <a:gd name="connsiteY11" fmla="*/ 426203 h 5226565"/>
              <a:gd name="connsiteX12" fmla="*/ 214608 w 7179830"/>
              <a:gd name="connsiteY12" fmla="*/ 1882239 h 5226565"/>
              <a:gd name="connsiteX13" fmla="*/ 91317 w 7179830"/>
              <a:gd name="connsiteY13" fmla="*/ 2123701 h 5226565"/>
              <a:gd name="connsiteX14" fmla="*/ 64092 w 7179830"/>
              <a:gd name="connsiteY14" fmla="*/ 2193361 h 5226565"/>
              <a:gd name="connsiteX15" fmla="*/ 0 w 7179830"/>
              <a:gd name="connsiteY15" fmla="*/ 2153533 h 5226565"/>
              <a:gd name="connsiteX16" fmla="*/ 42834 w 7179830"/>
              <a:gd name="connsiteY16" fmla="*/ 2047277 h 5226565"/>
              <a:gd name="connsiteX17" fmla="*/ 923582 w 7179830"/>
              <a:gd name="connsiteY17" fmla="*/ 915600 h 5226565"/>
              <a:gd name="connsiteX18" fmla="*/ 2686989 w 7179830"/>
              <a:gd name="connsiteY18" fmla="*/ 73950 h 5226565"/>
              <a:gd name="connsiteX19" fmla="*/ 3059983 w 7179830"/>
              <a:gd name="connsiteY19" fmla="*/ 20308 h 5226565"/>
              <a:gd name="connsiteX20" fmla="*/ 3454435 w 7179830"/>
              <a:gd name="connsiteY20" fmla="*/ 1176 h 5226565"/>
              <a:gd name="connsiteX21" fmla="*/ 3923806 w 7179830"/>
              <a:gd name="connsiteY21" fmla="*/ 49990 h 5226565"/>
              <a:gd name="connsiteX22" fmla="*/ 5350874 w 7179830"/>
              <a:gd name="connsiteY22" fmla="*/ 426917 h 5226565"/>
              <a:gd name="connsiteX23" fmla="*/ 6607360 w 7179830"/>
              <a:gd name="connsiteY23" fmla="*/ 1075097 h 5226565"/>
              <a:gd name="connsiteX24" fmla="*/ 7110534 w 7179830"/>
              <a:gd name="connsiteY24" fmla="*/ 1541421 h 5226565"/>
              <a:gd name="connsiteX25" fmla="*/ 7179830 w 7179830"/>
              <a:gd name="connsiteY25" fmla="*/ 1630542 h 5226565"/>
              <a:gd name="connsiteX26" fmla="*/ 7136295 w 7179830"/>
              <a:gd name="connsiteY26" fmla="*/ 1700600 h 5226565"/>
              <a:gd name="connsiteX27" fmla="*/ 7131140 w 7179830"/>
              <a:gd name="connsiteY27" fmla="*/ 1693045 h 5226565"/>
              <a:gd name="connsiteX28" fmla="*/ 6577499 w 7179830"/>
              <a:gd name="connsiteY28" fmla="*/ 1148230 h 5226565"/>
              <a:gd name="connsiteX29" fmla="*/ 5494816 w 7179830"/>
              <a:gd name="connsiteY29" fmla="*/ 563527 h 5226565"/>
              <a:gd name="connsiteX30" fmla="*/ 5366967 w 7179830"/>
              <a:gd name="connsiteY30" fmla="*/ 514176 h 5226565"/>
              <a:gd name="connsiteX31" fmla="*/ 5244661 w 7179830"/>
              <a:gd name="connsiteY31" fmla="*/ 470725 h 5226565"/>
              <a:gd name="connsiteX32" fmla="*/ 5904822 w 7179830"/>
              <a:gd name="connsiteY32" fmla="*/ 815468 h 5226565"/>
              <a:gd name="connsiteX33" fmla="*/ 7015222 w 7179830"/>
              <a:gd name="connsiteY33" fmla="*/ 1815185 h 5226565"/>
              <a:gd name="connsiteX34" fmla="*/ 7040454 w 7179830"/>
              <a:gd name="connsiteY34" fmla="*/ 1854830 h 5226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7179830" h="5226565">
                <a:moveTo>
                  <a:pt x="5217841" y="464824"/>
                </a:moveTo>
                <a:lnTo>
                  <a:pt x="5222490" y="464289"/>
                </a:lnTo>
                <a:lnTo>
                  <a:pt x="5216768" y="463394"/>
                </a:lnTo>
                <a:cubicBezTo>
                  <a:pt x="5216768" y="463394"/>
                  <a:pt x="5216768" y="464646"/>
                  <a:pt x="5217841" y="464824"/>
                </a:cubicBezTo>
                <a:close/>
                <a:moveTo>
                  <a:pt x="4945201" y="5226565"/>
                </a:moveTo>
                <a:lnTo>
                  <a:pt x="140449" y="2240811"/>
                </a:lnTo>
                <a:lnTo>
                  <a:pt x="232913" y="2052782"/>
                </a:lnTo>
                <a:cubicBezTo>
                  <a:pt x="277693" y="1968290"/>
                  <a:pt x="325201" y="1885054"/>
                  <a:pt x="375714" y="1803205"/>
                </a:cubicBezTo>
                <a:cubicBezTo>
                  <a:pt x="667528" y="1329721"/>
                  <a:pt x="1039629" y="935091"/>
                  <a:pt x="1512756" y="638448"/>
                </a:cubicBezTo>
                <a:cubicBezTo>
                  <a:pt x="1939392" y="370950"/>
                  <a:pt x="2405724" y="210560"/>
                  <a:pt x="2902095" y="120440"/>
                </a:cubicBezTo>
                <a:cubicBezTo>
                  <a:pt x="2884054" y="118134"/>
                  <a:pt x="2865727" y="119904"/>
                  <a:pt x="2848453" y="125626"/>
                </a:cubicBezTo>
                <a:cubicBezTo>
                  <a:pt x="2498704" y="175943"/>
                  <a:pt x="2158217" y="277201"/>
                  <a:pt x="1837830" y="426203"/>
                </a:cubicBezTo>
                <a:cubicBezTo>
                  <a:pt x="1147094" y="744660"/>
                  <a:pt x="593502" y="1217071"/>
                  <a:pt x="214608" y="1882239"/>
                </a:cubicBezTo>
                <a:cubicBezTo>
                  <a:pt x="169441" y="1960776"/>
                  <a:pt x="128308" y="2041369"/>
                  <a:pt x="91317" y="2123701"/>
                </a:cubicBezTo>
                <a:lnTo>
                  <a:pt x="64092" y="2193361"/>
                </a:lnTo>
                <a:lnTo>
                  <a:pt x="0" y="2153533"/>
                </a:lnTo>
                <a:lnTo>
                  <a:pt x="42834" y="2047277"/>
                </a:lnTo>
                <a:cubicBezTo>
                  <a:pt x="241792" y="1615775"/>
                  <a:pt x="541268" y="1241591"/>
                  <a:pt x="923582" y="915600"/>
                </a:cubicBezTo>
                <a:cubicBezTo>
                  <a:pt x="1435331" y="478415"/>
                  <a:pt x="2028081" y="205375"/>
                  <a:pt x="2686989" y="73950"/>
                </a:cubicBezTo>
                <a:cubicBezTo>
                  <a:pt x="2810367" y="49274"/>
                  <a:pt x="2934818" y="32466"/>
                  <a:pt x="3059983" y="20308"/>
                </a:cubicBezTo>
                <a:cubicBezTo>
                  <a:pt x="3185149" y="8148"/>
                  <a:pt x="3308706" y="2963"/>
                  <a:pt x="3454435" y="1176"/>
                </a:cubicBezTo>
                <a:cubicBezTo>
                  <a:pt x="3599805" y="-5977"/>
                  <a:pt x="3761985" y="20665"/>
                  <a:pt x="3923806" y="49990"/>
                </a:cubicBezTo>
                <a:cubicBezTo>
                  <a:pt x="4409449" y="137964"/>
                  <a:pt x="4886867" y="257228"/>
                  <a:pt x="5350874" y="426917"/>
                </a:cubicBezTo>
                <a:cubicBezTo>
                  <a:pt x="5797001" y="589991"/>
                  <a:pt x="6223101" y="792223"/>
                  <a:pt x="6607360" y="1075097"/>
                </a:cubicBezTo>
                <a:cubicBezTo>
                  <a:pt x="6794438" y="1212779"/>
                  <a:pt x="6965102" y="1365689"/>
                  <a:pt x="7110534" y="1541421"/>
                </a:cubicBezTo>
                <a:lnTo>
                  <a:pt x="7179830" y="1630542"/>
                </a:lnTo>
                <a:lnTo>
                  <a:pt x="7136295" y="1700600"/>
                </a:lnTo>
                <a:lnTo>
                  <a:pt x="7131140" y="1693045"/>
                </a:lnTo>
                <a:cubicBezTo>
                  <a:pt x="6977874" y="1483026"/>
                  <a:pt x="6788448" y="1305671"/>
                  <a:pt x="6577499" y="1148230"/>
                </a:cubicBezTo>
                <a:cubicBezTo>
                  <a:pt x="6245452" y="900401"/>
                  <a:pt x="5878538" y="716408"/>
                  <a:pt x="5494816" y="563527"/>
                </a:cubicBezTo>
                <a:cubicBezTo>
                  <a:pt x="5452491" y="546487"/>
                  <a:pt x="5409881" y="530036"/>
                  <a:pt x="5366967" y="514176"/>
                </a:cubicBezTo>
                <a:cubicBezTo>
                  <a:pt x="5326377" y="499156"/>
                  <a:pt x="5285430" y="485210"/>
                  <a:pt x="5244661" y="470725"/>
                </a:cubicBezTo>
                <a:cubicBezTo>
                  <a:pt x="5471517" y="572127"/>
                  <a:pt x="5691970" y="687263"/>
                  <a:pt x="5904822" y="815468"/>
                </a:cubicBezTo>
                <a:cubicBezTo>
                  <a:pt x="6336645" y="1080104"/>
                  <a:pt x="6718758" y="1400351"/>
                  <a:pt x="7015222" y="1815185"/>
                </a:cubicBezTo>
                <a:lnTo>
                  <a:pt x="7040454" y="1854830"/>
                </a:lnTo>
                <a:close/>
              </a:path>
            </a:pathLst>
          </a:custGeom>
          <a:solidFill>
            <a:schemeClr val="accent2"/>
          </a:solidFill>
          <a:ln w="1270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FB244A0-7122-654A-9836-B81D7E503A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982" y="673770"/>
            <a:ext cx="5569527" cy="1595297"/>
          </a:xfrm>
        </p:spPr>
        <p:txBody>
          <a:bodyPr anchor="t">
            <a:normAutofit/>
          </a:bodyPr>
          <a:lstStyle/>
          <a:p>
            <a:r>
              <a:rPr lang="en-US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SUPRASEGMENTAL ASPECTS</a:t>
            </a:r>
            <a:endParaRPr lang="en-CZ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F563C7-33E3-4E40-8B95-5BD188DA1E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6364" y="2064327"/>
            <a:ext cx="11610110" cy="338050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Tone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Intonation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rising, falling. </a:t>
            </a:r>
            <a:r>
              <a:rPr lang="en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Stress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Pitch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Length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Word accent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en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URP</a:t>
            </a:r>
            <a:endParaRPr lang="en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high falling patterns </a:t>
            </a:r>
            <a:endParaRPr lang="en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creaky voice towards ends of sentences       (E.W.</a:t>
            </a:r>
            <a:r>
              <a:rPr lang="en-US" sz="2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RP</a:t>
            </a:r>
          </a:p>
          <a:p>
            <a:pPr lvl="2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Uptalk</a:t>
            </a:r>
            <a:r>
              <a:rPr lang="en-US" sz="2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788755-F758-9249-922A-23B480F89B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GB"/>
              <a:t>Bc. Zuzana Jelinkova for AJL52066, MUNI</a:t>
            </a:r>
            <a:endParaRPr lang="en-C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B450CDB-9A95-E24C-BFEB-1719EF9B8A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C45C3E5D-5CE2-9B44-8C89-37E42E6B9877}" type="slidenum">
              <a:rPr lang="en-CZ" smtClean="0"/>
              <a:pPr>
                <a:spcAft>
                  <a:spcPts val="600"/>
                </a:spcAft>
              </a:pPr>
              <a:t>7</a:t>
            </a:fld>
            <a:endParaRPr lang="en-CZ"/>
          </a:p>
        </p:txBody>
      </p:sp>
      <p:pic>
        <p:nvPicPr>
          <p:cNvPr id="8" name="Graphic 7" descr="Sound Medium with solid fill">
            <a:extLst>
              <a:ext uri="{FF2B5EF4-FFF2-40B4-BE49-F238E27FC236}">
                <a16:creationId xmlns:a16="http://schemas.microsoft.com/office/drawing/2014/main" id="{594F4364-108D-0742-9A26-B471552FF0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4038600" y="3524538"/>
            <a:ext cx="457200" cy="457200"/>
          </a:xfrm>
          <a:prstGeom prst="rect">
            <a:avLst/>
          </a:prstGeom>
        </p:spPr>
      </p:pic>
      <p:pic>
        <p:nvPicPr>
          <p:cNvPr id="9" name="Graphic 8" descr="Sound Medium with solid fill">
            <a:extLst>
              <a:ext uri="{FF2B5EF4-FFF2-40B4-BE49-F238E27FC236}">
                <a16:creationId xmlns:a16="http://schemas.microsoft.com/office/drawing/2014/main" id="{93EB5EEA-A15D-D042-A1AC-DB341A2C48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6730298" y="4008003"/>
            <a:ext cx="457200" cy="4572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F166DDC-5D78-B14B-A9A0-0F2E78A67495}"/>
              </a:ext>
            </a:extLst>
          </p:cNvPr>
          <p:cNvSpPr txBox="1"/>
          <p:nvPr/>
        </p:nvSpPr>
        <p:spPr>
          <a:xfrm>
            <a:off x="471055" y="5523300"/>
            <a:ext cx="111529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2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Endings (segmental) interfering with (suprasegmental) as in ‘happy’ realized by Emma or HMQ? (ZJ)</a:t>
            </a:r>
            <a:r>
              <a:rPr lang="en-US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en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69559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C42EB3-FAEE-AC4D-9974-82BFBAEA27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28800" y="2002536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0"/>
              </a:spcAft>
            </a:pPr>
            <a:r>
              <a:rPr lang="en-US" sz="11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Bc. Zuzana Jelinkova for AJL52066, MUNI</a:t>
            </a:r>
          </a:p>
        </p:txBody>
      </p:sp>
      <p:pic>
        <p:nvPicPr>
          <p:cNvPr id="7" name="Online Media 6" descr="Learn Emma Watson's British Accent (HERMIONE) | Received Pronunciation">
            <a:hlinkClick r:id="" action="ppaction://media"/>
            <a:extLst>
              <a:ext uri="{FF2B5EF4-FFF2-40B4-BE49-F238E27FC236}">
                <a16:creationId xmlns:a16="http://schemas.microsoft.com/office/drawing/2014/main" id="{7B58097F-40BD-1A44-BAB3-793C48BE982E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836177" y="457200"/>
            <a:ext cx="10519646" cy="5943600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D7C561-B8F6-0445-9950-9A2F3D742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4"/>
            <a:ext cx="448056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C45C3E5D-5CE2-9B44-8C89-37E42E6B9877}" type="slidenum">
              <a:rPr lang="en-US" sz="1100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8</a:t>
            </a:fld>
            <a:endParaRPr lang="en-US" sz="11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3529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10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12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14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16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40845C-C76B-954D-B16F-763D7B6B2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28800" y="2002536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0"/>
              </a:spcAft>
            </a:pPr>
            <a:r>
              <a:rPr lang="en-US" sz="11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Bc. Zuzana Jelinkova for AJL52066, MUNI</a:t>
            </a:r>
          </a:p>
        </p:txBody>
      </p:sp>
      <p:pic>
        <p:nvPicPr>
          <p:cNvPr id="6" name="Online Media 5" descr="Learn Emma Watson's British Accent (HERMIONE) | Received Pronunciation">
            <a:hlinkClick r:id="" action="ppaction://media"/>
            <a:extLst>
              <a:ext uri="{FF2B5EF4-FFF2-40B4-BE49-F238E27FC236}">
                <a16:creationId xmlns:a16="http://schemas.microsoft.com/office/drawing/2014/main" id="{386CFBF6-FAA1-2847-AD32-E3AD68D7AC19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836177" y="457200"/>
            <a:ext cx="10519646" cy="5943600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C7134E-7BC3-1846-A89B-1CA1EAD94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4"/>
            <a:ext cx="448056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C45C3E5D-5CE2-9B44-8C89-37E42E6B9877}" type="slidenum">
              <a:rPr lang="en-US" sz="1100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9</a:t>
            </a:fld>
            <a:endParaRPr lang="en-US" sz="11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9350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539</Words>
  <Application>Microsoft Office PowerPoint</Application>
  <PresentationFormat>Širokoúhlá obrazovka</PresentationFormat>
  <Paragraphs>84</Paragraphs>
  <Slides>12</Slides>
  <Notes>0</Notes>
  <HiddenSlides>0</HiddenSlides>
  <MMClips>4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Office Theme</vt:lpstr>
      <vt:lpstr>Received Pronunciation  vs  Upper Received Pronunciation</vt:lpstr>
      <vt:lpstr>Defining RP &amp; URP (PRP)</vt:lpstr>
      <vt:lpstr>Differences RP &amp; URP SEGMENTALS ASPECTS </vt:lpstr>
      <vt:lpstr>Prezentace aplikace PowerPoint</vt:lpstr>
      <vt:lpstr>VOWELS</vt:lpstr>
      <vt:lpstr>VOWELS</vt:lpstr>
      <vt:lpstr>SUPRASEGMENTAL ASPECTS</vt:lpstr>
      <vt:lpstr>Prezentace aplikace PowerPoint</vt:lpstr>
      <vt:lpstr>Prezentace aplikace PowerPoint</vt:lpstr>
      <vt:lpstr>Complaints &amp; Weaknesses, Strengths</vt:lpstr>
      <vt:lpstr>Prezentace aplikace PowerPoint</vt:lpstr>
      <vt:lpstr>Resources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Received Pronunciation  vs  Upper Received Pronunciation</dc:title>
  <dc:creator>Zuzana Jelinkova</dc:creator>
  <cp:lastModifiedBy>Kateřina Tomková</cp:lastModifiedBy>
  <cp:revision>5</cp:revision>
  <dcterms:created xsi:type="dcterms:W3CDTF">2021-03-11T21:23:02Z</dcterms:created>
  <dcterms:modified xsi:type="dcterms:W3CDTF">2021-03-12T11:23:45Z</dcterms:modified>
</cp:coreProperties>
</file>