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62" r:id="rId3"/>
    <p:sldId id="284" r:id="rId4"/>
    <p:sldId id="285" r:id="rId5"/>
    <p:sldId id="289" r:id="rId6"/>
    <p:sldId id="264" r:id="rId7"/>
    <p:sldId id="281" r:id="rId8"/>
    <p:sldId id="282" r:id="rId9"/>
    <p:sldId id="263" r:id="rId10"/>
    <p:sldId id="265" r:id="rId11"/>
    <p:sldId id="283" r:id="rId12"/>
    <p:sldId id="272" r:id="rId13"/>
    <p:sldId id="273" r:id="rId14"/>
    <p:sldId id="274" r:id="rId15"/>
    <p:sldId id="275" r:id="rId16"/>
    <p:sldId id="269" r:id="rId17"/>
    <p:sldId id="266" r:id="rId18"/>
    <p:sldId id="267" r:id="rId19"/>
    <p:sldId id="276" r:id="rId20"/>
    <p:sldId id="277" r:id="rId21"/>
    <p:sldId id="271" r:id="rId22"/>
    <p:sldId id="286" r:id="rId23"/>
    <p:sldId id="287" r:id="rId24"/>
    <p:sldId id="288" r:id="rId25"/>
    <p:sldId id="278" r:id="rId26"/>
    <p:sldId id="268" r:id="rId27"/>
    <p:sldId id="270" r:id="rId28"/>
    <p:sldId id="290" r:id="rId29"/>
    <p:sldId id="291" r:id="rId30"/>
    <p:sldId id="279" r:id="rId31"/>
    <p:sldId id="280" r:id="rId3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délní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Klepnutím lze upravit styl předlohy podnadpisů.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17AE2-267C-42B2-A9AA-ECA002C3478A}" type="datetimeFigureOut">
              <a:rPr lang="cs-CZ" smtClean="0"/>
              <a:pPr/>
              <a:t>04.05.2021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Elipsa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CFC2F63-E0D7-4611-8380-E8A222421DC7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17AE2-267C-42B2-A9AA-ECA002C3478A}" type="datetimeFigureOut">
              <a:rPr lang="cs-CZ" smtClean="0"/>
              <a:pPr/>
              <a:t>04.05.2021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C2F63-E0D7-4611-8380-E8A222421DC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Obdélník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Přímá spojovací čára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ipsa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BCFC2F63-E0D7-4611-8380-E8A222421DC7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17AE2-267C-42B2-A9AA-ECA002C3478A}" type="datetimeFigureOut">
              <a:rPr lang="cs-CZ" smtClean="0"/>
              <a:pPr/>
              <a:t>04.05.2021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17AE2-267C-42B2-A9AA-ECA002C3478A}" type="datetimeFigureOut">
              <a:rPr lang="cs-CZ" smtClean="0"/>
              <a:pPr/>
              <a:t>04.05.2021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BCFC2F63-E0D7-4611-8380-E8A222421DC7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13" name="Obdélník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bdélník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17AE2-267C-42B2-A9AA-ECA002C3478A}" type="datetimeFigureOut">
              <a:rPr lang="cs-CZ" smtClean="0"/>
              <a:pPr/>
              <a:t>04.05.2021</a:t>
            </a:fld>
            <a:endParaRPr lang="cs-CZ"/>
          </a:p>
        </p:txBody>
      </p:sp>
      <p:sp>
        <p:nvSpPr>
          <p:cNvPr id="8" name="Přímá spojovací čára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Elipsa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ipsa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CFC2F63-E0D7-4611-8380-E8A222421DC7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91317AE2-267C-42B2-A9AA-ECA002C3478A}" type="datetimeFigureOut">
              <a:rPr lang="cs-CZ" smtClean="0"/>
              <a:pPr/>
              <a:t>04.05.2021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C2F63-E0D7-4611-8380-E8A222421DC7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Přímá spojovací čára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Zástupný symbol pro obsah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12" name="Zástupný symbol pro obsah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římá spojovací čára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Obdélník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Obdélník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Obdélník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Obdélník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bdélník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17AE2-267C-42B2-A9AA-ECA002C3478A}" type="datetimeFigureOut">
              <a:rPr lang="cs-CZ" smtClean="0"/>
              <a:pPr/>
              <a:t>04.05.2021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cs-CZ"/>
          </a:p>
        </p:txBody>
      </p:sp>
      <p:sp>
        <p:nvSpPr>
          <p:cNvPr id="15" name="Přímá spojovací čára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Zástupný symbol pro obsah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26" name="Zástupný symbol pro obsah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25" name="Elipsa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Elipsa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BCFC2F63-E0D7-4611-8380-E8A222421DC7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3" name="Nadpis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17AE2-267C-42B2-A9AA-ECA002C3478A}" type="datetimeFigureOut">
              <a:rPr lang="cs-CZ" smtClean="0"/>
              <a:pPr/>
              <a:t>04.05.2021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BCFC2F63-E0D7-4611-8380-E8A222421DC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Obdélník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17AE2-267C-42B2-A9AA-ECA002C3478A}" type="datetimeFigureOut">
              <a:rPr lang="cs-CZ" smtClean="0"/>
              <a:pPr/>
              <a:t>04.05.2021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CFC2F63-E0D7-4611-8380-E8A222421DC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délník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Obdélník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Zástupný symbol pro obsah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10" name="Elipsa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ipsa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CFC2F63-E0D7-4611-8380-E8A222421DC7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1" name="Obdélník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17AE2-267C-42B2-A9AA-ECA002C3478A}" type="datetimeFigureOut">
              <a:rPr lang="cs-CZ" smtClean="0"/>
              <a:pPr/>
              <a:t>04.05.2021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římá spojovací čára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Obdélník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Elipsa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Elipsa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BCFC2F63-E0D7-4611-8380-E8A222421DC7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/>
              <a:t>Klepnutím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22" name="Obdélník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91317AE2-267C-42B2-A9AA-ECA002C3478A}" type="datetimeFigureOut">
              <a:rPr lang="cs-CZ" smtClean="0"/>
              <a:pPr/>
              <a:t>04.05.2021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91317AE2-267C-42B2-A9AA-ECA002C3478A}" type="datetimeFigureOut">
              <a:rPr lang="cs-CZ" smtClean="0"/>
              <a:pPr/>
              <a:t>04.05.2021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Přímá spojovací čára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Elipsa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ipsa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CFC2F63-E0D7-4611-8380-E8A222421DC7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Klepnutím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hyperlink" Target="http://www.abscr.cz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abscr.cz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olicie.cz/clanek/archiv-policie-ceske-republiky.aspx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bu.cz/cs/archiv-webu/879-o-archivu/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79512" y="2708920"/>
            <a:ext cx="8784976" cy="3456384"/>
          </a:xfrm>
        </p:spPr>
        <p:txBody>
          <a:bodyPr>
            <a:normAutofit fontScale="90000"/>
          </a:bodyPr>
          <a:lstStyle/>
          <a:p>
            <a:br>
              <a:rPr lang="cs-CZ" sz="3500" dirty="0"/>
            </a:br>
            <a:br>
              <a:rPr lang="cs-CZ" sz="3500" dirty="0"/>
            </a:br>
            <a:r>
              <a:rPr lang="cs-CZ" sz="3500" b="1" dirty="0"/>
              <a:t>Archiv bezpečnostních složek</a:t>
            </a:r>
            <a:br>
              <a:rPr lang="cs-CZ" sz="3500" b="1" dirty="0"/>
            </a:br>
            <a:br>
              <a:rPr lang="cs-CZ" sz="3500" b="1" dirty="0"/>
            </a:br>
            <a:r>
              <a:rPr lang="cs-CZ" sz="3500" b="1" dirty="0"/>
              <a:t>Specializované archivy</a:t>
            </a:r>
            <a:br>
              <a:rPr lang="cs-CZ" sz="3500" b="1" dirty="0"/>
            </a:br>
            <a:r>
              <a:rPr lang="cs-CZ" sz="3500" b="1" dirty="0"/>
              <a:t>Bezpečnostní archivy</a:t>
            </a:r>
            <a:br>
              <a:rPr lang="cs-CZ" sz="3500" b="1" dirty="0"/>
            </a:br>
            <a:r>
              <a:rPr lang="cs-CZ" sz="3500" b="1" dirty="0"/>
              <a:t>Soukromé archivy</a:t>
            </a:r>
            <a:br>
              <a:rPr lang="cs-CZ" sz="3500" b="1" dirty="0"/>
            </a:br>
            <a:endParaRPr lang="cs-CZ" sz="35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symbol pro text 9"/>
          <p:cNvSpPr>
            <a:spLocks noGrp="1"/>
          </p:cNvSpPr>
          <p:nvPr>
            <p:ph type="body" sz="half" idx="2"/>
          </p:nvPr>
        </p:nvSpPr>
        <p:spPr>
          <a:xfrm>
            <a:off x="179512" y="980728"/>
            <a:ext cx="2664296" cy="5267672"/>
          </a:xfrm>
        </p:spPr>
        <p:txBody>
          <a:bodyPr>
            <a:normAutofit/>
          </a:bodyPr>
          <a:lstStyle/>
          <a:p>
            <a:r>
              <a:rPr lang="cs-CZ" b="1" dirty="0"/>
              <a:t>Archiv bezpečnostních složek </a:t>
            </a:r>
            <a:r>
              <a:rPr lang="cs-CZ" dirty="0"/>
              <a:t>vydává:</a:t>
            </a:r>
            <a:br>
              <a:rPr lang="cs-CZ" dirty="0"/>
            </a:br>
            <a:r>
              <a:rPr lang="cs-CZ" dirty="0"/>
              <a:t>Sborník ABS</a:t>
            </a:r>
            <a:br>
              <a:rPr lang="cs-CZ" dirty="0"/>
            </a:br>
            <a:r>
              <a:rPr lang="cs-CZ" dirty="0"/>
              <a:t>sborníky a kolektivní monografie</a:t>
            </a:r>
            <a:br>
              <a:rPr lang="cs-CZ" dirty="0"/>
            </a:br>
            <a:br>
              <a:rPr lang="cs-CZ" dirty="0"/>
            </a:br>
            <a:endParaRPr lang="cs-CZ" b="1" dirty="0"/>
          </a:p>
          <a:p>
            <a:endParaRPr lang="cs-CZ" dirty="0"/>
          </a:p>
        </p:txBody>
      </p:sp>
      <p:pic>
        <p:nvPicPr>
          <p:cNvPr id="8" name="Zástupný symbol pro obrázek 7" descr="hranice2017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24378" b="24378"/>
          <a:stretch>
            <a:fillRect/>
          </a:stretch>
        </p:blipFill>
        <p:spPr>
          <a:xfrm>
            <a:off x="251520" y="4581128"/>
            <a:ext cx="2376265" cy="1728192"/>
          </a:xfrm>
        </p:spPr>
      </p:pic>
      <p:pic>
        <p:nvPicPr>
          <p:cNvPr id="11" name="Zástupný symbol pro obsah 5" descr="abs_projek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71800" y="260648"/>
            <a:ext cx="6253977" cy="3096344"/>
          </a:xfrm>
          <a:prstGeom prst="rect">
            <a:avLst/>
          </a:prstGeom>
        </p:spPr>
      </p:pic>
      <p:pic>
        <p:nvPicPr>
          <p:cNvPr id="12" name="Zástupný symbol pro obsah 7" descr="kešky.png"/>
          <p:cNvPicPr>
            <a:picLocks noGrp="1" noChangeAspect="1"/>
          </p:cNvPicPr>
          <p:nvPr>
            <p:ph sz="quarter" idx="1"/>
          </p:nvPr>
        </p:nvPicPr>
        <p:blipFill>
          <a:blip r:embed="rId4" cstate="print"/>
          <a:stretch>
            <a:fillRect/>
          </a:stretch>
        </p:blipFill>
        <p:spPr>
          <a:xfrm>
            <a:off x="3491880" y="3068960"/>
            <a:ext cx="4753481" cy="3636182"/>
          </a:xfrm>
        </p:spPr>
      </p:pic>
      <p:pic>
        <p:nvPicPr>
          <p:cNvPr id="16" name="Zástupný symbol pro obsah 7" descr="kešky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07904" y="3140968"/>
            <a:ext cx="4481870" cy="3428412"/>
          </a:xfrm>
          <a:prstGeom prst="rect">
            <a:avLst/>
          </a:prstGeom>
        </p:spPr>
      </p:pic>
      <p:pic>
        <p:nvPicPr>
          <p:cNvPr id="13" name="Zástupný symbol pro obrázek 4" descr="sborník ABS_2018.jpg"/>
          <p:cNvPicPr>
            <a:picLocks noChangeAspect="1"/>
          </p:cNvPicPr>
          <p:nvPr/>
        </p:nvPicPr>
        <p:blipFill>
          <a:blip r:embed="rId5" cstate="print"/>
          <a:srcRect l="3374" r="3374"/>
          <a:stretch>
            <a:fillRect/>
          </a:stretch>
        </p:blipFill>
        <p:spPr>
          <a:xfrm>
            <a:off x="323528" y="2564904"/>
            <a:ext cx="2376264" cy="1728192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2915816" y="5949280"/>
            <a:ext cx="2880320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3200" dirty="0">
              <a:hlinkClick r:id="rId2"/>
            </a:endParaRPr>
          </a:p>
          <a:p>
            <a:pPr algn="ctr"/>
            <a:r>
              <a:rPr lang="cs-CZ" sz="3200" dirty="0">
                <a:solidFill>
                  <a:schemeClr val="bg1"/>
                </a:solidFill>
                <a:hlinkClick r:id="rId2"/>
              </a:rPr>
              <a:t>www.</a:t>
            </a:r>
            <a:r>
              <a:rPr lang="cs-CZ" sz="3200" dirty="0" err="1">
                <a:solidFill>
                  <a:schemeClr val="bg1"/>
                </a:solidFill>
                <a:hlinkClick r:id="rId2"/>
              </a:rPr>
              <a:t>abscr.cz</a:t>
            </a:r>
            <a:endParaRPr lang="cs-CZ" sz="3200" dirty="0">
              <a:solidFill>
                <a:schemeClr val="bg1"/>
              </a:solidFill>
            </a:endParaRPr>
          </a:p>
          <a:p>
            <a:pPr algn="ctr"/>
            <a:endParaRPr lang="cs-CZ" sz="3200" dirty="0"/>
          </a:p>
        </p:txBody>
      </p:sp>
      <p:pic>
        <p:nvPicPr>
          <p:cNvPr id="7" name="Zástupný obsah 6">
            <a:extLst>
              <a:ext uri="{FF2B5EF4-FFF2-40B4-BE49-F238E27FC236}">
                <a16:creationId xmlns:a16="http://schemas.microsoft.com/office/drawing/2014/main" id="{0D44127D-7CC7-42E0-90CE-05DC4D17B9ED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16632"/>
            <a:ext cx="8136904" cy="5935551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608112"/>
          </a:xfrm>
        </p:spPr>
        <p:txBody>
          <a:bodyPr/>
          <a:lstStyle/>
          <a:p>
            <a:r>
              <a:rPr lang="cs-CZ" dirty="0"/>
              <a:t>Specializované archivy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1"/>
          </p:nvPr>
        </p:nvSpPr>
        <p:spPr>
          <a:xfrm>
            <a:off x="301752" y="1412776"/>
            <a:ext cx="8503920" cy="5112568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samostatná a různorodá skupina archivů</a:t>
            </a:r>
          </a:p>
          <a:p>
            <a:pPr lvl="1"/>
            <a:r>
              <a:rPr lang="cs-CZ" dirty="0"/>
              <a:t>vznik a vývoj velmi individuální, téměř bez společných rysů</a:t>
            </a:r>
          </a:p>
          <a:p>
            <a:pPr lvl="1"/>
            <a:r>
              <a:rPr lang="cs-CZ" dirty="0"/>
              <a:t>archivy s bohatou tradicí, archivy zřizované díky mimořádné činnosti svého zřizovatele, archivy se zvláštní péčí o dokumenty, archivy s utajovanými dokumenty</a:t>
            </a:r>
          </a:p>
          <a:p>
            <a:pPr lvl="1"/>
            <a:r>
              <a:rPr lang="cs-CZ" dirty="0"/>
              <a:t>pečují o archiválie vzniklé</a:t>
            </a:r>
          </a:p>
          <a:p>
            <a:pPr lvl="2"/>
            <a:r>
              <a:rPr lang="cs-CZ" dirty="0"/>
              <a:t> z činnosti institucí, které je zřídily a spravují, a s činnosti jejich předchůdců, popřípadě i o další archiválie, je-li to účelné</a:t>
            </a:r>
          </a:p>
          <a:p>
            <a:pPr lvl="1"/>
            <a:r>
              <a:rPr lang="cs-CZ" dirty="0"/>
              <a:t>pokud existovaly před rokem 1954, včleněny do archivní sítě jako </a:t>
            </a:r>
            <a:r>
              <a:rPr lang="cs-CZ" b="1" dirty="0"/>
              <a:t>Zvláštní archivy </a:t>
            </a:r>
            <a:r>
              <a:rPr lang="cs-CZ" dirty="0"/>
              <a:t>a k nim připojeny další nově vzniklé</a:t>
            </a:r>
          </a:p>
          <a:p>
            <a:pPr lvl="1"/>
            <a:r>
              <a:rPr lang="cs-CZ" dirty="0"/>
              <a:t>po roce 1974 nazvány </a:t>
            </a:r>
            <a:r>
              <a:rPr lang="cs-CZ" b="1" dirty="0"/>
              <a:t>Archivy zvláštního významu</a:t>
            </a:r>
          </a:p>
          <a:p>
            <a:pPr lvl="1"/>
            <a:r>
              <a:rPr lang="cs-CZ" dirty="0"/>
              <a:t>po roce 2004 patří do kategorie </a:t>
            </a:r>
            <a:r>
              <a:rPr lang="cs-CZ" b="1" dirty="0"/>
              <a:t>Specializovaných archivů</a:t>
            </a:r>
          </a:p>
          <a:p>
            <a:r>
              <a:rPr lang="cs-CZ" dirty="0"/>
              <a:t>nelze obecně charakterizovat hlavní typy fondů</a:t>
            </a:r>
          </a:p>
          <a:p>
            <a:pPr lvl="1"/>
            <a:r>
              <a:rPr lang="cs-CZ" dirty="0"/>
              <a:t>tematické rozpětí</a:t>
            </a:r>
          </a:p>
          <a:p>
            <a:pPr lvl="1"/>
            <a:r>
              <a:rPr lang="cs-CZ" dirty="0"/>
              <a:t>velké množství fondů prvořadé důležitosti</a:t>
            </a:r>
            <a:endParaRPr lang="cs-CZ" b="1" dirty="0"/>
          </a:p>
          <a:p>
            <a:pPr lvl="2"/>
            <a:endParaRPr lang="cs-CZ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Specializované archivy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specializované archivy mohou zřizovat</a:t>
            </a:r>
          </a:p>
          <a:p>
            <a:pPr lvl="1"/>
            <a:r>
              <a:rPr lang="cs-CZ" dirty="0"/>
              <a:t>organizační složky státu, bezpečnostní sbory, zpravodajské služby České republiky, státní příspěvkové organizace, státní podniky, vysoké školy, </a:t>
            </a:r>
            <a:r>
              <a:rPr lang="cs-CZ" dirty="0" err="1"/>
              <a:t>školy</a:t>
            </a:r>
            <a:r>
              <a:rPr lang="cs-CZ" dirty="0"/>
              <a:t>, Všeobecná pojišťovna ČR, veřejné výzkumné instituce s výjimkou těch, u kterých plní funkci zřizovatele Akademie věd ČR, a právnické osoby zřízené zákonem</a:t>
            </a:r>
          </a:p>
          <a:p>
            <a:pPr lvl="1"/>
            <a:r>
              <a:rPr lang="cs-CZ" dirty="0"/>
              <a:t>do péče specializovaného archivu náleží archiválie vzniklé z činnosti jeho zřizovatele nebo z činnosti jeho právních předchůdců a archiválie získané darem či koupí</a:t>
            </a:r>
          </a:p>
          <a:p>
            <a:pPr lvl="1"/>
            <a:r>
              <a:rPr lang="cs-CZ" dirty="0"/>
              <a:t>pro svoji působnost musí být specializovanému archivu udělena akreditace</a:t>
            </a:r>
          </a:p>
          <a:p>
            <a:pPr lvl="1"/>
            <a:endParaRPr lang="cs-CZ" dirty="0"/>
          </a:p>
          <a:p>
            <a:pPr lvl="1"/>
            <a:endParaRPr lang="cs-CZ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Specializované archivy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854280"/>
          </a:xfrm>
        </p:spPr>
        <p:txBody>
          <a:bodyPr>
            <a:normAutofit fontScale="77500" lnSpcReduction="20000"/>
          </a:bodyPr>
          <a:lstStyle/>
          <a:p>
            <a:r>
              <a:rPr lang="cs-CZ" dirty="0"/>
              <a:t>dohlížejí na výkon spisové služby u svého zřizovatele (s výjimkou NFA)</a:t>
            </a:r>
          </a:p>
          <a:p>
            <a:r>
              <a:rPr lang="cs-CZ" dirty="0"/>
              <a:t>provádějí výběr archiválií ve skartačním řízení u původců, u nichž dohlíží na výkon spisové služby </a:t>
            </a:r>
          </a:p>
          <a:p>
            <a:r>
              <a:rPr lang="cs-CZ" dirty="0"/>
              <a:t>provádějí výběr archiválií mimo skartační řízení z dokumentů nabídnutých zřizovateli darem, ke koupi nebo do úschovy a z dokumentů vlastníků, kteří o to požádají</a:t>
            </a:r>
          </a:p>
          <a:p>
            <a:r>
              <a:rPr lang="cs-CZ" dirty="0"/>
              <a:t>vedou evidenci těchto archiválií</a:t>
            </a:r>
          </a:p>
          <a:p>
            <a:r>
              <a:rPr lang="cs-CZ" dirty="0"/>
              <a:t>vyhledávají v archiváliích náležejících do jeho péče pro potřeby správních úřadů a ostatních organizačních složek státu, orgánů územních samosprávných celků, právnických a fyzických osob, pořizují z nich výpisy, opisy, kopie</a:t>
            </a:r>
          </a:p>
          <a:p>
            <a:r>
              <a:rPr lang="cs-CZ" dirty="0"/>
              <a:t>umožňují nahlížet do archiválií náležejících do jeho péče</a:t>
            </a:r>
          </a:p>
          <a:p>
            <a:r>
              <a:rPr lang="cs-CZ" dirty="0"/>
              <a:t>pečují o převzaté archiválie</a:t>
            </a:r>
          </a:p>
          <a:p>
            <a:r>
              <a:rPr lang="cs-CZ" dirty="0"/>
              <a:t>na požádání předkládají NA nebo SOA protokoly o skartačním řízení a o provedeném výběru archiválií mimo skartační řízení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Specializované archivy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provádějí vědeckou, výzkumnou, vydavatelskou a publikační činnost v oblasti archivnictví a PVH</a:t>
            </a:r>
          </a:p>
          <a:p>
            <a:r>
              <a:rPr lang="cs-CZ" dirty="0"/>
              <a:t>zřizují specializovanou knihovnu</a:t>
            </a:r>
          </a:p>
          <a:p>
            <a:r>
              <a:rPr lang="cs-CZ" dirty="0"/>
              <a:t>provádějí prověrku fyzického stavu AKP a NKP</a:t>
            </a:r>
          </a:p>
          <a:p>
            <a:r>
              <a:rPr lang="cs-CZ" dirty="0"/>
              <a:t>podílí se na celostátním soupisu archiválií</a:t>
            </a:r>
          </a:p>
          <a:p>
            <a:r>
              <a:rPr lang="cs-CZ" dirty="0"/>
              <a:t>provádějí inventuru archiválií vyhlášenou MV</a:t>
            </a:r>
          </a:p>
          <a:p>
            <a:r>
              <a:rPr lang="cs-CZ" dirty="0"/>
              <a:t>zajišťují konzervaci a restaurování archiválií</a:t>
            </a:r>
          </a:p>
          <a:p>
            <a:r>
              <a:rPr lang="cs-CZ" dirty="0"/>
              <a:t>plní odborné úkoly uložené mu zřizovatelem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Specializované archivy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596646" indent="-514350">
              <a:defRPr/>
            </a:pPr>
            <a:r>
              <a:rPr lang="cs-CZ" dirty="0"/>
              <a:t>Archiv Kanceláře prezidenta republiky</a:t>
            </a:r>
          </a:p>
          <a:p>
            <a:pPr marL="596646" indent="-514350">
              <a:defRPr/>
            </a:pPr>
            <a:r>
              <a:rPr lang="cs-CZ" dirty="0"/>
              <a:t>Archiv Pražského hradu</a:t>
            </a:r>
          </a:p>
          <a:p>
            <a:pPr marL="596646" indent="-514350">
              <a:defRPr/>
            </a:pPr>
            <a:r>
              <a:rPr lang="cs-CZ" dirty="0"/>
              <a:t>Archiv Poslanecké sněmovny</a:t>
            </a:r>
          </a:p>
          <a:p>
            <a:pPr marL="596646" indent="-514350">
              <a:defRPr/>
            </a:pPr>
            <a:r>
              <a:rPr lang="cs-CZ" dirty="0"/>
              <a:t>Archiv Senátu</a:t>
            </a:r>
          </a:p>
          <a:p>
            <a:pPr marL="596646" indent="-514350">
              <a:defRPr/>
            </a:pPr>
            <a:r>
              <a:rPr lang="cs-CZ" dirty="0"/>
              <a:t>Archiv Ministerstva zahraničních věcí</a:t>
            </a:r>
          </a:p>
          <a:p>
            <a:pPr marL="596646" indent="-514350">
              <a:defRPr/>
            </a:pPr>
            <a:r>
              <a:rPr lang="cs-CZ" dirty="0"/>
              <a:t>Archiv Národního bezpečnostního úřadu</a:t>
            </a:r>
          </a:p>
          <a:p>
            <a:pPr marL="596646" indent="-514350">
              <a:defRPr/>
            </a:pPr>
            <a:r>
              <a:rPr lang="cs-CZ" dirty="0"/>
              <a:t>Archiv České národní banky</a:t>
            </a:r>
          </a:p>
          <a:p>
            <a:pPr marL="596646" indent="-514350">
              <a:defRPr/>
            </a:pPr>
            <a:r>
              <a:rPr lang="cs-CZ" dirty="0"/>
              <a:t>Ústřední archiv zeměměřičství a katastru</a:t>
            </a:r>
          </a:p>
          <a:p>
            <a:pPr marL="596646" indent="-514350">
              <a:defRPr/>
            </a:pPr>
            <a:r>
              <a:rPr lang="cs-CZ" dirty="0"/>
              <a:t>Archiv DIAMO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Specializované archivy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854280"/>
          </a:xfrm>
        </p:spPr>
        <p:txBody>
          <a:bodyPr numCol="1">
            <a:normAutofit fontScale="92500" lnSpcReduction="10000"/>
          </a:bodyPr>
          <a:lstStyle/>
          <a:p>
            <a:pPr marL="596646" indent="-514350" algn="just">
              <a:defRPr/>
            </a:pPr>
            <a:r>
              <a:rPr lang="cs-CZ" dirty="0"/>
              <a:t>Vojenský historický archiv</a:t>
            </a:r>
          </a:p>
          <a:p>
            <a:pPr marL="596646" indent="-514350" algn="just">
              <a:defRPr/>
            </a:pPr>
            <a:r>
              <a:rPr lang="cs-CZ" dirty="0"/>
              <a:t>Archiv Českého rozhlasu</a:t>
            </a:r>
          </a:p>
          <a:p>
            <a:pPr marL="596646" indent="-514350" algn="just">
              <a:defRPr/>
            </a:pPr>
            <a:r>
              <a:rPr lang="cs-CZ" dirty="0"/>
              <a:t>Archiv České televize</a:t>
            </a:r>
          </a:p>
          <a:p>
            <a:pPr marL="596646" indent="-514350" algn="just">
              <a:defRPr/>
            </a:pPr>
            <a:r>
              <a:rPr lang="cs-CZ" dirty="0"/>
              <a:t>Masarykův ústav a Archiv AV ČR, v.v.i.</a:t>
            </a:r>
          </a:p>
          <a:p>
            <a:pPr marL="596646" indent="-514350" algn="just">
              <a:defRPr/>
            </a:pPr>
            <a:r>
              <a:rPr lang="cs-CZ" dirty="0"/>
              <a:t>Archiv Národního muzea</a:t>
            </a:r>
          </a:p>
          <a:p>
            <a:pPr marL="596646" indent="-514350" algn="just">
              <a:defRPr/>
            </a:pPr>
            <a:r>
              <a:rPr lang="cs-CZ" dirty="0"/>
              <a:t>Literární archiv Památníku národního písemnictví</a:t>
            </a:r>
          </a:p>
          <a:p>
            <a:pPr marL="596646" indent="-514350" algn="just">
              <a:defRPr/>
            </a:pPr>
            <a:r>
              <a:rPr lang="cs-CZ" dirty="0"/>
              <a:t>Archiv Národní galerie</a:t>
            </a:r>
          </a:p>
          <a:p>
            <a:pPr marL="596646" indent="-514350" algn="just">
              <a:defRPr/>
            </a:pPr>
            <a:r>
              <a:rPr lang="cs-CZ" dirty="0"/>
              <a:t>Archiv Moravské galerie v Brně</a:t>
            </a:r>
          </a:p>
          <a:p>
            <a:pPr marL="596646" indent="-514350" algn="just">
              <a:defRPr/>
            </a:pPr>
            <a:r>
              <a:rPr lang="cs-CZ" dirty="0"/>
              <a:t>Archiv Národní knihovny ČR</a:t>
            </a:r>
          </a:p>
          <a:p>
            <a:pPr marL="596646" indent="-514350" algn="just">
              <a:defRPr/>
            </a:pPr>
            <a:r>
              <a:rPr lang="cs-CZ" dirty="0"/>
              <a:t>Archiv Národního technického muzea</a:t>
            </a:r>
          </a:p>
          <a:p>
            <a:pPr marL="596646" indent="-514350" algn="just">
              <a:defRPr/>
            </a:pPr>
            <a:r>
              <a:rPr lang="cs-CZ" dirty="0"/>
              <a:t>Národní filmový archiv</a:t>
            </a:r>
          </a:p>
          <a:p>
            <a:pPr marL="514350" indent="-514350" algn="just">
              <a:buNone/>
            </a:pPr>
            <a:endParaRPr lang="cs-CZ" dirty="0"/>
          </a:p>
          <a:p>
            <a:endParaRPr lang="cs-CZ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Specializované archivy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10000"/>
          </a:bodyPr>
          <a:lstStyle/>
          <a:p>
            <a:pPr marL="596646" indent="-514350">
              <a:defRPr/>
            </a:pPr>
            <a:r>
              <a:rPr lang="cs-CZ" dirty="0"/>
              <a:t>Ústav dějin univerzity Karlovy – Archiv univerzity Karlovy</a:t>
            </a:r>
          </a:p>
          <a:p>
            <a:pPr marL="596646" indent="-514350">
              <a:defRPr/>
            </a:pPr>
            <a:r>
              <a:rPr lang="cs-CZ" dirty="0"/>
              <a:t>Archiv Masarykovy univerzity</a:t>
            </a:r>
          </a:p>
          <a:p>
            <a:pPr marL="596646" indent="-514350">
              <a:defRPr/>
            </a:pPr>
            <a:r>
              <a:rPr lang="cs-CZ" dirty="0"/>
              <a:t>Archiv Českého vysokého učení technického</a:t>
            </a:r>
          </a:p>
          <a:p>
            <a:pPr marL="596646" indent="-514350">
              <a:defRPr/>
            </a:pPr>
            <a:r>
              <a:rPr lang="cs-CZ" dirty="0"/>
              <a:t>Archiv Vysokého učení technického v Brně</a:t>
            </a:r>
          </a:p>
          <a:p>
            <a:pPr marL="596646" indent="-514350">
              <a:defRPr/>
            </a:pPr>
            <a:r>
              <a:rPr lang="cs-CZ" dirty="0"/>
              <a:t>Archiv Univerzity Hradec Králové</a:t>
            </a:r>
          </a:p>
          <a:p>
            <a:pPr marL="596646" indent="-514350">
              <a:defRPr/>
            </a:pPr>
            <a:r>
              <a:rPr lang="cs-CZ" dirty="0"/>
              <a:t>Archiv Univerzity Palackého v Olomouci</a:t>
            </a:r>
          </a:p>
          <a:p>
            <a:pPr marL="596646" indent="-514350">
              <a:defRPr/>
            </a:pPr>
            <a:r>
              <a:rPr lang="cs-CZ" dirty="0"/>
              <a:t>Archiv Slezské univerzity v Opavě</a:t>
            </a:r>
          </a:p>
          <a:p>
            <a:pPr marL="596646" indent="-514350">
              <a:defRPr/>
            </a:pPr>
            <a:r>
              <a:rPr lang="cs-CZ" dirty="0"/>
              <a:t>Archiv Vysoké školy báňské – Technické univerzity Ostrava</a:t>
            </a:r>
          </a:p>
          <a:p>
            <a:pPr marL="596646" indent="-514350">
              <a:defRPr/>
            </a:pPr>
            <a:r>
              <a:rPr lang="cs-CZ" dirty="0"/>
              <a:t>Archiv </a:t>
            </a:r>
            <a:r>
              <a:rPr lang="cs-CZ" dirty="0" err="1"/>
              <a:t>Mendelovy</a:t>
            </a:r>
            <a:r>
              <a:rPr lang="cs-CZ" dirty="0"/>
              <a:t> univerzity v Brně</a:t>
            </a:r>
          </a:p>
          <a:p>
            <a:pPr marL="596646" indent="-514350">
              <a:defRPr/>
            </a:pPr>
            <a:r>
              <a:rPr lang="cs-CZ" dirty="0"/>
              <a:t>Archiv Veterinární univerzity v Brně</a:t>
            </a:r>
          </a:p>
          <a:p>
            <a:pPr marL="596646" indent="-514350">
              <a:defRPr/>
            </a:pPr>
            <a:r>
              <a:rPr lang="cs-CZ" dirty="0"/>
              <a:t>Archiv Akademie výtvarných umění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Bezpečnostní archivy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bezpečnostní archivy mohou zřizovat</a:t>
            </a:r>
          </a:p>
          <a:p>
            <a:pPr lvl="1"/>
            <a:r>
              <a:rPr lang="cs-CZ" dirty="0"/>
              <a:t>ministerstva vnitra, obrany, zahraničních věcí, Národní bezpečnostní úřad, bezpečnostní sbory a zpravodajské služby ČR</a:t>
            </a:r>
          </a:p>
          <a:p>
            <a:pPr lvl="1"/>
            <a:r>
              <a:rPr lang="cs-CZ" dirty="0"/>
              <a:t>provádějí výběr archiválií ve skartačním řízení u dokumentů vzniklých z činnosti jejich zřizovatele a také u těch, u nichž nebyl dosud zrušen stupeň utajení</a:t>
            </a:r>
          </a:p>
          <a:p>
            <a:pPr lvl="1"/>
            <a:r>
              <a:rPr lang="cs-CZ" dirty="0"/>
              <a:t>vedou v základní evidenci NAD všechny archivní fondy a sbírky, náležející do jejich péče, údaje o archiváliích, které obsahují utajované informace se nepředávají do druhotné evidence NAD</a:t>
            </a:r>
          </a:p>
          <a:p>
            <a:pPr lvl="1"/>
            <a:r>
              <a:rPr lang="cs-CZ" dirty="0"/>
              <a:t>bezpečnostní archivy vyjma bezpečnostního archivu bezpečnostního sboru a zpravodajské služby, provádějí inventuru archiválií vyhlášenou MV</a:t>
            </a:r>
          </a:p>
          <a:p>
            <a:pPr lvl="1"/>
            <a:r>
              <a:rPr lang="cs-CZ" dirty="0"/>
              <a:t>v případě zrušení stupně utajení u archiválií náležejících do jejich péče (vyjma bezpečnostního archivu bezpečnostního sboru a zpravodajské služby) převede bezpečnostní archiv tyto archiválie buď do specializovaného archivu svého zřizovatele nebo do NA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8579296" cy="1944216"/>
          </a:xfrm>
        </p:spPr>
        <p:txBody>
          <a:bodyPr>
            <a:normAutofit fontScale="90000"/>
          </a:bodyPr>
          <a:lstStyle/>
          <a:p>
            <a:pPr algn="l"/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r>
              <a:rPr lang="cs-CZ" b="1" dirty="0"/>
              <a:t>Archiv bezpečnostních složek</a:t>
            </a:r>
            <a:br>
              <a:rPr lang="cs-CZ" b="1" dirty="0"/>
            </a:br>
            <a:r>
              <a:rPr lang="cs-CZ" b="1" dirty="0">
                <a:solidFill>
                  <a:srgbClr val="7030A0"/>
                </a:solidFill>
                <a:hlinkClick r:id="rId2"/>
              </a:rPr>
              <a:t>www.</a:t>
            </a:r>
            <a:r>
              <a:rPr lang="cs-CZ" b="1" dirty="0" err="1">
                <a:solidFill>
                  <a:srgbClr val="7030A0"/>
                </a:solidFill>
                <a:hlinkClick r:id="rId2"/>
              </a:rPr>
              <a:t>abscr.cz</a:t>
            </a:r>
            <a:br>
              <a:rPr lang="cs-CZ" dirty="0"/>
            </a:br>
            <a:br>
              <a:rPr lang="cs-CZ" dirty="0"/>
            </a:br>
            <a:endParaRPr lang="cs-CZ" dirty="0"/>
          </a:p>
        </p:txBody>
      </p:sp>
      <p:pic>
        <p:nvPicPr>
          <p:cNvPr id="4" name="Zástupný symbol pro obsah 3" descr="abs1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251520" y="1484784"/>
            <a:ext cx="4283968" cy="2849646"/>
          </a:xfrm>
        </p:spPr>
      </p:pic>
      <p:sp>
        <p:nvSpPr>
          <p:cNvPr id="5" name="Zaoblený obdélník 4"/>
          <p:cNvSpPr/>
          <p:nvPr/>
        </p:nvSpPr>
        <p:spPr>
          <a:xfrm>
            <a:off x="1979712" y="1988840"/>
            <a:ext cx="3528392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  <a:p>
            <a:pPr algn="ctr"/>
            <a:r>
              <a:rPr lang="cs-CZ" dirty="0" err="1"/>
              <a:t>Siwiecova</a:t>
            </a:r>
            <a:r>
              <a:rPr lang="cs-CZ" dirty="0"/>
              <a:t> 2, Praha 3 – Žižkov</a:t>
            </a:r>
            <a:br>
              <a:rPr lang="cs-CZ" dirty="0"/>
            </a:br>
            <a:endParaRPr lang="cs-CZ" dirty="0"/>
          </a:p>
        </p:txBody>
      </p:sp>
      <p:pic>
        <p:nvPicPr>
          <p:cNvPr id="6" name="Zástupný symbol pro obsah 3" descr="abs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44208" y="1484784"/>
            <a:ext cx="2448272" cy="3271633"/>
          </a:xfrm>
          <a:prstGeom prst="rect">
            <a:avLst/>
          </a:prstGeom>
        </p:spPr>
      </p:pic>
      <p:sp>
        <p:nvSpPr>
          <p:cNvPr id="7" name="Zaoblený obdélník 6"/>
          <p:cNvSpPr/>
          <p:nvPr/>
        </p:nvSpPr>
        <p:spPr>
          <a:xfrm>
            <a:off x="6444208" y="4797152"/>
            <a:ext cx="2520280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Na Struze 3, Praha 1</a:t>
            </a:r>
            <a:endParaRPr lang="cs-CZ" dirty="0"/>
          </a:p>
        </p:txBody>
      </p:sp>
      <p:pic>
        <p:nvPicPr>
          <p:cNvPr id="8" name="Zástupný symbol pro obsah 5" descr="abs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411760" y="3861048"/>
            <a:ext cx="3897073" cy="2592288"/>
          </a:xfrm>
          <a:prstGeom prst="rect">
            <a:avLst/>
          </a:prstGeom>
        </p:spPr>
      </p:pic>
      <p:sp>
        <p:nvSpPr>
          <p:cNvPr id="9" name="Zaoblený obdélník 8"/>
          <p:cNvSpPr/>
          <p:nvPr/>
        </p:nvSpPr>
        <p:spPr>
          <a:xfrm>
            <a:off x="251520" y="5877272"/>
            <a:ext cx="3168352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Kanice (u Brna)</a:t>
            </a:r>
          </a:p>
        </p:txBody>
      </p:sp>
      <p:sp>
        <p:nvSpPr>
          <p:cNvPr id="10" name="Zaoblený obdélník 9"/>
          <p:cNvSpPr/>
          <p:nvPr/>
        </p:nvSpPr>
        <p:spPr>
          <a:xfrm>
            <a:off x="6156176" y="332656"/>
            <a:ext cx="2736304" cy="864096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cs-CZ" dirty="0"/>
          </a:p>
          <a:p>
            <a:r>
              <a:rPr lang="cs-CZ" dirty="0"/>
              <a:t>ABS spravuje</a:t>
            </a:r>
          </a:p>
          <a:p>
            <a:r>
              <a:rPr lang="cs-CZ" dirty="0"/>
              <a:t>769 archivních souborů</a:t>
            </a:r>
          </a:p>
          <a:p>
            <a:r>
              <a:rPr lang="cs-CZ" dirty="0"/>
              <a:t>17 336,71 </a:t>
            </a:r>
            <a:r>
              <a:rPr lang="cs-CZ" dirty="0" err="1"/>
              <a:t>bm</a:t>
            </a:r>
            <a:endParaRPr lang="cs-CZ" dirty="0"/>
          </a:p>
          <a:p>
            <a:pPr algn="ctr"/>
            <a:endParaRPr lang="cs-CZ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Bezpečnostní archivy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274320" lvl="1"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cs-CZ" dirty="0"/>
              <a:t>bezpečnostní sbory a zpravodajské služby mohou odepřít nahlížení, poskytování kopií, opisů a výpisů z archiválií u nichž byl zrušen stupeň utajení, ale obsahují informace i nadále důležité pro ochranu ústavního zřízení, bezpečnost a obranu státu apod.</a:t>
            </a:r>
          </a:p>
          <a:p>
            <a:pPr marL="274320" lvl="1"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cs-CZ" dirty="0"/>
              <a:t>bezpečnostní archivy vyhledávají v archiváliích náležejících do jejich péče pro potřeby správních úřadů a ostatních organizačních složek státu, orgánů územních samosprávných celků, právnických a fyzických osob, pořizuje z nich výpisy, opisy, kopie a umožňuje nahlížet do těchto archiválií</a:t>
            </a:r>
          </a:p>
          <a:p>
            <a:pPr marL="274320" lvl="1"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cs-CZ" dirty="0"/>
              <a:t>pro svoji působnost musí mít bezpečnostní archivy udělenu akreditaci</a:t>
            </a:r>
          </a:p>
          <a:p>
            <a:pPr marL="274320" lvl="1">
              <a:buClr>
                <a:schemeClr val="accent1"/>
              </a:buClr>
              <a:buSzPct val="85000"/>
              <a:buFont typeface="Wingdings 2"/>
              <a:buChar char=""/>
            </a:pPr>
            <a:endParaRPr lang="cs-CZ" dirty="0"/>
          </a:p>
          <a:p>
            <a:pPr marL="274320" lvl="1">
              <a:buClr>
                <a:schemeClr val="accent1"/>
              </a:buClr>
              <a:buSzPct val="85000"/>
              <a:buFont typeface="Wingdings 2"/>
              <a:buChar char=""/>
            </a:pPr>
            <a:endParaRPr lang="cs-CZ" dirty="0"/>
          </a:p>
          <a:p>
            <a:pPr marL="274320" lvl="1">
              <a:buClr>
                <a:schemeClr val="accent1"/>
              </a:buClr>
              <a:buSzPct val="85000"/>
              <a:buFont typeface="Wingdings 2"/>
              <a:buChar char=""/>
            </a:pPr>
            <a:endParaRPr lang="cs-CZ" dirty="0"/>
          </a:p>
          <a:p>
            <a:endParaRPr lang="cs-CZ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Bezpečnostní archivy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365760" indent="-283464">
              <a:defRPr/>
            </a:pPr>
            <a:r>
              <a:rPr lang="cs-CZ" dirty="0"/>
              <a:t>Archiv Ministerstva vnitra České republiky</a:t>
            </a:r>
          </a:p>
          <a:p>
            <a:pPr marL="365760" indent="-283464">
              <a:defRPr/>
            </a:pPr>
            <a:r>
              <a:rPr lang="cs-CZ" dirty="0"/>
              <a:t>Archiv Úřadu pro zahraniční styky a informace</a:t>
            </a:r>
          </a:p>
          <a:p>
            <a:pPr marL="365760" indent="-283464">
              <a:defRPr/>
            </a:pPr>
            <a:r>
              <a:rPr lang="cs-CZ" dirty="0"/>
              <a:t>Archiv Policie České republiky</a:t>
            </a:r>
          </a:p>
          <a:p>
            <a:pPr marL="365760" indent="-283464">
              <a:defRPr/>
            </a:pPr>
            <a:r>
              <a:rPr lang="cs-CZ" dirty="0"/>
              <a:t>Archiv Národního bezpečnostního úřadu</a:t>
            </a:r>
          </a:p>
          <a:p>
            <a:pPr marL="365760" indent="-283464">
              <a:defRPr/>
            </a:pPr>
            <a:r>
              <a:rPr lang="cs-CZ" dirty="0"/>
              <a:t>Archiv Bezpečnostní informační služby</a:t>
            </a:r>
          </a:p>
          <a:p>
            <a:pPr marL="365760" indent="-283464">
              <a:defRPr/>
            </a:pPr>
            <a:r>
              <a:rPr lang="cs-CZ" dirty="0"/>
              <a:t>Archiv Vojenského zpravodajství</a:t>
            </a:r>
          </a:p>
          <a:p>
            <a:pPr marL="365760" indent="-283464">
              <a:defRPr/>
            </a:pPr>
            <a:r>
              <a:rPr lang="cs-CZ" dirty="0"/>
              <a:t>Archiv Ministerstva obrany</a:t>
            </a:r>
          </a:p>
          <a:p>
            <a:pPr marL="365760" indent="-283464">
              <a:buNone/>
              <a:defRPr/>
            </a:pPr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Archiv Policie České republiky</a:t>
            </a:r>
          </a:p>
        </p:txBody>
      </p:sp>
      <p:pic>
        <p:nvPicPr>
          <p:cNvPr id="5" name="Zástupný symbol pro obsah 3" descr="archiv policie_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835696" y="1412776"/>
            <a:ext cx="7124838" cy="4614391"/>
          </a:xfrm>
        </p:spPr>
      </p:pic>
      <p:sp>
        <p:nvSpPr>
          <p:cNvPr id="7" name="Obdélník 6"/>
          <p:cNvSpPr/>
          <p:nvPr/>
        </p:nvSpPr>
        <p:spPr>
          <a:xfrm>
            <a:off x="251520" y="5877272"/>
            <a:ext cx="8712968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  <a:p>
            <a:pPr algn="ctr"/>
            <a:endParaRPr lang="cs-CZ" dirty="0">
              <a:hlinkClick r:id="rId3"/>
            </a:endParaRPr>
          </a:p>
          <a:p>
            <a:pPr algn="ctr"/>
            <a:r>
              <a:rPr lang="cs-CZ" dirty="0">
                <a:hlinkClick r:id="rId3"/>
              </a:rPr>
              <a:t>http://www.policie.</a:t>
            </a:r>
            <a:r>
              <a:rPr lang="cs-CZ" dirty="0" err="1">
                <a:hlinkClick r:id="rId3"/>
              </a:rPr>
              <a:t>cz</a:t>
            </a:r>
            <a:r>
              <a:rPr lang="cs-CZ" dirty="0">
                <a:hlinkClick r:id="rId3"/>
              </a:rPr>
              <a:t>/</a:t>
            </a:r>
            <a:r>
              <a:rPr lang="cs-CZ" dirty="0" err="1">
                <a:hlinkClick r:id="rId3"/>
              </a:rPr>
              <a:t>clanek</a:t>
            </a:r>
            <a:r>
              <a:rPr lang="cs-CZ" dirty="0">
                <a:hlinkClick r:id="rId3"/>
              </a:rPr>
              <a:t>/archiv-policie-</a:t>
            </a:r>
            <a:r>
              <a:rPr lang="cs-CZ" dirty="0" err="1">
                <a:hlinkClick r:id="rId3"/>
              </a:rPr>
              <a:t>ceske</a:t>
            </a:r>
            <a:r>
              <a:rPr lang="cs-CZ" dirty="0">
                <a:hlinkClick r:id="rId3"/>
              </a:rPr>
              <a:t>-republiky.</a:t>
            </a:r>
            <a:r>
              <a:rPr lang="cs-CZ" dirty="0" err="1">
                <a:hlinkClick r:id="rId3"/>
              </a:rPr>
              <a:t>aspx</a:t>
            </a:r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</p:txBody>
      </p:sp>
      <p:sp>
        <p:nvSpPr>
          <p:cNvPr id="8" name="Obdélník 7"/>
          <p:cNvSpPr/>
          <p:nvPr/>
        </p:nvSpPr>
        <p:spPr>
          <a:xfrm>
            <a:off x="251520" y="2636912"/>
            <a:ext cx="3168352" cy="24482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b="1" dirty="0">
                <a:solidFill>
                  <a:schemeClr val="bg1"/>
                </a:solidFill>
              </a:rPr>
              <a:t>28 archivních fondů. </a:t>
            </a:r>
          </a:p>
          <a:p>
            <a:r>
              <a:rPr lang="cs-CZ" b="1" dirty="0">
                <a:solidFill>
                  <a:schemeClr val="bg1"/>
                </a:solidFill>
              </a:rPr>
              <a:t>2 691,77 </a:t>
            </a:r>
            <a:r>
              <a:rPr lang="cs-CZ" b="1" dirty="0" err="1">
                <a:solidFill>
                  <a:schemeClr val="bg1"/>
                </a:solidFill>
              </a:rPr>
              <a:t>bm</a:t>
            </a:r>
            <a:r>
              <a:rPr lang="cs-CZ" b="1" dirty="0">
                <a:solidFill>
                  <a:schemeClr val="bg1"/>
                </a:solidFill>
              </a:rPr>
              <a:t> </a:t>
            </a:r>
          </a:p>
          <a:p>
            <a:endParaRPr lang="cs-CZ" dirty="0">
              <a:solidFill>
                <a:schemeClr val="bg1"/>
              </a:solidFill>
            </a:endParaRPr>
          </a:p>
          <a:p>
            <a:r>
              <a:rPr lang="cs-CZ" dirty="0">
                <a:solidFill>
                  <a:schemeClr val="bg1"/>
                </a:solidFill>
              </a:rPr>
              <a:t>V archivu jsou uloženy archiválie a dokumenty vzniklé z činnosti Policie České republiky od roku</a:t>
            </a:r>
          </a:p>
          <a:p>
            <a:r>
              <a:rPr lang="cs-CZ" dirty="0">
                <a:solidFill>
                  <a:schemeClr val="bg1"/>
                </a:solidFill>
              </a:rPr>
              <a:t>1990.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608112"/>
          </a:xfrm>
        </p:spPr>
        <p:txBody>
          <a:bodyPr/>
          <a:lstStyle/>
          <a:p>
            <a:r>
              <a:rPr lang="cs-CZ" dirty="0"/>
              <a:t>Archiv Národního bezpečnostního úřadu</a:t>
            </a:r>
          </a:p>
        </p:txBody>
      </p:sp>
      <p:pic>
        <p:nvPicPr>
          <p:cNvPr id="4" name="Zástupný symbol pro obsah 3" descr="archiv nbu_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894377" y="836712"/>
            <a:ext cx="6249623" cy="3816424"/>
          </a:xfrm>
        </p:spPr>
      </p:pic>
      <p:sp>
        <p:nvSpPr>
          <p:cNvPr id="5" name="Obdélník 4"/>
          <p:cNvSpPr/>
          <p:nvPr/>
        </p:nvSpPr>
        <p:spPr>
          <a:xfrm>
            <a:off x="5148064" y="4941168"/>
            <a:ext cx="3528392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hlinkClick r:id="rId3"/>
            </a:endParaRPr>
          </a:p>
          <a:p>
            <a:pPr algn="ctr"/>
            <a:r>
              <a:rPr lang="cs-CZ" dirty="0">
                <a:hlinkClick r:id="rId3"/>
              </a:rPr>
              <a:t>https://www.nbu.cz/cs/archiv-webu/879-o-archivu/</a:t>
            </a:r>
            <a:endParaRPr lang="cs-CZ" dirty="0"/>
          </a:p>
          <a:p>
            <a:pPr algn="ctr"/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5307750" y="3942053"/>
            <a:ext cx="2592288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výroční zpráva za rok 2020 zveřejněna není</a:t>
            </a:r>
          </a:p>
        </p:txBody>
      </p:sp>
      <p:sp>
        <p:nvSpPr>
          <p:cNvPr id="8" name="Obdélník 7"/>
          <p:cNvSpPr/>
          <p:nvPr/>
        </p:nvSpPr>
        <p:spPr>
          <a:xfrm>
            <a:off x="179512" y="908720"/>
            <a:ext cx="3672408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Jako veřejný specializovaný archiv byl akreditován 15. 1. 2010.</a:t>
            </a:r>
          </a:p>
        </p:txBody>
      </p:sp>
      <p:pic>
        <p:nvPicPr>
          <p:cNvPr id="9" name="Zástupný obsah 4">
            <a:extLst>
              <a:ext uri="{FF2B5EF4-FFF2-40B4-BE49-F238E27FC236}">
                <a16:creationId xmlns:a16="http://schemas.microsoft.com/office/drawing/2014/main" id="{6B78A35C-19D2-4CAC-B113-B0BF351F6E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044" y="1681207"/>
            <a:ext cx="5043130" cy="5060161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C53C9FBC-7802-42A7-976A-E2365A580256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028106"/>
            <a:ext cx="7337051" cy="4843488"/>
          </a:xfr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1752" y="0"/>
            <a:ext cx="8534400" cy="764704"/>
          </a:xfrm>
        </p:spPr>
        <p:txBody>
          <a:bodyPr>
            <a:normAutofit/>
          </a:bodyPr>
          <a:lstStyle/>
          <a:p>
            <a:r>
              <a:rPr lang="cs-CZ" dirty="0"/>
              <a:t>Archiv Vojenského zpravodajství</a:t>
            </a:r>
          </a:p>
        </p:txBody>
      </p:sp>
      <p:sp>
        <p:nvSpPr>
          <p:cNvPr id="14" name="Šipka doprava 13"/>
          <p:cNvSpPr/>
          <p:nvPr/>
        </p:nvSpPr>
        <p:spPr>
          <a:xfrm>
            <a:off x="2267744" y="4005064"/>
            <a:ext cx="1368152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5" name="Zástupný symbol pro obsah 5" descr="vojáci histori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4581128"/>
            <a:ext cx="3528392" cy="2039929"/>
          </a:xfrm>
          <a:prstGeom prst="rect">
            <a:avLst/>
          </a:prstGeom>
        </p:spPr>
      </p:pic>
      <p:pic>
        <p:nvPicPr>
          <p:cNvPr id="16" name="Zástupný obsah 8">
            <a:extLst>
              <a:ext uri="{FF2B5EF4-FFF2-40B4-BE49-F238E27FC236}">
                <a16:creationId xmlns:a16="http://schemas.microsoft.com/office/drawing/2014/main" id="{C4EF28B8-6E1D-473C-A77D-A3FB5B808C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1978062"/>
            <a:ext cx="5372605" cy="3978534"/>
          </a:xfrm>
          <a:prstGeom prst="rect">
            <a:avLst/>
          </a:prstGeom>
        </p:spPr>
      </p:pic>
      <p:sp>
        <p:nvSpPr>
          <p:cNvPr id="17" name="Zaoblený obdélník 16"/>
          <p:cNvSpPr/>
          <p:nvPr/>
        </p:nvSpPr>
        <p:spPr>
          <a:xfrm>
            <a:off x="3707904" y="5877272"/>
            <a:ext cx="5256584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1600" dirty="0"/>
              <a:t>https://www.vzcr.cz/vyrocni-zpravy-bezpecnostniho-archivu-vojenske-zpravodajstvi-42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608112"/>
          </a:xfrm>
        </p:spPr>
        <p:txBody>
          <a:bodyPr/>
          <a:lstStyle/>
          <a:p>
            <a:r>
              <a:rPr lang="cs-CZ" dirty="0"/>
              <a:t>Soukromé archivy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179512" y="1484784"/>
            <a:ext cx="8784976" cy="5112568"/>
          </a:xfrm>
        </p:spPr>
        <p:txBody>
          <a:bodyPr>
            <a:normAutofit fontScale="77500" lnSpcReduction="20000"/>
          </a:bodyPr>
          <a:lstStyle/>
          <a:p>
            <a:r>
              <a:rPr lang="cs-CZ" dirty="0"/>
              <a:t>zřizovatelem může být fyzická nebo právnická osoba</a:t>
            </a:r>
          </a:p>
          <a:p>
            <a:r>
              <a:rPr lang="cs-CZ" dirty="0"/>
              <a:t>mohou působit jen v případě, že jim byla udělena akreditace, díky níž:</a:t>
            </a:r>
          </a:p>
          <a:p>
            <a:pPr lvl="1"/>
            <a:r>
              <a:rPr lang="cs-CZ" sz="2300" dirty="0"/>
              <a:t>vzniká zřizovateli nárok na poskytnutí bezplatné odborné pomoci ze strany NA nebo SOA</a:t>
            </a:r>
          </a:p>
          <a:p>
            <a:pPr lvl="1"/>
            <a:r>
              <a:rPr lang="cs-CZ" sz="2300" dirty="0"/>
              <a:t>vzniká zřizovateli nárok na poskytnutí jednorázového ročního státního příspěvku na provoz soukromého archivu</a:t>
            </a:r>
          </a:p>
          <a:p>
            <a:r>
              <a:rPr lang="cs-CZ" dirty="0"/>
              <a:t>soukromý archiv</a:t>
            </a:r>
          </a:p>
          <a:p>
            <a:pPr lvl="1"/>
            <a:r>
              <a:rPr lang="cs-CZ" sz="2300" dirty="0"/>
              <a:t>vede evidenci archiválií dle zákona</a:t>
            </a:r>
          </a:p>
          <a:p>
            <a:pPr lvl="1"/>
            <a:r>
              <a:rPr lang="cs-CZ" sz="2300" dirty="0"/>
              <a:t>umožňuje za podmínek uvedených v zákoně nahlížení do archiválií náležejících do jeho péče</a:t>
            </a:r>
          </a:p>
          <a:p>
            <a:pPr lvl="1"/>
            <a:r>
              <a:rPr lang="cs-CZ" sz="2300" dirty="0"/>
              <a:t>předkládá NA nebo SOA skartační návrhy k posouzení a provedení výběru archiválií</a:t>
            </a:r>
          </a:p>
          <a:p>
            <a:pPr lvl="1"/>
            <a:r>
              <a:rPr lang="cs-CZ" sz="2300" dirty="0"/>
              <a:t>pečuje o archiválie svého zřizovatele a jeho právních předchůdců</a:t>
            </a:r>
          </a:p>
          <a:p>
            <a:pPr lvl="1"/>
            <a:r>
              <a:rPr lang="cs-CZ" sz="2300" dirty="0"/>
              <a:t>pečuje o archiválie jiných právnických nebo fyzických osob, které mají v soukromém archivu na základě smlouvy uloženy svoje archiválie</a:t>
            </a:r>
          </a:p>
          <a:p>
            <a:pPr lvl="1"/>
            <a:r>
              <a:rPr lang="cs-CZ" sz="2300" dirty="0"/>
              <a:t>provádí prověrku fyzického stavu AKP a NKP</a:t>
            </a:r>
          </a:p>
          <a:p>
            <a:pPr lvl="1"/>
            <a:r>
              <a:rPr lang="cs-CZ" sz="2300" dirty="0"/>
              <a:t>podílí se na sestavování celostátních soupisů archiválií</a:t>
            </a:r>
          </a:p>
          <a:p>
            <a:pPr lvl="1"/>
            <a:r>
              <a:rPr lang="cs-CZ" sz="2300" dirty="0"/>
              <a:t>provádí inventuru vyhlášenou MV</a:t>
            </a:r>
          </a:p>
          <a:p>
            <a:pPr lvl="1"/>
            <a:endParaRPr lang="cs-CZ" dirty="0"/>
          </a:p>
          <a:p>
            <a:pPr lvl="1"/>
            <a:endParaRPr lang="cs-CZ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Soukromé archivy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Archiv </a:t>
            </a:r>
            <a:r>
              <a:rPr lang="cs-CZ" dirty="0" err="1"/>
              <a:t>ArcellorMittal</a:t>
            </a:r>
            <a:r>
              <a:rPr lang="cs-CZ" dirty="0"/>
              <a:t> Ostrava, a. s.</a:t>
            </a:r>
          </a:p>
          <a:p>
            <a:r>
              <a:rPr lang="cs-CZ" dirty="0"/>
              <a:t>Archiv OKD, a. s.</a:t>
            </a:r>
          </a:p>
          <a:p>
            <a:r>
              <a:rPr lang="cs-CZ" dirty="0"/>
              <a:t>Archiv společnosti Sokolovská uhelná</a:t>
            </a:r>
          </a:p>
          <a:p>
            <a:r>
              <a:rPr lang="cs-CZ" dirty="0"/>
              <a:t>Archiv společnosti Škoda Auto</a:t>
            </a:r>
          </a:p>
          <a:p>
            <a:r>
              <a:rPr lang="cs-CZ" dirty="0"/>
              <a:t>Archiv Vítkovice, a. s.</a:t>
            </a:r>
          </a:p>
          <a:p>
            <a:r>
              <a:rPr lang="cs-CZ" dirty="0"/>
              <a:t>Ústřední archiv společnosti Plzeňský Prazdroj, a. s.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Soukromé archivy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Všeodborový archiv ČMKOS</a:t>
            </a:r>
          </a:p>
          <a:p>
            <a:r>
              <a:rPr lang="cs-CZ" dirty="0"/>
              <a:t>Archiv Židovského muzea v Praze</a:t>
            </a:r>
          </a:p>
          <a:p>
            <a:r>
              <a:rPr lang="cs-CZ" dirty="0"/>
              <a:t>Archiv České strany sociálně demokratické</a:t>
            </a:r>
          </a:p>
          <a:p>
            <a:r>
              <a:rPr lang="cs-CZ" dirty="0"/>
              <a:t>Archiv Centra hasičského hnutí, Přibyslav</a:t>
            </a:r>
          </a:p>
          <a:p>
            <a:r>
              <a:rPr lang="cs-CZ" dirty="0"/>
              <a:t>Archiv Biskupství brněnského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 descr="škodovka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260648"/>
            <a:ext cx="8504238" cy="3240360"/>
          </a:xfrm>
        </p:spPr>
      </p:pic>
      <p:sp>
        <p:nvSpPr>
          <p:cNvPr id="5" name="Obdélník 4"/>
          <p:cNvSpPr/>
          <p:nvPr/>
        </p:nvSpPr>
        <p:spPr>
          <a:xfrm>
            <a:off x="3491880" y="242088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dirty="0">
                <a:solidFill>
                  <a:schemeClr val="bg1"/>
                </a:solidFill>
              </a:rPr>
              <a:t>.</a:t>
            </a:r>
            <a:endParaRPr lang="cs-CZ" dirty="0">
              <a:solidFill>
                <a:schemeClr val="bg1"/>
              </a:solidFill>
            </a:endParaRPr>
          </a:p>
        </p:txBody>
      </p:sp>
      <p:pic>
        <p:nvPicPr>
          <p:cNvPr id="6" name="Zástupný symbol pro obsah 3" descr="škodovka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3429000"/>
            <a:ext cx="3759181" cy="2647816"/>
          </a:xfrm>
          <a:prstGeom prst="rect">
            <a:avLst/>
          </a:prstGeom>
        </p:spPr>
      </p:pic>
      <p:pic>
        <p:nvPicPr>
          <p:cNvPr id="7" name="Zástupný symbol pro obsah 5" descr="škodovka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76056" y="3645024"/>
            <a:ext cx="3683252" cy="2592288"/>
          </a:xfrm>
          <a:prstGeom prst="rect">
            <a:avLst/>
          </a:prstGeom>
        </p:spPr>
      </p:pic>
      <p:pic>
        <p:nvPicPr>
          <p:cNvPr id="8" name="Zástupný symbol pro obsah 7" descr="škoda_knih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987824" y="3140968"/>
            <a:ext cx="1376424" cy="1656184"/>
          </a:xfrm>
          <a:prstGeom prst="rect">
            <a:avLst/>
          </a:prstGeom>
        </p:spPr>
      </p:pic>
      <p:pic>
        <p:nvPicPr>
          <p:cNvPr id="18" name="Zástupný symbol pro obsah 9" descr="elsner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067944" y="3789040"/>
            <a:ext cx="1212015" cy="1783156"/>
          </a:xfrm>
          <a:prstGeom prst="rect">
            <a:avLst/>
          </a:prstGeom>
        </p:spPr>
      </p:pic>
      <p:pic>
        <p:nvPicPr>
          <p:cNvPr id="19" name="Zástupný symbol pro obsah 11" descr="mboleslav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843808" y="4509120"/>
            <a:ext cx="1272123" cy="1801884"/>
          </a:xfrm>
          <a:prstGeom prst="rect">
            <a:avLst/>
          </a:prstGeom>
        </p:spPr>
      </p:pic>
      <p:sp>
        <p:nvSpPr>
          <p:cNvPr id="20" name="Zaoblený obdélník 19"/>
          <p:cNvSpPr/>
          <p:nvPr/>
        </p:nvSpPr>
        <p:spPr>
          <a:xfrm>
            <a:off x="4211960" y="5661248"/>
            <a:ext cx="4104456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Archiv spolupracuje na vydávání knih a podílí se na vědeckém výzkumu</a:t>
            </a:r>
          </a:p>
        </p:txBody>
      </p:sp>
      <p:sp>
        <p:nvSpPr>
          <p:cNvPr id="22" name="Zaoblený obdélník 21"/>
          <p:cNvSpPr/>
          <p:nvPr/>
        </p:nvSpPr>
        <p:spPr>
          <a:xfrm>
            <a:off x="3635896" y="1772816"/>
            <a:ext cx="4320480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chemeClr val="bg1"/>
                </a:solidFill>
              </a:rPr>
              <a:t>Od roku 2007 je akreditovaným  „podnikovým“ soukromým archivem</a:t>
            </a:r>
            <a:endParaRPr lang="cs-CZ" dirty="0"/>
          </a:p>
        </p:txBody>
      </p:sp>
      <p:sp>
        <p:nvSpPr>
          <p:cNvPr id="23" name="Zaoblený obdélník 22"/>
          <p:cNvSpPr/>
          <p:nvPr/>
        </p:nvSpPr>
        <p:spPr>
          <a:xfrm>
            <a:off x="179512" y="5877272"/>
            <a:ext cx="3384376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http://museum.</a:t>
            </a:r>
            <a:r>
              <a:rPr lang="cs-CZ" dirty="0" err="1"/>
              <a:t>skoda</a:t>
            </a:r>
            <a:r>
              <a:rPr lang="cs-CZ" dirty="0"/>
              <a:t>-auto.</a:t>
            </a:r>
            <a:r>
              <a:rPr lang="cs-CZ" dirty="0" err="1"/>
              <a:t>cz</a:t>
            </a:r>
            <a:r>
              <a:rPr lang="cs-CZ" dirty="0"/>
              <a:t>/</a:t>
            </a:r>
            <a:r>
              <a:rPr lang="cs-CZ" dirty="0" err="1"/>
              <a:t>zakladni</a:t>
            </a:r>
            <a:r>
              <a:rPr lang="cs-CZ" dirty="0"/>
              <a:t>-informace/archiv-</a:t>
            </a:r>
            <a:r>
              <a:rPr lang="cs-CZ" dirty="0" err="1"/>
              <a:t>spolecnosti</a:t>
            </a:r>
            <a:endParaRPr lang="cs-CZ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Zástupný symbol pro obsah 5" descr="biskupský archiv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5905" y="11008"/>
            <a:ext cx="9026357" cy="6730360"/>
          </a:xfrm>
        </p:spPr>
      </p:pic>
      <p:pic>
        <p:nvPicPr>
          <p:cNvPr id="7" name="Zástupný symbol pro obsah 3" descr="biskup_sbírk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62604" y="2636912"/>
            <a:ext cx="3369659" cy="3592560"/>
          </a:xfrm>
          <a:prstGeom prst="rect">
            <a:avLst/>
          </a:prstGeom>
        </p:spPr>
      </p:pic>
      <p:sp>
        <p:nvSpPr>
          <p:cNvPr id="8" name="Zaoblený obdélník 7"/>
          <p:cNvSpPr/>
          <p:nvPr/>
        </p:nvSpPr>
        <p:spPr>
          <a:xfrm>
            <a:off x="2123728" y="1628800"/>
            <a:ext cx="3240360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Akreditován od roku 2011</a:t>
            </a:r>
          </a:p>
        </p:txBody>
      </p:sp>
      <p:pic>
        <p:nvPicPr>
          <p:cNvPr id="9" name="Zástupný symbol pro obsah 5" descr="biskupá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95936" y="2860171"/>
            <a:ext cx="1748105" cy="3816424"/>
          </a:xfrm>
          <a:prstGeom prst="rect">
            <a:avLst/>
          </a:prstGeom>
        </p:spPr>
      </p:pic>
      <p:sp>
        <p:nvSpPr>
          <p:cNvPr id="10" name="Zaoblený obdélník 9"/>
          <p:cNvSpPr/>
          <p:nvPr/>
        </p:nvSpPr>
        <p:spPr>
          <a:xfrm>
            <a:off x="5744040" y="5733256"/>
            <a:ext cx="3297651" cy="9361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https://www.biskupstvi.cz/diecezni-archiv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text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cs-CZ" dirty="0" err="1"/>
              <a:t>Siwiecova</a:t>
            </a:r>
            <a:endParaRPr lang="cs-CZ" dirty="0"/>
          </a:p>
          <a:p>
            <a:pPr algn="ctr"/>
            <a:endParaRPr lang="cs-CZ" dirty="0"/>
          </a:p>
        </p:txBody>
      </p:sp>
      <p:sp>
        <p:nvSpPr>
          <p:cNvPr id="10" name="Zástupný symbol pro text 9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cs-CZ" dirty="0"/>
              <a:t>Na Struze</a:t>
            </a:r>
          </a:p>
          <a:p>
            <a:pPr algn="ctr"/>
            <a:endParaRPr lang="cs-CZ" dirty="0"/>
          </a:p>
        </p:txBody>
      </p:sp>
      <p:pic>
        <p:nvPicPr>
          <p:cNvPr id="4" name="Zástupný symbol pro obsah 3" descr="Swierzova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251520" y="2204864"/>
            <a:ext cx="4351882" cy="4177977"/>
          </a:xfrm>
        </p:spPr>
      </p:pic>
      <p:sp>
        <p:nvSpPr>
          <p:cNvPr id="11" name="Zástupný symbol pro obsah 10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ABS Praha</a:t>
            </a:r>
          </a:p>
        </p:txBody>
      </p:sp>
      <p:pic>
        <p:nvPicPr>
          <p:cNvPr id="5" name="Zástupný symbol pro obsah 5" descr="struh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20072" y="2204864"/>
            <a:ext cx="2986277" cy="4301175"/>
          </a:xfrm>
          <a:prstGeom prst="rect">
            <a:avLst/>
          </a:prstGeom>
        </p:spPr>
      </p:pic>
      <p:sp>
        <p:nvSpPr>
          <p:cNvPr id="12" name="Obdélník 11"/>
          <p:cNvSpPr/>
          <p:nvPr/>
        </p:nvSpPr>
        <p:spPr>
          <a:xfrm>
            <a:off x="2339752" y="3789040"/>
            <a:ext cx="2520280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6. oddělení</a:t>
            </a:r>
          </a:p>
        </p:txBody>
      </p:sp>
      <p:sp>
        <p:nvSpPr>
          <p:cNvPr id="13" name="Obdélník 12"/>
          <p:cNvSpPr/>
          <p:nvPr/>
        </p:nvSpPr>
        <p:spPr>
          <a:xfrm>
            <a:off x="6516216" y="4365104"/>
            <a:ext cx="2232248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Kancelář ředitelky</a:t>
            </a:r>
          </a:p>
          <a:p>
            <a:pPr algn="ctr"/>
            <a:r>
              <a:rPr lang="cs-CZ" dirty="0"/>
              <a:t>2. a 7. oddělení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Informace o zrušených archivech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01752" y="1340768"/>
            <a:ext cx="8503920" cy="5040560"/>
          </a:xfrm>
        </p:spPr>
        <p:txBody>
          <a:bodyPr>
            <a:normAutofit/>
          </a:bodyPr>
          <a:lstStyle/>
          <a:p>
            <a:r>
              <a:rPr lang="cs-CZ" dirty="0"/>
              <a:t>Podnikové archivy</a:t>
            </a:r>
          </a:p>
          <a:p>
            <a:pPr lvl="1"/>
            <a:r>
              <a:rPr lang="cs-CZ" dirty="0"/>
              <a:t>zřízeny podle zákona č. 97/1974 Sb. a Vyhlášky MV ČSR           č. 118/1974 Sb., o podnikových archivech</a:t>
            </a:r>
          </a:p>
          <a:p>
            <a:pPr lvl="2"/>
            <a:r>
              <a:rPr lang="cs-CZ" sz="2100" dirty="0"/>
              <a:t>odborná zařízení, zřizovaná a spravovaná státními hospodářskými organizacemi, ústředně řízenými rozpočtovými a příspěvkovými organizacemi, peněžními a pojišťovacími organizacemi, výrobními a spotřebními družstevními podniky zřízenými vyššími družstevními organizacemi, výjimečně i národními výbory</a:t>
            </a:r>
          </a:p>
          <a:p>
            <a:pPr lvl="2"/>
            <a:r>
              <a:rPr lang="cs-CZ" sz="2100" dirty="0"/>
              <a:t>uchovávaly písemnosti z období před znárodněním, zachycující působnost soukromých firem, akciových společností, koncernů, státních a jiných podniků, ale také písemné pozůstalosti, archiválie zaměstnaneckých spolků apod. a po znárodnění, ROH, SČSP, tělovýchovné organizace apod.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Informace o zrušených archivech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179512" y="1628800"/>
            <a:ext cx="8784976" cy="4752528"/>
          </a:xfrm>
        </p:spPr>
        <p:txBody>
          <a:bodyPr>
            <a:normAutofit fontScale="92500" lnSpcReduction="10000"/>
          </a:bodyPr>
          <a:lstStyle/>
          <a:p>
            <a:r>
              <a:rPr lang="cs-CZ" sz="2800" dirty="0"/>
              <a:t>v 80. letech 20. století 933 podnikových archivů, např.:</a:t>
            </a:r>
          </a:p>
          <a:p>
            <a:pPr lvl="2"/>
            <a:r>
              <a:rPr lang="cs-CZ" sz="2300" dirty="0"/>
              <a:t>Ústřední archiv České státní pojišťovny v Praze</a:t>
            </a:r>
          </a:p>
          <a:p>
            <a:pPr lvl="2"/>
            <a:r>
              <a:rPr lang="cs-CZ" sz="2300" dirty="0"/>
              <a:t>Podnikový archiv Československé obchodní banky, a. s., Praha</a:t>
            </a:r>
          </a:p>
          <a:p>
            <a:pPr lvl="2"/>
            <a:r>
              <a:rPr lang="cs-CZ" sz="2300" dirty="0"/>
              <a:t>Podnikový archiv ČKD Praha, o. p., Praha</a:t>
            </a:r>
          </a:p>
          <a:p>
            <a:pPr lvl="2"/>
            <a:r>
              <a:rPr lang="cs-CZ" sz="2300" dirty="0"/>
              <a:t>Podnikový archiv Jihočeských pivovarů, k. p., České Budějovice</a:t>
            </a:r>
          </a:p>
          <a:p>
            <a:pPr lvl="2"/>
            <a:r>
              <a:rPr lang="cs-CZ" sz="2300" dirty="0"/>
              <a:t>Podnikový archiv Škoda, k. p. , Plzeň</a:t>
            </a:r>
          </a:p>
          <a:p>
            <a:pPr lvl="2"/>
            <a:r>
              <a:rPr lang="cs-CZ" sz="2300" dirty="0"/>
              <a:t>Podnikový archiv Zbrojovky Brno, k. p., Brno</a:t>
            </a:r>
          </a:p>
          <a:p>
            <a:pPr lvl="2"/>
            <a:r>
              <a:rPr lang="cs-CZ" sz="2300" dirty="0"/>
              <a:t>Podnikový archiv Svitu, o. p., </a:t>
            </a:r>
            <a:r>
              <a:rPr lang="cs-CZ" sz="2300" dirty="0" err="1"/>
              <a:t>Gottwaldov</a:t>
            </a:r>
            <a:endParaRPr lang="cs-CZ" sz="2300" dirty="0"/>
          </a:p>
          <a:p>
            <a:r>
              <a:rPr lang="cs-CZ" sz="3000" dirty="0"/>
              <a:t>v NA a SOA instruktoři pro podnikové archivy</a:t>
            </a:r>
          </a:p>
          <a:p>
            <a:r>
              <a:rPr lang="cs-CZ" sz="3000" dirty="0"/>
              <a:t>zrušeny zákonem č. 499/2004 sb.</a:t>
            </a:r>
          </a:p>
          <a:p>
            <a:r>
              <a:rPr lang="cs-CZ" sz="3000" dirty="0"/>
              <a:t>archivní  soubory bývalých podnikových archivů byly převzaty NA a SOA</a:t>
            </a:r>
            <a:endParaRPr lang="cs-CZ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>
          <a:xfrm>
            <a:off x="251520" y="1340768"/>
            <a:ext cx="4090420" cy="504056"/>
          </a:xfrm>
        </p:spPr>
        <p:txBody>
          <a:bodyPr/>
          <a:lstStyle/>
          <a:p>
            <a:r>
              <a:rPr lang="cs-CZ" sz="2000" dirty="0"/>
              <a:t>Branické nám. 2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3"/>
          </p:nvPr>
        </p:nvSpPr>
        <p:spPr>
          <a:xfrm>
            <a:off x="4644008" y="1340768"/>
            <a:ext cx="4189097" cy="576064"/>
          </a:xfrm>
        </p:spPr>
        <p:txBody>
          <a:bodyPr/>
          <a:lstStyle/>
          <a:p>
            <a:r>
              <a:rPr lang="cs-CZ" dirty="0"/>
              <a:t>Kanice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ABS Praha a Kanice</a:t>
            </a:r>
          </a:p>
        </p:txBody>
      </p:sp>
      <p:pic>
        <p:nvPicPr>
          <p:cNvPr id="7" name="Zástupný symbol pro obsah 9" descr="kanice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5917221" y="1412776"/>
            <a:ext cx="3226779" cy="4464496"/>
          </a:xfrm>
          <a:prstGeom prst="rect">
            <a:avLst/>
          </a:prstGeom>
        </p:spPr>
      </p:pic>
      <p:pic>
        <p:nvPicPr>
          <p:cNvPr id="8" name="Zástupný symbol pro obsah 7" descr="braník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1475656" y="1772816"/>
            <a:ext cx="3001686" cy="4410356"/>
          </a:xfrm>
          <a:prstGeom prst="rect">
            <a:avLst/>
          </a:prstGeom>
        </p:spPr>
      </p:pic>
      <p:sp>
        <p:nvSpPr>
          <p:cNvPr id="9" name="Obdélník 8"/>
          <p:cNvSpPr/>
          <p:nvPr/>
        </p:nvSpPr>
        <p:spPr>
          <a:xfrm>
            <a:off x="467544" y="5877272"/>
            <a:ext cx="4032448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dirty="0"/>
              <a:t>Skupina péče o fyzický stav archiválií</a:t>
            </a:r>
          </a:p>
        </p:txBody>
      </p:sp>
      <p:sp>
        <p:nvSpPr>
          <p:cNvPr id="10" name="Obdélník 9"/>
          <p:cNvSpPr/>
          <p:nvPr/>
        </p:nvSpPr>
        <p:spPr>
          <a:xfrm>
            <a:off x="5004048" y="5733256"/>
            <a:ext cx="3672408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původně </a:t>
            </a:r>
          </a:p>
          <a:p>
            <a:pPr algn="ctr"/>
            <a:r>
              <a:rPr lang="cs-CZ" dirty="0"/>
              <a:t>pracoviště Krajského střediska automatizace při KS SNB</a:t>
            </a:r>
          </a:p>
        </p:txBody>
      </p:sp>
      <p:sp>
        <p:nvSpPr>
          <p:cNvPr id="11" name="Obdélník 10"/>
          <p:cNvSpPr/>
          <p:nvPr/>
        </p:nvSpPr>
        <p:spPr>
          <a:xfrm>
            <a:off x="4644008" y="2780928"/>
            <a:ext cx="1440160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3. oddělení</a:t>
            </a:r>
          </a:p>
        </p:txBody>
      </p:sp>
      <p:sp>
        <p:nvSpPr>
          <p:cNvPr id="12" name="Obdélník 11"/>
          <p:cNvSpPr/>
          <p:nvPr/>
        </p:nvSpPr>
        <p:spPr>
          <a:xfrm>
            <a:off x="251520" y="2708920"/>
            <a:ext cx="1656184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/>
            <a:r>
              <a:rPr lang="cs-CZ" dirty="0"/>
              <a:t>1. odd.</a:t>
            </a:r>
          </a:p>
          <a:p>
            <a:pPr marL="342900" indent="-342900"/>
            <a:r>
              <a:rPr lang="cs-CZ" dirty="0"/>
              <a:t>4. a 5. odd.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Nadpis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Archiv bezpečnostních složek (ABS)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"/>
          </p:nvPr>
        </p:nvSpPr>
        <p:spPr>
          <a:xfrm>
            <a:off x="251520" y="1484784"/>
            <a:ext cx="8640960" cy="4896544"/>
          </a:xfrm>
        </p:spPr>
        <p:txBody>
          <a:bodyPr>
            <a:normAutofit lnSpcReduction="10000"/>
          </a:bodyPr>
          <a:lstStyle/>
          <a:p>
            <a:r>
              <a:rPr lang="cs-CZ" sz="2500" dirty="0"/>
              <a:t>Kancelář ředitelky Archivu</a:t>
            </a:r>
          </a:p>
          <a:p>
            <a:pPr>
              <a:buNone/>
            </a:pPr>
            <a:r>
              <a:rPr lang="cs-CZ" sz="2500" dirty="0"/>
              <a:t>	Mgr. Světlana Ptáčníková</a:t>
            </a:r>
          </a:p>
          <a:p>
            <a:r>
              <a:rPr lang="cs-CZ" sz="2500" dirty="0"/>
              <a:t>1. Oddělení archivních fondů operativních svazků a vyšetřovacích spisů</a:t>
            </a:r>
          </a:p>
          <a:p>
            <a:r>
              <a:rPr lang="cs-CZ" sz="2500" dirty="0"/>
              <a:t>2. Oddělení archivních fondů Federálního ministerstva vnitra </a:t>
            </a:r>
          </a:p>
          <a:p>
            <a:r>
              <a:rPr lang="cs-CZ" sz="2500" dirty="0"/>
              <a:t>3. Oddělení archivních fondů MV ČSR, </a:t>
            </a:r>
            <a:r>
              <a:rPr lang="cs-CZ" sz="2500" dirty="0" err="1"/>
              <a:t>StB</a:t>
            </a:r>
            <a:r>
              <a:rPr lang="cs-CZ" sz="2500" dirty="0"/>
              <a:t> a vojsk MV</a:t>
            </a:r>
          </a:p>
          <a:p>
            <a:r>
              <a:rPr lang="cs-CZ" sz="2500" dirty="0"/>
              <a:t>4. Oddělení agendy zákona č. 262/2011 Sb. o účastnících odboje a odporu proti komunismu</a:t>
            </a:r>
          </a:p>
          <a:p>
            <a:r>
              <a:rPr lang="cs-CZ" sz="2500" dirty="0"/>
              <a:t>5. </a:t>
            </a:r>
            <a:r>
              <a:rPr lang="es-ES" sz="2500" dirty="0"/>
              <a:t>Oddělení digitalizace a ochrany archiválií</a:t>
            </a:r>
          </a:p>
          <a:p>
            <a:r>
              <a:rPr lang="cs-CZ" sz="2500" dirty="0"/>
              <a:t>6. Oddělení informačních technologií a evidencí</a:t>
            </a:r>
          </a:p>
          <a:p>
            <a:r>
              <a:rPr lang="cs-CZ" sz="2500" dirty="0"/>
              <a:t>7. Oddělení ekonomiky a provozu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Archiv bezpečnostních složek (ABS)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147248" cy="4525963"/>
          </a:xfrm>
        </p:spPr>
        <p:txBody>
          <a:bodyPr>
            <a:normAutofit fontScale="92500"/>
          </a:bodyPr>
          <a:lstStyle/>
          <a:p>
            <a:r>
              <a:rPr lang="cs-CZ" dirty="0"/>
              <a:t>zřízen dle zákona 181/2007 Sb., o Ústavu pro studium totalitních režimů a o Archivu bezpečnostních složek a o změně některých zákonů</a:t>
            </a:r>
          </a:p>
          <a:p>
            <a:r>
              <a:rPr lang="cs-CZ" dirty="0"/>
              <a:t>správním úřadem</a:t>
            </a:r>
          </a:p>
          <a:p>
            <a:pPr lvl="1"/>
            <a:r>
              <a:rPr lang="cs-CZ" dirty="0"/>
              <a:t>řízený Ústavem pro studium totalitních režimů</a:t>
            </a:r>
          </a:p>
          <a:p>
            <a:pPr lvl="1"/>
            <a:r>
              <a:rPr lang="cs-CZ" dirty="0"/>
              <a:t>spravuje archivní fondy a sbírky vzniklé z činnosti bezpečnostních složek, Komunistické strany Československa a organizací Národní fronty, působících v těchto složkách</a:t>
            </a:r>
          </a:p>
          <a:p>
            <a:r>
              <a:rPr lang="cs-CZ" u="sng" dirty="0"/>
              <a:t>NENÍ</a:t>
            </a:r>
            <a:r>
              <a:rPr lang="cs-CZ" dirty="0"/>
              <a:t> bezpečnostním archivem</a:t>
            </a:r>
          </a:p>
          <a:p>
            <a:pPr lvl="1"/>
            <a:r>
              <a:rPr lang="cs-CZ" dirty="0"/>
              <a:t>je zřízen na základě zákona, nemá tedy zřizovatele</a:t>
            </a:r>
          </a:p>
          <a:p>
            <a:pPr lvl="1"/>
            <a:r>
              <a:rPr lang="cs-CZ" dirty="0"/>
              <a:t>nemá ve svých fondech utajované skutečnosti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Archiv bezpečnostních složek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spravuje archivní fondy a sbírky z doby nesvobody a z období komunistické totalitní moci</a:t>
            </a:r>
          </a:p>
          <a:p>
            <a:pPr lvl="1"/>
            <a:r>
              <a:rPr lang="cs-CZ" dirty="0"/>
              <a:t>evidenční a registrační pomůcky, archivní fondy i jednotlivé archiválie vzniklé z činnosti bezpečnostních složek z období  </a:t>
            </a:r>
            <a:r>
              <a:rPr lang="cs-CZ" b="1" dirty="0"/>
              <a:t>od 4. dubna 1945 do 15. února 1990</a:t>
            </a:r>
          </a:p>
          <a:p>
            <a:pPr lvl="2"/>
            <a:r>
              <a:rPr lang="cs-CZ" dirty="0"/>
              <a:t>převzaty od </a:t>
            </a:r>
          </a:p>
          <a:p>
            <a:pPr lvl="3"/>
            <a:r>
              <a:rPr lang="cs-CZ" dirty="0"/>
              <a:t>Ministerstva vnitra</a:t>
            </a:r>
          </a:p>
          <a:p>
            <a:pPr lvl="3"/>
            <a:r>
              <a:rPr lang="cs-CZ" dirty="0"/>
              <a:t>Ministerstva obrany včetně Vojenského zpravodajství</a:t>
            </a:r>
          </a:p>
          <a:p>
            <a:pPr lvl="3"/>
            <a:r>
              <a:rPr lang="cs-CZ" dirty="0"/>
              <a:t>Ministerstva spravedlnosti</a:t>
            </a:r>
          </a:p>
          <a:p>
            <a:pPr lvl="3"/>
            <a:r>
              <a:rPr lang="cs-CZ" dirty="0"/>
              <a:t>Bezpečnostní informační služby</a:t>
            </a:r>
          </a:p>
          <a:p>
            <a:pPr lvl="3"/>
            <a:r>
              <a:rPr lang="cs-CZ" dirty="0"/>
              <a:t>Úřadu pro zahraniční styky a informace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Archiv bezpečnostních složek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lvl="1"/>
            <a:r>
              <a:rPr lang="cs-CZ" sz="2500" dirty="0"/>
              <a:t>původci fondů ABS</a:t>
            </a:r>
          </a:p>
          <a:p>
            <a:pPr lvl="2"/>
            <a:r>
              <a:rPr lang="cs-CZ" sz="2300" dirty="0"/>
              <a:t>Federální, unitární a republikové ministerstvo vnitra a jejich útvary</a:t>
            </a:r>
          </a:p>
          <a:p>
            <a:pPr lvl="2"/>
            <a:r>
              <a:rPr lang="cs-CZ" sz="2300" dirty="0"/>
              <a:t>Státní bezpečnost 						(včetně civilní rozvědky a Vojenské kontrarozvědky)</a:t>
            </a:r>
          </a:p>
          <a:p>
            <a:pPr lvl="2"/>
            <a:r>
              <a:rPr lang="cs-CZ" sz="2300" dirty="0"/>
              <a:t>Veřejná bezpečnost</a:t>
            </a:r>
          </a:p>
          <a:p>
            <a:pPr lvl="2"/>
            <a:r>
              <a:rPr lang="cs-CZ" sz="2300" dirty="0"/>
              <a:t>Zpravodajská správa Generálního štábu 		(vojenská rozvědka)</a:t>
            </a:r>
          </a:p>
          <a:p>
            <a:pPr lvl="2"/>
            <a:r>
              <a:rPr lang="cs-CZ" sz="2300" dirty="0"/>
              <a:t>Pohraniční a Vnitřní stráž</a:t>
            </a:r>
          </a:p>
          <a:p>
            <a:pPr lvl="2"/>
            <a:r>
              <a:rPr lang="cs-CZ" sz="2300" dirty="0"/>
              <a:t>Odbor vnitřní ochrany Správy Sboru nápravné výchovy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7504" y="267494"/>
            <a:ext cx="8579296" cy="785242"/>
          </a:xfrm>
        </p:spPr>
        <p:txBody>
          <a:bodyPr>
            <a:normAutofit/>
          </a:bodyPr>
          <a:lstStyle/>
          <a:p>
            <a:r>
              <a:rPr lang="cs-CZ" b="1" dirty="0"/>
              <a:t>Archiv bezpečnostních složek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435280" cy="5141168"/>
          </a:xfrm>
        </p:spPr>
        <p:txBody>
          <a:bodyPr>
            <a:normAutofit fontScale="70000" lnSpcReduction="20000"/>
          </a:bodyPr>
          <a:lstStyle/>
          <a:p>
            <a:r>
              <a:rPr lang="cs-CZ" dirty="0"/>
              <a:t>zpřístupňuje a zveřejňuje dokumenty a archiválie podle zákona o zpřístupňování svazků vzniklých činností bývalé </a:t>
            </a:r>
            <a:r>
              <a:rPr lang="cs-CZ" dirty="0" err="1"/>
              <a:t>StB</a:t>
            </a:r>
            <a:endParaRPr lang="cs-CZ" dirty="0"/>
          </a:p>
          <a:p>
            <a:r>
              <a:rPr lang="cs-CZ" dirty="0"/>
              <a:t>umožňuje nahlížení do archiválií podle zákona o archivnictví a spisové službě</a:t>
            </a:r>
          </a:p>
          <a:p>
            <a:r>
              <a:rPr lang="cs-CZ" dirty="0"/>
              <a:t>poskytuje nezbytnou pomoc a informace státním orgánům příslušným k bezpečnostnímu řízení, popř. k šetření podle zákona o ochraně utajovaných informací, zpravodajským službám ČR k plnění jejich úkolů a orgánům činným v trestním řízení</a:t>
            </a:r>
          </a:p>
          <a:p>
            <a:r>
              <a:rPr lang="cs-CZ" dirty="0"/>
              <a:t>vyhledává dokumenty pro potřeby úřadů, právnických a fyzických osob, pořizuje jejich opisy a kopie</a:t>
            </a:r>
          </a:p>
          <a:p>
            <a:r>
              <a:rPr lang="cs-CZ" dirty="0"/>
              <a:t>plní na úseku archivnictví úkoly vyplývající z mezinárodních smluv</a:t>
            </a:r>
          </a:p>
          <a:p>
            <a:r>
              <a:rPr lang="cs-CZ" dirty="0"/>
              <a:t>přijímá za Českou republiku nabídky ke koupi, k darování a úschově archiválií a uzavírá za Českou republiku příslušné smlouvy</a:t>
            </a:r>
          </a:p>
          <a:p>
            <a:r>
              <a:rPr lang="cs-CZ" dirty="0"/>
              <a:t>provádí vědeckou a výzkumnou činnost v oblasti archivnictví, pomocných věd historických a příbuzných vědných oborů</a:t>
            </a:r>
          </a:p>
          <a:p>
            <a:r>
              <a:rPr lang="cs-CZ" dirty="0"/>
              <a:t>vykonává vydavatelskou a publikační činnost v oboru archivnictví a výkonu spisové služby, dějin správy, pomocných věd historických a historie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ministrativní">
  <a:themeElements>
    <a:clrScheme name="Urbanistický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Administrativní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Bohatý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1056</TotalTime>
  <Words>1885</Words>
  <Application>Microsoft Office PowerPoint</Application>
  <PresentationFormat>Předvádění na obrazovce (4:3)</PresentationFormat>
  <Paragraphs>228</Paragraphs>
  <Slides>31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31</vt:i4>
      </vt:variant>
    </vt:vector>
  </HeadingPairs>
  <TitlesOfParts>
    <vt:vector size="35" baseType="lpstr">
      <vt:lpstr>Georgia</vt:lpstr>
      <vt:lpstr>Wingdings</vt:lpstr>
      <vt:lpstr>Wingdings 2</vt:lpstr>
      <vt:lpstr>Administrativní</vt:lpstr>
      <vt:lpstr>  Archiv bezpečnostních složek  Specializované archivy Bezpečnostní archivy Soukromé archivy </vt:lpstr>
      <vt:lpstr>      Archiv bezpečnostních složek www.abscr.cz  </vt:lpstr>
      <vt:lpstr>ABS Praha</vt:lpstr>
      <vt:lpstr>ABS Praha a Kanice</vt:lpstr>
      <vt:lpstr>Archiv bezpečnostních složek (ABS)</vt:lpstr>
      <vt:lpstr>Archiv bezpečnostních složek (ABS)</vt:lpstr>
      <vt:lpstr>Archiv bezpečnostních složek</vt:lpstr>
      <vt:lpstr>Archiv bezpečnostních složek</vt:lpstr>
      <vt:lpstr>Archiv bezpečnostních složek</vt:lpstr>
      <vt:lpstr>Prezentace aplikace PowerPoint</vt:lpstr>
      <vt:lpstr>Prezentace aplikace PowerPoint</vt:lpstr>
      <vt:lpstr>Specializované archivy</vt:lpstr>
      <vt:lpstr>Specializované archivy</vt:lpstr>
      <vt:lpstr>Specializované archivy</vt:lpstr>
      <vt:lpstr>Specializované archivy</vt:lpstr>
      <vt:lpstr>Specializované archivy</vt:lpstr>
      <vt:lpstr>Specializované archivy</vt:lpstr>
      <vt:lpstr>Specializované archivy</vt:lpstr>
      <vt:lpstr>Bezpečnostní archivy</vt:lpstr>
      <vt:lpstr>Bezpečnostní archivy</vt:lpstr>
      <vt:lpstr>Bezpečnostní archivy</vt:lpstr>
      <vt:lpstr>Archiv Policie České republiky</vt:lpstr>
      <vt:lpstr>Archiv Národního bezpečnostního úřadu</vt:lpstr>
      <vt:lpstr>Archiv Vojenského zpravodajství</vt:lpstr>
      <vt:lpstr>Soukromé archivy</vt:lpstr>
      <vt:lpstr>Soukromé archivy</vt:lpstr>
      <vt:lpstr>Soukromé archivy</vt:lpstr>
      <vt:lpstr>Prezentace aplikace PowerPoint</vt:lpstr>
      <vt:lpstr>Prezentace aplikace PowerPoint</vt:lpstr>
      <vt:lpstr>Informace o zrušených archivech</vt:lpstr>
      <vt:lpstr>Informace o zrušených archivech</vt:lpstr>
    </vt:vector>
  </TitlesOfParts>
  <Company>MMB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Archiv bezpečnostních složek Specializované archivy Bezpečnostní archivy Soukromé archivy</dc:title>
  <dc:creator>Radana Červená</dc:creator>
  <cp:lastModifiedBy>Červená Radana (MMB)</cp:lastModifiedBy>
  <cp:revision>79</cp:revision>
  <dcterms:created xsi:type="dcterms:W3CDTF">2016-03-14T13:09:43Z</dcterms:created>
  <dcterms:modified xsi:type="dcterms:W3CDTF">2021-05-04T09:39:05Z</dcterms:modified>
</cp:coreProperties>
</file>