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80" r:id="rId4"/>
    <p:sldId id="281" r:id="rId5"/>
    <p:sldId id="282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723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86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92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1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11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9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0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61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36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03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47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397F1DC-F8A4-4538-974B-9A61BBC0B487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029D8C6-0A1E-4646-A21B-39F796DFD4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6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lazek.libor@brno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cervena.radana@brno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ervena.radana@brno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ervena.radana@brno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20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Zástupný symbol pro obrázek 15" descr="AMB r_2007_foto sch.jpg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22476" r="22474" b="-1"/>
          <a:stretch/>
        </p:blipFill>
        <p:spPr>
          <a:xfrm>
            <a:off x="3488181" y="10"/>
            <a:ext cx="5655818" cy="6857989"/>
          </a:xfrm>
          <a:prstGeom prst="rect">
            <a:avLst/>
          </a:prstGeom>
        </p:spPr>
      </p:pic>
      <p:sp>
        <p:nvSpPr>
          <p:cNvPr id="19" name="Rectangle 2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482600" y="643467"/>
            <a:ext cx="2522980" cy="172804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Archiv města Brna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half" idx="2"/>
          </p:nvPr>
        </p:nvSpPr>
        <p:spPr>
          <a:xfrm>
            <a:off x="503805" y="3014977"/>
            <a:ext cx="2633677" cy="3030299"/>
          </a:xfrm>
        </p:spPr>
        <p:txBody>
          <a:bodyPr vert="horz" lIns="91440" tIns="45720" rIns="91440" bIns="45720" rtlCol="0" anchorCtr="1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PhDr. Libor Blažek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hlinkClick r:id="rId3"/>
              </a:rPr>
              <a:t>blazek.libor@brno.cz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Mgr. Radana Červená, Ph.D.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  <a:hlinkClick r:id="rId4"/>
              </a:rPr>
              <a:t>cervena.radana@brno.cz</a:t>
            </a:r>
            <a:endParaRPr lang="cs-CZ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ellipse">
            <a:avLst/>
          </a:prstGeo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/>
              <a:t>Archivnictví II</a:t>
            </a:r>
          </a:p>
        </p:txBody>
      </p:sp>
      <p:sp>
        <p:nvSpPr>
          <p:cNvPr id="34" name="Zástupný symbol pro obsah 5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Archivní legislativa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Archivní síť. Archivní správa MV ČR. Národní archiv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Státní oblastní archivy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Státní okresní archivy. Archivy měst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Specializované archivy. Bezpečnostní archivy. Soukromé archivy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Výběr a evidence archiválií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Zpracování archiválií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Typy archivních pomůcek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solidFill>
                  <a:srgbClr val="404040"/>
                </a:solidFill>
              </a:rPr>
              <a:t>Exkurze – specializovaný archiv, Archiv města Brna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1600">
                <a:solidFill>
                  <a:srgbClr val="FFFFFF"/>
                </a:solidFill>
              </a:rPr>
              <a:t>Semestrální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7016" y="1249961"/>
            <a:ext cx="5108870" cy="446294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 dirty="0"/>
              <a:t>1. </a:t>
            </a:r>
            <a:r>
              <a:rPr lang="cs-CZ" sz="1500" b="1" dirty="0"/>
              <a:t>Abstrakt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 err="1"/>
              <a:t>Baudisch</a:t>
            </a:r>
            <a:r>
              <a:rPr lang="cs-CZ" sz="1500" dirty="0"/>
              <a:t>, Pavel: </a:t>
            </a:r>
            <a:r>
              <a:rPr lang="cs-CZ" sz="1500" i="1" dirty="0"/>
              <a:t>Sbírka Fotoarchiv K. H. Franka</a:t>
            </a:r>
            <a:r>
              <a:rPr lang="cs-CZ" sz="1500" dirty="0"/>
              <a:t>. Archivní časopis 66/2016, č. 4, s. 341-381.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/>
              <a:t>Skopalová</a:t>
            </a:r>
            <a:r>
              <a:rPr lang="cs-CZ" sz="1500" dirty="0"/>
              <a:t>, Marie: </a:t>
            </a:r>
            <a:r>
              <a:rPr lang="cs-CZ" sz="1500" i="1" dirty="0"/>
              <a:t>Krajský soud Jičín a možnosti jeho badatelského využití</a:t>
            </a:r>
            <a:r>
              <a:rPr lang="cs-CZ" sz="1500" dirty="0"/>
              <a:t>. Archivní časopis 67/2017, č. 1, s. 5-40.</a:t>
            </a:r>
          </a:p>
          <a:p>
            <a:pPr lvl="1">
              <a:lnSpc>
                <a:spcPct val="90000"/>
              </a:lnSpc>
            </a:pPr>
            <a:r>
              <a:rPr lang="cs-CZ" sz="1500" cap="small" dirty="0"/>
              <a:t>Týfová</a:t>
            </a:r>
            <a:r>
              <a:rPr lang="cs-CZ" sz="1500" dirty="0"/>
              <a:t>, Marcela: </a:t>
            </a:r>
            <a:r>
              <a:rPr lang="cs-CZ" sz="1500" i="1" dirty="0"/>
              <a:t>Návštěvní knihy – dosud opomíjený pramen k dějinám cestování v českých zemích v 19. století</a:t>
            </a:r>
            <a:r>
              <a:rPr lang="cs-CZ" sz="1500" dirty="0"/>
              <a:t>. Archivní časopis 67/2017, č. 2, s. 139-159.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Délka: 1-2 NS (normostrana = 1 800 znaků).</a:t>
            </a:r>
          </a:p>
          <a:p>
            <a:pPr>
              <a:lnSpc>
                <a:spcPct val="90000"/>
              </a:lnSpc>
            </a:pPr>
            <a:r>
              <a:rPr lang="cs-CZ" sz="1500" b="1" dirty="0"/>
              <a:t>Termín: 31. 3. 2021.</a:t>
            </a:r>
          </a:p>
          <a:p>
            <a:pPr>
              <a:lnSpc>
                <a:spcPct val="90000"/>
              </a:lnSpc>
            </a:pPr>
            <a:r>
              <a:rPr lang="cs-CZ" sz="1500" dirty="0"/>
              <a:t>Způsob odevzdání: </a:t>
            </a:r>
            <a:r>
              <a:rPr lang="cs-CZ" sz="1500" dirty="0">
                <a:hlinkClick r:id="rId2"/>
              </a:rPr>
              <a:t>cervena.radana@brno.cz</a:t>
            </a:r>
            <a:endParaRPr lang="cs-CZ" sz="1500" dirty="0"/>
          </a:p>
          <a:p>
            <a:pPr>
              <a:lnSpc>
                <a:spcPct val="90000"/>
              </a:lnSpc>
            </a:pPr>
            <a:endParaRPr lang="cs-CZ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Abstrakt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/>
          </a:bodyPr>
          <a:lstStyle/>
          <a:p>
            <a:pPr lvl="1"/>
            <a:r>
              <a:rPr lang="cs-CZ" sz="1500" dirty="0">
                <a:solidFill>
                  <a:srgbClr val="404040"/>
                </a:solidFill>
              </a:rPr>
              <a:t>Stručné shrnutí tématu práce, jejího obsahu, cílů, použitých metod a závěrů,</a:t>
            </a:r>
          </a:p>
          <a:p>
            <a:pPr lvl="2"/>
            <a:r>
              <a:rPr lang="cs-CZ" sz="1500" dirty="0">
                <a:solidFill>
                  <a:srgbClr val="404040"/>
                </a:solidFill>
              </a:rPr>
              <a:t>identifikuje problém a shrnuje závěry,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formulován nově, ale může obsahovat texty z původního textu,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neobsahuje žádné odkazy ani citace,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slouží čtenáři jako pomoc při rychlé orientaci v dané práci,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srozumitelný i tehdy nemá-li čtenář celý text k dispozici,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v odborných periodikách umístěn před úvodem,</a:t>
            </a:r>
          </a:p>
          <a:p>
            <a:pPr lvl="1"/>
            <a:r>
              <a:rPr lang="cs-CZ" sz="1500" dirty="0">
                <a:solidFill>
                  <a:srgbClr val="404040"/>
                </a:solidFill>
              </a:rPr>
              <a:t>pro náš účel musí obsahovat bibliografický údaj a být podepsán.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cs-CZ" sz="1600">
                <a:solidFill>
                  <a:srgbClr val="FFFFFF"/>
                </a:solidFill>
              </a:rPr>
              <a:t>Semestrální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3494" y="1443036"/>
            <a:ext cx="4672667" cy="4336980"/>
          </a:xfrm>
        </p:spPr>
        <p:txBody>
          <a:bodyPr anchor="ctr">
            <a:normAutofit/>
          </a:bodyPr>
          <a:lstStyle/>
          <a:p>
            <a:r>
              <a:rPr lang="cs-CZ" dirty="0"/>
              <a:t>2. </a:t>
            </a:r>
            <a:r>
              <a:rPr lang="cs-CZ" b="1" dirty="0"/>
              <a:t>Referát</a:t>
            </a:r>
          </a:p>
          <a:p>
            <a:pPr lvl="1"/>
            <a:r>
              <a:rPr lang="cs-CZ" dirty="0"/>
              <a:t>Vyberte si </a:t>
            </a:r>
            <a:r>
              <a:rPr lang="cs-CZ" b="1" u="sng" dirty="0"/>
              <a:t>jeden</a:t>
            </a:r>
            <a:r>
              <a:rPr lang="cs-CZ" dirty="0"/>
              <a:t> z okruhů níže uvedených archivů a napište o něm </a:t>
            </a:r>
            <a:r>
              <a:rPr lang="cs-CZ" b="1" dirty="0"/>
              <a:t>odborný referát </a:t>
            </a:r>
            <a:r>
              <a:rPr lang="cs-CZ" dirty="0"/>
              <a:t>v délce </a:t>
            </a:r>
            <a:r>
              <a:rPr lang="cs-CZ" b="1" dirty="0"/>
              <a:t>minimálně 2 NS: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Specializované archivy</a:t>
            </a:r>
          </a:p>
          <a:p>
            <a:pPr lvl="2"/>
            <a:r>
              <a:rPr lang="cs-CZ" dirty="0"/>
              <a:t>nebo</a:t>
            </a:r>
          </a:p>
          <a:p>
            <a:pPr lvl="2"/>
            <a:r>
              <a:rPr lang="cs-CZ" dirty="0"/>
              <a:t>Soukromé archivy.</a:t>
            </a:r>
          </a:p>
          <a:p>
            <a:pPr lvl="1"/>
            <a:r>
              <a:rPr lang="cs-CZ" dirty="0"/>
              <a:t>Text může být doprovázen obrázky, ale neměla by to být prezentace!</a:t>
            </a:r>
          </a:p>
          <a:p>
            <a:pPr lvl="1"/>
            <a:r>
              <a:rPr lang="cs-CZ" b="1" dirty="0"/>
              <a:t>Termín: 30. 4. 2021.</a:t>
            </a:r>
          </a:p>
          <a:p>
            <a:pPr lvl="1"/>
            <a:r>
              <a:rPr lang="cs-CZ" dirty="0"/>
              <a:t>Způsob odevzdání: </a:t>
            </a:r>
            <a:r>
              <a:rPr lang="cs-CZ" dirty="0">
                <a:hlinkClick r:id="rId2"/>
              </a:rPr>
              <a:t>cervena.radana@brno.cz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/>
              <a:t>Referát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Kratší slohový útvar odborného rázu,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úkolem je informovat na určité úrovni o daném tématu,</a:t>
            </a:r>
          </a:p>
          <a:p>
            <a:pPr>
              <a:lnSpc>
                <a:spcPct val="90000"/>
              </a:lnSpc>
            </a:pPr>
            <a:r>
              <a:rPr lang="cs-CZ" sz="1700" b="1" dirty="0">
                <a:solidFill>
                  <a:srgbClr val="404040"/>
                </a:solidFill>
              </a:rPr>
              <a:t>odborný referát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dbát na spisovnost (pravopis) a srozumitelné vyjadřování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vyvarovat se hovorových výrazů 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pro přehlednost text členit do odstavců podle jednotlivých témat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solidFill>
                  <a:srgbClr val="404040"/>
                </a:solidFill>
              </a:rPr>
              <a:t>uvést všechny použité zdroje.</a:t>
            </a:r>
            <a:br>
              <a:rPr lang="cs-CZ" sz="1700" dirty="0">
                <a:solidFill>
                  <a:srgbClr val="404040"/>
                </a:solidFill>
              </a:rPr>
            </a:br>
            <a:br>
              <a:rPr lang="cs-CZ" sz="1700" dirty="0">
                <a:solidFill>
                  <a:srgbClr val="404040"/>
                </a:solidFill>
              </a:rPr>
            </a:br>
            <a:endParaRPr lang="cs-CZ" sz="1700" dirty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rgbClr val="40404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54</TotalTime>
  <Words>382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Balík</vt:lpstr>
      <vt:lpstr>Archiv města Brna</vt:lpstr>
      <vt:lpstr>Archivnictví II</vt:lpstr>
      <vt:lpstr>Semestrální úkoly</vt:lpstr>
      <vt:lpstr>Abstrakt</vt:lpstr>
      <vt:lpstr>Semestrální úkoly</vt:lpstr>
      <vt:lpstr>Referát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 města Brna</dc:title>
  <dc:creator>Červená Radana (MMB)</dc:creator>
  <cp:lastModifiedBy>Červená Radana (MMB)</cp:lastModifiedBy>
  <cp:revision>5</cp:revision>
  <dcterms:created xsi:type="dcterms:W3CDTF">2021-03-02T13:12:15Z</dcterms:created>
  <dcterms:modified xsi:type="dcterms:W3CDTF">2021-03-03T08:32:47Z</dcterms:modified>
</cp:coreProperties>
</file>