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94" r:id="rId19"/>
    <p:sldId id="277" r:id="rId20"/>
    <p:sldId id="295" r:id="rId21"/>
    <p:sldId id="280" r:id="rId22"/>
    <p:sldId id="283" r:id="rId23"/>
    <p:sldId id="281" r:id="rId24"/>
    <p:sldId id="282" r:id="rId25"/>
    <p:sldId id="292" r:id="rId26"/>
    <p:sldId id="293" r:id="rId27"/>
    <p:sldId id="287" r:id="rId28"/>
    <p:sldId id="288" r:id="rId29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062CF76D-C48F-4C02-A8B6-628451890F45}"/>
    <pc:docChg chg="custSel modSld">
      <pc:chgData name="Vaidas Šeferis" userId="0c9cd00a-df69-4a92-b8a7-13a2645860c9" providerId="ADAL" clId="{062CF76D-C48F-4C02-A8B6-628451890F45}" dt="2021-04-01T06:44:34.999" v="45" actId="1076"/>
      <pc:docMkLst>
        <pc:docMk/>
      </pc:docMkLst>
      <pc:sldChg chg="modSp mod">
        <pc:chgData name="Vaidas Šeferis" userId="0c9cd00a-df69-4a92-b8a7-13a2645860c9" providerId="ADAL" clId="{062CF76D-C48F-4C02-A8B6-628451890F45}" dt="2021-04-01T06:35:34.903" v="0" actId="313"/>
        <pc:sldMkLst>
          <pc:docMk/>
          <pc:sldMk cId="1771166988" sldId="257"/>
        </pc:sldMkLst>
        <pc:spChg chg="mod">
          <ac:chgData name="Vaidas Šeferis" userId="0c9cd00a-df69-4a92-b8a7-13a2645860c9" providerId="ADAL" clId="{062CF76D-C48F-4C02-A8B6-628451890F45}" dt="2021-04-01T06:35:34.903" v="0" actId="313"/>
          <ac:spMkLst>
            <pc:docMk/>
            <pc:sldMk cId="1771166988" sldId="257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062CF76D-C48F-4C02-A8B6-628451890F45}" dt="2021-04-01T06:41:38.447" v="41" actId="20577"/>
        <pc:sldMkLst>
          <pc:docMk/>
          <pc:sldMk cId="4057604724" sldId="277"/>
        </pc:sldMkLst>
        <pc:spChg chg="mod">
          <ac:chgData name="Vaidas Šeferis" userId="0c9cd00a-df69-4a92-b8a7-13a2645860c9" providerId="ADAL" clId="{062CF76D-C48F-4C02-A8B6-628451890F45}" dt="2021-04-01T06:41:38.447" v="41" actId="20577"/>
          <ac:spMkLst>
            <pc:docMk/>
            <pc:sldMk cId="4057604724" sldId="277"/>
            <ac:spMk id="2" creationId="{00000000-0000-0000-0000-000000000000}"/>
          </ac:spMkLst>
        </pc:spChg>
      </pc:sldChg>
      <pc:sldChg chg="modSp mod">
        <pc:chgData name="Vaidas Šeferis" userId="0c9cd00a-df69-4a92-b8a7-13a2645860c9" providerId="ADAL" clId="{062CF76D-C48F-4C02-A8B6-628451890F45}" dt="2021-04-01T06:44:14.514" v="43" actId="255"/>
        <pc:sldMkLst>
          <pc:docMk/>
          <pc:sldMk cId="1937457694" sldId="292"/>
        </pc:sldMkLst>
        <pc:spChg chg="mod">
          <ac:chgData name="Vaidas Šeferis" userId="0c9cd00a-df69-4a92-b8a7-13a2645860c9" providerId="ADAL" clId="{062CF76D-C48F-4C02-A8B6-628451890F45}" dt="2021-04-01T06:44:14.514" v="43" actId="255"/>
          <ac:spMkLst>
            <pc:docMk/>
            <pc:sldMk cId="1937457694" sldId="292"/>
            <ac:spMk id="4" creationId="{00000000-0000-0000-0000-000000000000}"/>
          </ac:spMkLst>
        </pc:spChg>
      </pc:sldChg>
      <pc:sldChg chg="modSp mod">
        <pc:chgData name="Vaidas Šeferis" userId="0c9cd00a-df69-4a92-b8a7-13a2645860c9" providerId="ADAL" clId="{062CF76D-C48F-4C02-A8B6-628451890F45}" dt="2021-04-01T06:44:34.999" v="45" actId="1076"/>
        <pc:sldMkLst>
          <pc:docMk/>
          <pc:sldMk cId="1815489567" sldId="293"/>
        </pc:sldMkLst>
        <pc:spChg chg="mod">
          <ac:chgData name="Vaidas Šeferis" userId="0c9cd00a-df69-4a92-b8a7-13a2645860c9" providerId="ADAL" clId="{062CF76D-C48F-4C02-A8B6-628451890F45}" dt="2021-04-01T06:44:34.999" v="45" actId="1076"/>
          <ac:spMkLst>
            <pc:docMk/>
            <pc:sldMk cId="1815489567" sldId="29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81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7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67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28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1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0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7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4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30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3F995-476C-4E6E-BFE7-9A449AB70098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9A4C-4F38-4C05-8253-0C70C4B14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43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Baltské jazyky v 19. a 20. st.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Národní obrození</a:t>
            </a:r>
          </a:p>
          <a:p>
            <a:r>
              <a:rPr lang="cs-CZ" dirty="0"/>
              <a:t>Standardizace spisovného jazyka</a:t>
            </a:r>
          </a:p>
        </p:txBody>
      </p:sp>
    </p:spTree>
    <p:extLst>
      <p:ext uri="{BB962C8B-B14F-4D97-AF65-F5344CB8AC3E}">
        <p14:creationId xmlns:p14="http://schemas.microsoft.com/office/powerpoint/2010/main" val="191118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2163" y="1364266"/>
            <a:ext cx="5615189" cy="315621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Skříň s písněmi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Od r. 2001 památka UNESCO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Memory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" y="42326"/>
            <a:ext cx="5112912" cy="6817218"/>
          </a:xfrm>
        </p:spPr>
      </p:pic>
    </p:spTree>
    <p:extLst>
      <p:ext uri="{BB962C8B-B14F-4D97-AF65-F5344CB8AC3E}">
        <p14:creationId xmlns:p14="http://schemas.microsoft.com/office/powerpoint/2010/main" val="347900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90"/>
          </a:xfrm>
        </p:spPr>
        <p:txBody>
          <a:bodyPr/>
          <a:lstStyle/>
          <a:p>
            <a:pPr algn="ctr"/>
            <a:r>
              <a:rPr lang="cs-CZ" dirty="0"/>
              <a:t>Skříň s písněmi: památka UNESCO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3" y="810360"/>
            <a:ext cx="11509713" cy="6047640"/>
          </a:xfrm>
        </p:spPr>
      </p:pic>
    </p:spTree>
    <p:extLst>
      <p:ext uri="{BB962C8B-B14F-4D97-AF65-F5344CB8AC3E}">
        <p14:creationId xmlns:p14="http://schemas.microsoft.com/office/powerpoint/2010/main" val="255654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53037"/>
          </a:xfrm>
        </p:spPr>
        <p:txBody>
          <a:bodyPr/>
          <a:lstStyle/>
          <a:p>
            <a:pPr algn="ctr"/>
            <a:r>
              <a:rPr lang="cs-CZ" dirty="0"/>
              <a:t>Lotyšské národní obrození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25038" y="1825625"/>
            <a:ext cx="5828762" cy="4351338"/>
          </a:xfrm>
        </p:spPr>
        <p:txBody>
          <a:bodyPr/>
          <a:lstStyle/>
          <a:p>
            <a:r>
              <a:rPr lang="cs-CZ" dirty="0"/>
              <a:t>Sbírka písní </a:t>
            </a:r>
            <a:r>
              <a:rPr lang="cs-CZ" i="1" dirty="0" err="1"/>
              <a:t>Latvju</a:t>
            </a:r>
            <a:r>
              <a:rPr lang="cs-CZ" i="1" dirty="0"/>
              <a:t> </a:t>
            </a:r>
            <a:r>
              <a:rPr lang="cs-CZ" i="1" dirty="0" err="1"/>
              <a:t>dainas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(1. vydání 1894 – 1915)</a:t>
            </a:r>
          </a:p>
          <a:p>
            <a:pPr marL="0" indent="0">
              <a:buNone/>
            </a:pPr>
            <a:r>
              <a:rPr lang="cs-CZ" dirty="0"/>
              <a:t>Knižní edice „skříně s písněmi“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7" y="1143794"/>
            <a:ext cx="36449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4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5303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Andrejs</a:t>
            </a:r>
            <a:r>
              <a:rPr lang="cs-CZ" dirty="0"/>
              <a:t> </a:t>
            </a:r>
            <a:r>
              <a:rPr lang="cs-CZ" dirty="0" err="1"/>
              <a:t>Pumpurs</a:t>
            </a:r>
            <a:r>
              <a:rPr lang="cs-CZ" dirty="0"/>
              <a:t> a národní epos </a:t>
            </a:r>
            <a:r>
              <a:rPr lang="lv-LV" b="1" i="1" dirty="0"/>
              <a:t>Lāčplēsis</a:t>
            </a:r>
            <a:r>
              <a:rPr lang="cs-CZ" b="1" i="1" dirty="0"/>
              <a:t> </a:t>
            </a:r>
            <a:r>
              <a:rPr lang="cs-CZ" dirty="0"/>
              <a:t>(1888)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5" y="940160"/>
            <a:ext cx="8980296" cy="596291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4" y="953036"/>
            <a:ext cx="3718571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Spisovná lotyština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/>
              <a:t>Rīgas</a:t>
            </a:r>
            <a:r>
              <a:rPr lang="cs-CZ" b="1" i="1" dirty="0"/>
              <a:t> </a:t>
            </a:r>
            <a:r>
              <a:rPr lang="cs-CZ" b="1" i="1" dirty="0" err="1"/>
              <a:t>latviešu</a:t>
            </a:r>
            <a:r>
              <a:rPr lang="cs-CZ" b="1" i="1" dirty="0"/>
              <a:t> </a:t>
            </a:r>
            <a:r>
              <a:rPr lang="cs-CZ" b="1" i="1" dirty="0" err="1"/>
              <a:t>biedrība</a:t>
            </a:r>
            <a:r>
              <a:rPr lang="cs-CZ" i="1" dirty="0"/>
              <a:t> – </a:t>
            </a:r>
            <a:r>
              <a:rPr lang="cs-CZ" dirty="0"/>
              <a:t>Rižská lotyšská společnost, založena r. 1868. První národně-obrozenecká lotyšská organizace. V rámci této společnosti byly založeny dílčí komise: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i="1" dirty="0" err="1"/>
              <a:t>Zinību</a:t>
            </a:r>
            <a:r>
              <a:rPr lang="cs-CZ" i="1" dirty="0"/>
              <a:t> </a:t>
            </a:r>
            <a:r>
              <a:rPr lang="cs-CZ" i="1" dirty="0" err="1"/>
              <a:t>komisija</a:t>
            </a:r>
            <a:r>
              <a:rPr lang="cs-CZ" i="1" dirty="0"/>
              <a:t> </a:t>
            </a:r>
            <a:r>
              <a:rPr lang="cs-CZ" dirty="0"/>
              <a:t>(1869) – Komise pro vědu: organizovala výzkum lotyšských dějin a kultury, popularizovala lotyšskou literaturu a jazyk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lv-LV" i="1" dirty="0"/>
              <a:t>Valodniecības nodaļa</a:t>
            </a:r>
            <a:r>
              <a:rPr lang="cs-CZ" i="1" dirty="0"/>
              <a:t> </a:t>
            </a:r>
            <a:r>
              <a:rPr lang="cs-CZ" dirty="0"/>
              <a:t>(1904) – Oddělení jazykovědy: výzkum lotyštiny, vytváření jazykových norem a nové terminologie. Toto oddělení vytvořilo pravidla moderní lotyšské ortografie.</a:t>
            </a:r>
          </a:p>
        </p:txBody>
      </p:sp>
    </p:spTree>
    <p:extLst>
      <p:ext uri="{BB962C8B-B14F-4D97-AF65-F5344CB8AC3E}">
        <p14:creationId xmlns:p14="http://schemas.microsoft.com/office/powerpoint/2010/main" val="291009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Spisovná lotyština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006" y="1531770"/>
            <a:ext cx="5931794" cy="4939048"/>
          </a:xfrm>
        </p:spPr>
        <p:txBody>
          <a:bodyPr>
            <a:normAutofit fontScale="92500" lnSpcReduction="20000"/>
          </a:bodyPr>
          <a:lstStyle/>
          <a:p>
            <a:r>
              <a:rPr lang="lv-LV" b="1" dirty="0"/>
              <a:t>Kārlis Mīlenbahs</a:t>
            </a:r>
            <a:r>
              <a:rPr lang="cs-CZ" dirty="0"/>
              <a:t> (1853 – 1916). Jazykovědec.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Zavedl moderní lotyšskou ortografii (1908)</a:t>
            </a:r>
            <a:r>
              <a:rPr lang="lt-LT" dirty="0"/>
              <a:t>, </a:t>
            </a:r>
            <a:r>
              <a:rPr lang="cs-CZ" dirty="0"/>
              <a:t>tzn. inicioval přechod z gotického písma na současné latinské.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Spoluautor </a:t>
            </a:r>
            <a:r>
              <a:rPr lang="cs-CZ" i="1" dirty="0"/>
              <a:t>Lotyšské gramatiky pro školy </a:t>
            </a:r>
            <a:r>
              <a:rPr lang="cs-CZ" dirty="0"/>
              <a:t>(1907)</a:t>
            </a:r>
            <a:r>
              <a:rPr lang="lt-LT" dirty="0"/>
              <a:t>, </a:t>
            </a:r>
            <a:r>
              <a:rPr lang="lt-LT" dirty="0" err="1"/>
              <a:t>lot</a:t>
            </a:r>
            <a:r>
              <a:rPr lang="lt-LT" dirty="0"/>
              <a:t>. </a:t>
            </a:r>
            <a:r>
              <a:rPr lang="cs-CZ" dirty="0"/>
              <a:t>"</a:t>
            </a:r>
            <a:r>
              <a:rPr lang="cs-CZ" dirty="0" err="1"/>
              <a:t>Latviešu</a:t>
            </a:r>
            <a:r>
              <a:rPr lang="cs-CZ" dirty="0"/>
              <a:t> </a:t>
            </a:r>
            <a:r>
              <a:rPr lang="cs-CZ" dirty="0" err="1"/>
              <a:t>valodas</a:t>
            </a:r>
            <a:r>
              <a:rPr lang="cs-CZ" dirty="0"/>
              <a:t> </a:t>
            </a:r>
            <a:r>
              <a:rPr lang="cs-CZ" dirty="0" err="1"/>
              <a:t>mācība</a:t>
            </a:r>
            <a:r>
              <a:rPr lang="cs-CZ" dirty="0"/>
              <a:t>"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Připravil velký výkladový slovník lotyštiny – nejdůležitější lotyšské lexikologické dílo (vydáno </a:t>
            </a:r>
            <a:r>
              <a:rPr lang="cs-CZ" dirty="0" err="1"/>
              <a:t>Endzelinem</a:t>
            </a:r>
            <a:r>
              <a:rPr lang="cs-CZ" dirty="0"/>
              <a:t> až po smrti </a:t>
            </a:r>
            <a:r>
              <a:rPr lang="cs-CZ" dirty="0" err="1"/>
              <a:t>Milenbacha</a:t>
            </a:r>
            <a:r>
              <a:rPr lang="cs-CZ" dirty="0"/>
              <a:t>)</a:t>
            </a:r>
            <a:endParaRPr lang="lv-LV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1" y="1531770"/>
            <a:ext cx="4779724" cy="49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327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Spisovná lotyština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22006" y="1825624"/>
            <a:ext cx="5931794" cy="4600113"/>
          </a:xfrm>
        </p:spPr>
        <p:txBody>
          <a:bodyPr/>
          <a:lstStyle/>
          <a:p>
            <a:r>
              <a:rPr lang="lv-LV" b="1" dirty="0"/>
              <a:t>Jānis Endzelīns</a:t>
            </a:r>
            <a:r>
              <a:rPr lang="cs-CZ" b="1" dirty="0"/>
              <a:t> </a:t>
            </a:r>
            <a:r>
              <a:rPr lang="cs-CZ" dirty="0"/>
              <a:t>(1873 – 1961). Nejznámější lotyšský a baltský jazykovědec</a:t>
            </a:r>
          </a:p>
          <a:p>
            <a:pPr marL="0" indent="0">
              <a:buNone/>
            </a:pPr>
            <a:r>
              <a:rPr lang="cs-CZ" dirty="0"/>
              <a:t>Založil </a:t>
            </a:r>
            <a:r>
              <a:rPr lang="cs-CZ" i="1" dirty="0"/>
              <a:t>Oddělení baltské filologie </a:t>
            </a:r>
            <a:r>
              <a:rPr lang="cs-CZ" dirty="0"/>
              <a:t>na Lotyšské univerzitě (1920, </a:t>
            </a:r>
            <a:r>
              <a:rPr lang="cs-CZ" u="sng" dirty="0"/>
              <a:t>první katedra baltistiky ve světě</a:t>
            </a:r>
            <a:r>
              <a:rPr lang="cs-CZ" dirty="0"/>
              <a:t>).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dirty="0" err="1"/>
              <a:t>Lettische</a:t>
            </a:r>
            <a:r>
              <a:rPr lang="cs-CZ" dirty="0"/>
              <a:t> </a:t>
            </a:r>
            <a:r>
              <a:rPr lang="cs-CZ" dirty="0" err="1"/>
              <a:t>Grammatik</a:t>
            </a:r>
            <a:r>
              <a:rPr lang="cs-CZ" dirty="0"/>
              <a:t>“ (1922) – nejdůležitější dílo z lotyšské historické gramatiky.</a:t>
            </a:r>
          </a:p>
          <a:p>
            <a:pPr marL="0" indent="0">
              <a:buNone/>
            </a:pPr>
            <a:r>
              <a:rPr lang="cs-CZ" dirty="0"/>
              <a:t>Dokončil a vydal M</a:t>
            </a:r>
            <a:r>
              <a:rPr lang="lv-LV" dirty="0"/>
              <a:t>ī</a:t>
            </a:r>
            <a:r>
              <a:rPr lang="cs-CZ" dirty="0" err="1"/>
              <a:t>lenbachův</a:t>
            </a:r>
            <a:r>
              <a:rPr lang="cs-CZ" dirty="0"/>
              <a:t> slovník.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1890"/>
            <a:ext cx="3670479" cy="55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6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37" y="476518"/>
            <a:ext cx="8600925" cy="6235671"/>
          </a:xfrm>
        </p:spPr>
      </p:pic>
    </p:spTree>
    <p:extLst>
      <p:ext uri="{BB962C8B-B14F-4D97-AF65-F5344CB8AC3E}">
        <p14:creationId xmlns:p14="http://schemas.microsoft.com/office/powerpoint/2010/main" val="42094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Litevština v 19. 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Základní historický kontext:</a:t>
            </a:r>
          </a:p>
          <a:p>
            <a:pPr marL="0" indent="0">
              <a:buNone/>
            </a:pPr>
            <a:r>
              <a:rPr lang="cs-CZ" dirty="0"/>
              <a:t>Litevské velkoknížectví po roce 1795 připadlo Ruské říši.</a:t>
            </a:r>
          </a:p>
          <a:p>
            <a:pPr marL="0" indent="0">
              <a:buNone/>
            </a:pPr>
            <a:r>
              <a:rPr lang="cs-CZ" dirty="0"/>
              <a:t>Ve Východním Prusku se nachází tzv. Malá Litva, resp. Pruská Litva.</a:t>
            </a:r>
          </a:p>
          <a:p>
            <a:pPr marL="0" indent="0">
              <a:buNone/>
            </a:pPr>
            <a:r>
              <a:rPr lang="cs-CZ" dirty="0"/>
              <a:t>Po povstáních v letech 1831 a 1863 byl v Litvě zakázán tisk latinkou (až do roku 1904), což vedlo k rozšíření nelegálního tisku: </a:t>
            </a:r>
            <a:r>
              <a:rPr lang="lt-LT" i="1" dirty="0" err="1"/>
              <a:t>knygnešystė</a:t>
            </a:r>
            <a:r>
              <a:rPr lang="lt-LT" dirty="0"/>
              <a:t>, </a:t>
            </a:r>
            <a:r>
              <a:rPr lang="cs-CZ" dirty="0"/>
              <a:t>pašování knih z Malé Litvy.</a:t>
            </a:r>
          </a:p>
          <a:p>
            <a:pPr marL="0" indent="0">
              <a:buNone/>
            </a:pPr>
            <a:r>
              <a:rPr lang="cs-CZ" dirty="0"/>
              <a:t>Litevština se musela emancipovat jak vůči polštině, tak vůči ruštině.</a:t>
            </a:r>
          </a:p>
        </p:txBody>
      </p:sp>
    </p:spTree>
    <p:extLst>
      <p:ext uri="{BB962C8B-B14F-4D97-AF65-F5344CB8AC3E}">
        <p14:creationId xmlns:p14="http://schemas.microsoft.com/office/powerpoint/2010/main" val="251411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61"/>
            <a:ext cx="10515600" cy="1325563"/>
          </a:xfrm>
        </p:spPr>
        <p:txBody>
          <a:bodyPr/>
          <a:lstStyle/>
          <a:p>
            <a:r>
              <a:rPr lang="cs-CZ" dirty="0"/>
              <a:t>Pruská (</a:t>
            </a:r>
            <a:r>
              <a:rPr lang="lt-LT" dirty="0"/>
              <a:t>„</a:t>
            </a:r>
            <a:r>
              <a:rPr lang="cs-CZ" dirty="0"/>
              <a:t>Malá“) Litva a „Velká“ Litva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91" y="965915"/>
            <a:ext cx="7419618" cy="5789053"/>
          </a:xfrm>
        </p:spPr>
      </p:pic>
    </p:spTree>
    <p:extLst>
      <p:ext uri="{BB962C8B-B14F-4D97-AF65-F5344CB8AC3E}">
        <p14:creationId xmlns:p14="http://schemas.microsoft.com/office/powerpoint/2010/main" val="405760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Lotyština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Směrodatné kontexty pro pochopení situace:</a:t>
            </a:r>
          </a:p>
          <a:p>
            <a:pPr marL="514350" indent="-514350">
              <a:buAutoNum type="alphaLcParenR"/>
            </a:pPr>
            <a:r>
              <a:rPr lang="cs-CZ" dirty="0"/>
              <a:t>Původní </a:t>
            </a:r>
            <a:r>
              <a:rPr lang="cs-CZ" dirty="0" err="1"/>
              <a:t>Livonsko</a:t>
            </a:r>
            <a:r>
              <a:rPr lang="cs-CZ" dirty="0"/>
              <a:t> (tzn. dnešní Lotyšsko a Estonsko) je součástí Ruské říše.</a:t>
            </a:r>
          </a:p>
          <a:p>
            <a:pPr marL="514350" indent="-514350">
              <a:buAutoNum type="alphaLcParenR"/>
            </a:pPr>
            <a:r>
              <a:rPr lang="cs-CZ" dirty="0"/>
              <a:t>Mocenská a kulturní dominance místních Němců (tzv.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Baltisch-Deutschen</a:t>
            </a:r>
            <a:r>
              <a:rPr lang="cs-CZ" dirty="0"/>
              <a:t>). </a:t>
            </a:r>
          </a:p>
          <a:p>
            <a:pPr marL="514350" indent="-514350">
              <a:buAutoNum type="alphaLcParenR"/>
            </a:pPr>
            <a:r>
              <a:rPr lang="cs-CZ" dirty="0"/>
              <a:t>Vzestup zájmu o lidovou kulturu a zejména zpěvný folklor v Evropě.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064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Vznik nové litevské identity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16676"/>
            <a:ext cx="10649755" cy="4760287"/>
          </a:xfrm>
        </p:spPr>
        <p:txBody>
          <a:bodyPr>
            <a:normAutofit fontScale="92500"/>
          </a:bodyPr>
          <a:lstStyle/>
          <a:p>
            <a:r>
              <a:rPr lang="cs-CZ" dirty="0"/>
              <a:t>Původní pojem „Litevec“ odkazoval na státní příslušnost k Litevskému velkoknížectví, nikoli na jazykovou příslušnost (srov. Adam </a:t>
            </a:r>
            <a:r>
              <a:rPr lang="cs-CZ" dirty="0" err="1"/>
              <a:t>Mickiewicz</a:t>
            </a:r>
            <a:r>
              <a:rPr lang="cs-CZ" dirty="0"/>
              <a:t> a počátek Pana Tadeáše: „</a:t>
            </a:r>
            <a:r>
              <a:rPr lang="cs-CZ" dirty="0" err="1"/>
              <a:t>Litwo</a:t>
            </a:r>
            <a:r>
              <a:rPr lang="cs-CZ" dirty="0"/>
              <a:t> </a:t>
            </a:r>
            <a:r>
              <a:rPr lang="cs-CZ" dirty="0" err="1"/>
              <a:t>ojczyzno</a:t>
            </a:r>
            <a:r>
              <a:rPr lang="cs-CZ" dirty="0"/>
              <a:t> moje“). Tato identita byla typická pro litevskou šlechtu, která většinou mluvila už jen polsky.</a:t>
            </a:r>
          </a:p>
          <a:p>
            <a:r>
              <a:rPr lang="cs-CZ" dirty="0"/>
              <a:t>Oproti tomu se nové národní pojetí </a:t>
            </a:r>
            <a:r>
              <a:rPr lang="cs-CZ" dirty="0" err="1"/>
              <a:t>litevskosti</a:t>
            </a:r>
            <a:r>
              <a:rPr lang="cs-CZ" dirty="0"/>
              <a:t> zakládalo na jazykovém vymezení: Litevec je pouze ten, který mluví litevsky. Nejznámějším prosazovatelem tohoto pohledu je Jonas </a:t>
            </a:r>
            <a:r>
              <a:rPr lang="cs-CZ" dirty="0" err="1"/>
              <a:t>Basanavičius</a:t>
            </a:r>
            <a:r>
              <a:rPr lang="cs-CZ" dirty="0"/>
              <a:t>. Vzor poskytovala česká jazyková emancipace v 19. století.</a:t>
            </a:r>
          </a:p>
          <a:p>
            <a:r>
              <a:rPr lang="cs-CZ" dirty="0"/>
              <a:t>Během 19. století rapidně sílí jazykové pojetí </a:t>
            </a:r>
            <a:r>
              <a:rPr lang="cs-CZ" dirty="0" err="1"/>
              <a:t>litevskosti</a:t>
            </a:r>
            <a:r>
              <a:rPr lang="cs-CZ" dirty="0"/>
              <a:t> a vzniká nová litevská národní identita, založena právě na společném jazyce: litevštině. </a:t>
            </a:r>
          </a:p>
          <a:p>
            <a:r>
              <a:rPr lang="cs-CZ" dirty="0"/>
              <a:t>Litevské národní obrození je tedy primárně bojem o jazykovou emancipaci, a až potom o ekonomická a politická práva.</a:t>
            </a:r>
          </a:p>
        </p:txBody>
      </p:sp>
    </p:spTree>
    <p:extLst>
      <p:ext uri="{BB962C8B-B14F-4D97-AF65-F5344CB8AC3E}">
        <p14:creationId xmlns:p14="http://schemas.microsoft.com/office/powerpoint/2010/main" val="55289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78"/>
            <a:ext cx="4716886" cy="724931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Jonas </a:t>
            </a:r>
            <a:r>
              <a:rPr lang="cs-CZ" b="1" dirty="0" err="1"/>
              <a:t>BASANAVIČIUS</a:t>
            </a:r>
            <a:r>
              <a:rPr lang="cs-CZ" dirty="0"/>
              <a:t>, 1851 – 1927</a:t>
            </a:r>
            <a:endParaRPr lang="lt-LT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Doktor medicíny, folklorista, publicista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lt-LT" dirty="0" err="1"/>
              <a:t>Zakladatel</a:t>
            </a:r>
            <a:r>
              <a:rPr lang="lt-LT" dirty="0"/>
              <a:t> </a:t>
            </a:r>
            <a:r>
              <a:rPr lang="cs-CZ" dirty="0"/>
              <a:t>časopisu </a:t>
            </a:r>
            <a:r>
              <a:rPr lang="cs-CZ" i="1" dirty="0" err="1"/>
              <a:t>Auszra</a:t>
            </a:r>
            <a:r>
              <a:rPr lang="cs-CZ" i="1" dirty="0"/>
              <a:t> </a:t>
            </a:r>
            <a:r>
              <a:rPr lang="cs-CZ" dirty="0"/>
              <a:t>(Jitřenka), 1883, a vůdčí osobnost litevského národního obrození.</a:t>
            </a:r>
          </a:p>
        </p:txBody>
      </p:sp>
    </p:spTree>
    <p:extLst>
      <p:ext uri="{BB962C8B-B14F-4D97-AF65-F5344CB8AC3E}">
        <p14:creationId xmlns:p14="http://schemas.microsoft.com/office/powerpoint/2010/main" val="976250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188"/>
            <a:ext cx="5177053" cy="6525812"/>
          </a:xfrm>
        </p:spPr>
      </p:pic>
      <p:sp>
        <p:nvSpPr>
          <p:cNvPr id="3" name="TextovéPole 2"/>
          <p:cNvSpPr txBox="1"/>
          <p:nvPr/>
        </p:nvSpPr>
        <p:spPr>
          <a:xfrm>
            <a:off x="6503831" y="1146219"/>
            <a:ext cx="48499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Časopis „</a:t>
            </a:r>
            <a:r>
              <a:rPr lang="cs-CZ" sz="2000" b="1" dirty="0" err="1"/>
              <a:t>Auszra</a:t>
            </a:r>
            <a:r>
              <a:rPr lang="cs-CZ" sz="2000" b="1" dirty="0"/>
              <a:t>“ (Jitřenka)</a:t>
            </a:r>
          </a:p>
          <a:p>
            <a:r>
              <a:rPr lang="cs-CZ" sz="2000" dirty="0"/>
              <a:t>1883 – 1886, </a:t>
            </a:r>
            <a:r>
              <a:rPr lang="cs-CZ" sz="2000" dirty="0" err="1"/>
              <a:t>měsičník</a:t>
            </a:r>
            <a:r>
              <a:rPr lang="cs-CZ" sz="2000" dirty="0"/>
              <a:t>.</a:t>
            </a:r>
          </a:p>
          <a:p>
            <a:r>
              <a:rPr lang="cs-CZ" sz="2000" dirty="0"/>
              <a:t>Tiskl se v Til</a:t>
            </a:r>
            <a:r>
              <a:rPr lang="lt-LT" sz="2000" dirty="0" err="1"/>
              <a:t>žė</a:t>
            </a:r>
            <a:r>
              <a:rPr lang="cs-CZ" sz="2000" dirty="0"/>
              <a:t> na Malé Litvě a byl pašován přes hranici do Velké Litvy.</a:t>
            </a:r>
          </a:p>
          <a:p>
            <a:endParaRPr lang="cs-CZ" sz="2000" dirty="0"/>
          </a:p>
          <a:p>
            <a:r>
              <a:rPr lang="cs-CZ" sz="2000" dirty="0"/>
              <a:t>První národně-obrozenecký litevský časopis.</a:t>
            </a:r>
          </a:p>
          <a:p>
            <a:endParaRPr lang="cs-CZ" sz="2000" dirty="0"/>
          </a:p>
          <a:p>
            <a:r>
              <a:rPr lang="cs-CZ" sz="2000" dirty="0"/>
              <a:t>V prvním čísle </a:t>
            </a:r>
            <a:r>
              <a:rPr lang="cs-CZ" sz="2000" dirty="0" err="1"/>
              <a:t>Basanavičius</a:t>
            </a:r>
            <a:r>
              <a:rPr lang="cs-CZ" sz="2000" dirty="0"/>
              <a:t> formuloval základní myšlenky národního obrození:</a:t>
            </a:r>
          </a:p>
          <a:p>
            <a:endParaRPr lang="cs-CZ" sz="2000" dirty="0"/>
          </a:p>
          <a:p>
            <a:r>
              <a:rPr lang="cs-CZ" sz="2000" dirty="0"/>
              <a:t>Posílení jazykové identity Litevců</a:t>
            </a:r>
          </a:p>
          <a:p>
            <a:r>
              <a:rPr lang="cs-CZ" sz="2000"/>
              <a:t>Právo </a:t>
            </a:r>
            <a:r>
              <a:rPr lang="cs-CZ" sz="2000" dirty="0"/>
              <a:t>používat litevštinu ve veřejném životě (v školství, náboženství a tisku)</a:t>
            </a:r>
          </a:p>
          <a:p>
            <a:r>
              <a:rPr lang="cs-CZ" sz="2000" dirty="0"/>
              <a:t>Zkoumání dějin Litvy</a:t>
            </a:r>
          </a:p>
          <a:p>
            <a:r>
              <a:rPr lang="cs-CZ" sz="2000" dirty="0"/>
              <a:t>Zkoumání litevského folkloru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9627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96858"/>
            <a:ext cx="4623516" cy="6956144"/>
          </a:xfrm>
        </p:spPr>
      </p:pic>
    </p:spTree>
    <p:extLst>
      <p:ext uri="{BB962C8B-B14F-4D97-AF65-F5344CB8AC3E}">
        <p14:creationId xmlns:p14="http://schemas.microsoft.com/office/powerpoint/2010/main" val="2306437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493913"/>
            <a:ext cx="9113485" cy="6078623"/>
          </a:xfrm>
        </p:spPr>
      </p:pic>
    </p:spTree>
    <p:extLst>
      <p:ext uri="{BB962C8B-B14F-4D97-AF65-F5344CB8AC3E}">
        <p14:creationId xmlns:p14="http://schemas.microsoft.com/office/powerpoint/2010/main" val="1794259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7961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00800" y="759854"/>
            <a:ext cx="45076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Vincas</a:t>
            </a:r>
            <a:r>
              <a:rPr lang="cs-CZ" sz="2800" b="1" dirty="0"/>
              <a:t> </a:t>
            </a:r>
            <a:r>
              <a:rPr lang="cs-CZ" sz="2800" b="1" dirty="0" err="1"/>
              <a:t>Kudirka</a:t>
            </a:r>
            <a:r>
              <a:rPr lang="cs-CZ" sz="2800" b="1" dirty="0"/>
              <a:t> (1858 – 1899)</a:t>
            </a:r>
          </a:p>
          <a:p>
            <a:endParaRPr lang="cs-CZ" sz="2800" dirty="0"/>
          </a:p>
          <a:p>
            <a:r>
              <a:rPr lang="cs-CZ" sz="2800" dirty="0"/>
              <a:t>Doktor medicíny, spisovatel, publicista, zakladatel a redaktor časopisu „</a:t>
            </a:r>
            <a:r>
              <a:rPr lang="cs-CZ" sz="2800" dirty="0" err="1"/>
              <a:t>Varpas</a:t>
            </a:r>
            <a:r>
              <a:rPr lang="cs-CZ" sz="2800" dirty="0"/>
              <a:t>“, autor litevské hymny, vůdčí osobnost litevského národního obrození</a:t>
            </a:r>
          </a:p>
          <a:p>
            <a:endParaRPr lang="cs-CZ" sz="28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745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6494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992567" y="302359"/>
            <a:ext cx="50742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Časopis </a:t>
            </a:r>
            <a:r>
              <a:rPr lang="lt-LT" sz="2800" b="1" dirty="0"/>
              <a:t>„Varpas“ </a:t>
            </a:r>
            <a:r>
              <a:rPr lang="cs-CZ" sz="2800" b="1" dirty="0"/>
              <a:t>(Zvon), </a:t>
            </a:r>
            <a:r>
              <a:rPr lang="cs-CZ" sz="2800" dirty="0"/>
              <a:t>měsíčník</a:t>
            </a:r>
          </a:p>
          <a:p>
            <a:endParaRPr lang="cs-CZ" sz="2800" dirty="0"/>
          </a:p>
          <a:p>
            <a:r>
              <a:rPr lang="cs-CZ" sz="2800" dirty="0"/>
              <a:t>Vycházel 1889-1905 </a:t>
            </a:r>
            <a:r>
              <a:rPr lang="lt-LT" sz="2800" dirty="0"/>
              <a:t>v </a:t>
            </a:r>
            <a:r>
              <a:rPr lang="cs-CZ" sz="2800" dirty="0"/>
              <a:t>Til</a:t>
            </a:r>
            <a:r>
              <a:rPr lang="lt-LT" sz="2800" dirty="0" err="1"/>
              <a:t>žė</a:t>
            </a:r>
            <a:r>
              <a:rPr lang="lt-LT" sz="2800" dirty="0"/>
              <a:t> a Ragainė na </a:t>
            </a:r>
            <a:r>
              <a:rPr lang="lt-LT" sz="2800" dirty="0" err="1"/>
              <a:t>Mal</a:t>
            </a:r>
            <a:r>
              <a:rPr lang="cs-CZ" sz="2800" dirty="0"/>
              <a:t>é</a:t>
            </a:r>
            <a:r>
              <a:rPr lang="lt-LT" sz="2800" dirty="0"/>
              <a:t> </a:t>
            </a:r>
            <a:r>
              <a:rPr lang="lt-LT" sz="2800" dirty="0" err="1"/>
              <a:t>Litv</a:t>
            </a:r>
            <a:r>
              <a:rPr lang="cs-CZ" sz="2800" dirty="0"/>
              <a:t>ě, pašován do Velké Litvy nelegálně. Redaktorem </a:t>
            </a:r>
            <a:r>
              <a:rPr lang="cs-CZ" sz="2800" dirty="0" err="1"/>
              <a:t>Vincas</a:t>
            </a:r>
            <a:r>
              <a:rPr lang="cs-CZ" sz="2800" dirty="0"/>
              <a:t> </a:t>
            </a:r>
            <a:r>
              <a:rPr lang="cs-CZ" sz="2800" dirty="0" err="1"/>
              <a:t>Kudirka</a:t>
            </a:r>
            <a:r>
              <a:rPr lang="cs-CZ" sz="2800" dirty="0"/>
              <a:t>.</a:t>
            </a:r>
          </a:p>
          <a:p>
            <a:endParaRPr lang="cs-CZ" sz="2800" dirty="0"/>
          </a:p>
          <a:p>
            <a:r>
              <a:rPr lang="cs-CZ" sz="2800" dirty="0"/>
              <a:t>Jeden z nejvlivnějších časopisů litevského národního obrození.</a:t>
            </a:r>
          </a:p>
          <a:p>
            <a:endParaRPr lang="cs-CZ" sz="2800" dirty="0"/>
          </a:p>
          <a:p>
            <a:r>
              <a:rPr lang="cs-CZ" sz="2800" dirty="0"/>
              <a:t>První litevský politický časopis.</a:t>
            </a:r>
          </a:p>
          <a:p>
            <a:endParaRPr lang="cs-CZ" sz="2800" dirty="0"/>
          </a:p>
          <a:p>
            <a:r>
              <a:rPr lang="cs-CZ" sz="2800" dirty="0"/>
              <a:t>Důležitá instituce pro standardizaci litevštiny.</a:t>
            </a:r>
          </a:p>
        </p:txBody>
      </p:sp>
    </p:spTree>
    <p:extLst>
      <p:ext uri="{BB962C8B-B14F-4D97-AF65-F5344CB8AC3E}">
        <p14:creationId xmlns:p14="http://schemas.microsoft.com/office/powerpoint/2010/main" val="181548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716" y="139602"/>
            <a:ext cx="10515600" cy="1325563"/>
          </a:xfrm>
        </p:spPr>
        <p:txBody>
          <a:bodyPr/>
          <a:lstStyle/>
          <a:p>
            <a:pPr algn="ctr"/>
            <a:r>
              <a:rPr lang="lt-LT" dirty="0"/>
              <a:t>Kazimieras </a:t>
            </a:r>
            <a:r>
              <a:rPr lang="lt-LT" dirty="0" err="1"/>
              <a:t>BŪGA</a:t>
            </a:r>
            <a:r>
              <a:rPr lang="lt-LT" dirty="0"/>
              <a:t> (</a:t>
            </a:r>
            <a:r>
              <a:rPr lang="cs-CZ" dirty="0"/>
              <a:t>1879 – 1924)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1465165"/>
            <a:ext cx="3708042" cy="5207925"/>
          </a:xfrm>
        </p:spPr>
      </p:pic>
      <p:sp>
        <p:nvSpPr>
          <p:cNvPr id="8" name="TextovéPole 7"/>
          <p:cNvSpPr txBox="1"/>
          <p:nvPr/>
        </p:nvSpPr>
        <p:spPr>
          <a:xfrm>
            <a:off x="5396248" y="2382591"/>
            <a:ext cx="63621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Nejvlivnější litevský jazykovědec 20. století</a:t>
            </a:r>
          </a:p>
          <a:p>
            <a:endParaRPr lang="cs-CZ" sz="3200" dirty="0"/>
          </a:p>
          <a:p>
            <a:r>
              <a:rPr lang="cs-CZ" sz="3200" dirty="0"/>
              <a:t>Významný etymolog</a:t>
            </a:r>
          </a:p>
          <a:p>
            <a:endParaRPr lang="cs-CZ" sz="3200" dirty="0"/>
          </a:p>
          <a:p>
            <a:r>
              <a:rPr lang="cs-CZ" sz="3200" dirty="0"/>
              <a:t>Iniciátor velkého Slovníku litevštiny</a:t>
            </a:r>
          </a:p>
          <a:p>
            <a:endParaRPr lang="cs-CZ" sz="3200" dirty="0"/>
          </a:p>
          <a:p>
            <a:r>
              <a:rPr lang="cs-CZ" sz="3200" dirty="0"/>
              <a:t>Jeden z tvůrců spisovné litevštiny</a:t>
            </a:r>
          </a:p>
        </p:txBody>
      </p:sp>
    </p:spTree>
    <p:extLst>
      <p:ext uri="{BB962C8B-B14F-4D97-AF65-F5344CB8AC3E}">
        <p14:creationId xmlns:p14="http://schemas.microsoft.com/office/powerpoint/2010/main" val="304493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6093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Jonas </a:t>
            </a:r>
            <a:r>
              <a:rPr lang="cs-CZ" dirty="0" err="1"/>
              <a:t>JABLONSKIS</a:t>
            </a:r>
            <a:r>
              <a:rPr lang="cs-CZ" dirty="0"/>
              <a:t> (1860 – 1930)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8" y="1038028"/>
            <a:ext cx="3648202" cy="5948663"/>
          </a:xfrm>
        </p:spPr>
      </p:pic>
      <p:sp>
        <p:nvSpPr>
          <p:cNvPr id="6" name="TextovéPole 5"/>
          <p:cNvSpPr txBox="1"/>
          <p:nvPr/>
        </p:nvSpPr>
        <p:spPr>
          <a:xfrm>
            <a:off x="4752304" y="1690688"/>
            <a:ext cx="6408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Významný litevský lingvista</a:t>
            </a:r>
          </a:p>
          <a:p>
            <a:r>
              <a:rPr lang="cs-CZ" sz="2800" dirty="0"/>
              <a:t> </a:t>
            </a:r>
          </a:p>
          <a:p>
            <a:r>
              <a:rPr lang="cs-CZ" sz="2800" dirty="0"/>
              <a:t>Jeden ze zakladatelů současné spisovné litevštiny. Jeho gramatika </a:t>
            </a:r>
            <a:r>
              <a:rPr lang="cs-CZ" sz="2800" i="1" dirty="0" err="1"/>
              <a:t>Lietuviškos</a:t>
            </a:r>
            <a:r>
              <a:rPr lang="cs-CZ" sz="2800" i="1" dirty="0"/>
              <a:t> </a:t>
            </a:r>
            <a:r>
              <a:rPr lang="cs-CZ" sz="2800" i="1" dirty="0" err="1"/>
              <a:t>kalbos</a:t>
            </a:r>
            <a:r>
              <a:rPr lang="cs-CZ" sz="2800" i="1" dirty="0"/>
              <a:t> gramatika</a:t>
            </a:r>
            <a:r>
              <a:rPr lang="cs-CZ" sz="2800" dirty="0"/>
              <a:t> (Gramatika litevského jazyka, 1901) je první gramatikou standardizované spisovné litevštiny.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7132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158"/>
          </a:xfrm>
        </p:spPr>
        <p:txBody>
          <a:bodyPr/>
          <a:lstStyle/>
          <a:p>
            <a:pPr algn="ctr"/>
            <a:r>
              <a:rPr lang="cs-CZ" dirty="0" err="1"/>
              <a:t>Starolotyši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940159"/>
            <a:ext cx="12192000" cy="5795492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Jako „</a:t>
            </a:r>
            <a:r>
              <a:rPr lang="cs-CZ" sz="3200" b="1" dirty="0" err="1"/>
              <a:t>Starolotyše</a:t>
            </a:r>
            <a:r>
              <a:rPr lang="cs-CZ" sz="3200" dirty="0"/>
              <a:t>“ označujeme badatele lotyštiny a lotyšského folkloru z doby před vlastním národním obrozením (do 1. poloviny 19. st.). Většinou to byli baltští Němci, zpravidla kněží.</a:t>
            </a:r>
          </a:p>
          <a:p>
            <a:pPr algn="l"/>
            <a:r>
              <a:rPr lang="cs-CZ" sz="3200" dirty="0"/>
              <a:t>Die </a:t>
            </a:r>
            <a:r>
              <a:rPr lang="cs-CZ" sz="3200" b="1" dirty="0" err="1"/>
              <a:t>Lettisch-Literärische</a:t>
            </a:r>
            <a:r>
              <a:rPr lang="cs-CZ" sz="3200" b="1" dirty="0"/>
              <a:t> </a:t>
            </a:r>
            <a:r>
              <a:rPr lang="cs-CZ" sz="3200" b="1" dirty="0" err="1"/>
              <a:t>Gesellschaft</a:t>
            </a:r>
            <a:r>
              <a:rPr lang="cs-CZ" sz="3200" dirty="0"/>
              <a:t> – Lotyšská literární společnost, založena 1824.  </a:t>
            </a:r>
          </a:p>
          <a:p>
            <a:pPr algn="l"/>
            <a:r>
              <a:rPr lang="cs-CZ" sz="3200" dirty="0"/>
              <a:t>Cíl sdružení: studium lotyšského jazyka a folkloru.</a:t>
            </a:r>
          </a:p>
          <a:p>
            <a:pPr algn="l"/>
            <a:r>
              <a:rPr lang="cs-CZ" sz="3200" dirty="0"/>
              <a:t>Sdružovala především baltské Němce (převážně kněze), později do ni vstupovali také etničtí Lotyši.</a:t>
            </a:r>
          </a:p>
          <a:p>
            <a:pPr algn="l"/>
            <a:r>
              <a:rPr lang="cs-CZ" sz="3200" dirty="0"/>
              <a:t>1828 – 1905 vydávala čtvrtletník </a:t>
            </a:r>
            <a:r>
              <a:rPr lang="cs-CZ" sz="3200" b="1" dirty="0" err="1"/>
              <a:t>Magazin</a:t>
            </a:r>
            <a:r>
              <a:rPr lang="cs-CZ" sz="3200" b="1" dirty="0"/>
              <a:t> der </a:t>
            </a:r>
            <a:r>
              <a:rPr lang="cs-CZ" sz="3200" b="1" dirty="0" err="1"/>
              <a:t>Lettisch-Literärischen</a:t>
            </a:r>
            <a:r>
              <a:rPr lang="cs-CZ" sz="3200" b="1" dirty="0"/>
              <a:t> </a:t>
            </a:r>
            <a:r>
              <a:rPr lang="cs-CZ" sz="3200" b="1" dirty="0" err="1"/>
              <a:t>Gesellschaft</a:t>
            </a:r>
            <a:r>
              <a:rPr lang="cs-CZ" sz="3200" dirty="0"/>
              <a:t>. Zde vycházela pojednání o lotyšském folkloru, dějinách a gramatice lotyštiny. </a:t>
            </a:r>
          </a:p>
        </p:txBody>
      </p:sp>
    </p:spTree>
    <p:extLst>
      <p:ext uri="{BB962C8B-B14F-4D97-AF65-F5344CB8AC3E}">
        <p14:creationId xmlns:p14="http://schemas.microsoft.com/office/powerpoint/2010/main" val="177116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079" y="26719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„</a:t>
            </a:r>
            <a:r>
              <a:rPr lang="lv-LV" b="1" dirty="0"/>
              <a:t>Latviešu Avīzes</a:t>
            </a:r>
            <a:r>
              <a:rPr lang="cs-CZ" b="1" dirty="0"/>
              <a:t>“ – „Lotyšské noviny“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" y="1184856"/>
            <a:ext cx="4350312" cy="5460643"/>
          </a:xfrm>
        </p:spPr>
      </p:pic>
      <p:sp>
        <p:nvSpPr>
          <p:cNvPr id="5" name="TextovéPole 4"/>
          <p:cNvSpPr txBox="1"/>
          <p:nvPr/>
        </p:nvSpPr>
        <p:spPr>
          <a:xfrm>
            <a:off x="5447763" y="1687132"/>
            <a:ext cx="6310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Nejvlivnější lotyšské periodikum </a:t>
            </a:r>
            <a:r>
              <a:rPr lang="cs-CZ" sz="3600" u="sng" dirty="0"/>
              <a:t>první </a:t>
            </a:r>
            <a:r>
              <a:rPr lang="cs-CZ" sz="3600" dirty="0"/>
              <a:t>poloviny 19. st.</a:t>
            </a:r>
          </a:p>
          <a:p>
            <a:endParaRPr lang="cs-CZ" sz="3600" dirty="0"/>
          </a:p>
          <a:p>
            <a:r>
              <a:rPr lang="cs-CZ" sz="3600" dirty="0"/>
              <a:t>1822 – 1915, </a:t>
            </a:r>
            <a:r>
              <a:rPr lang="cs-CZ" sz="3600" dirty="0" err="1"/>
              <a:t>Jēlgava</a:t>
            </a:r>
            <a:endParaRPr lang="cs-CZ" sz="3600" dirty="0"/>
          </a:p>
          <a:p>
            <a:endParaRPr lang="cs-CZ" sz="3600" dirty="0"/>
          </a:p>
          <a:p>
            <a:r>
              <a:rPr lang="cs-CZ" sz="3600" dirty="0"/>
              <a:t>Zakladatel: </a:t>
            </a:r>
            <a:r>
              <a:rPr lang="de-DE" sz="3600" i="1" dirty="0"/>
              <a:t>Carl Friedrich Watson</a:t>
            </a:r>
            <a:r>
              <a:rPr lang="cs-CZ" sz="3600" i="1" dirty="0"/>
              <a:t> – </a:t>
            </a:r>
            <a:r>
              <a:rPr lang="cs-CZ" sz="3600" dirty="0"/>
              <a:t>kněz v </a:t>
            </a:r>
            <a:r>
              <a:rPr lang="cs-CZ" sz="3600" dirty="0" err="1"/>
              <a:t>Kuronsku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2062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/>
              <a:t>Jaunlatvieši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Mladolotyši</a:t>
            </a:r>
            <a:r>
              <a:rPr lang="cs-CZ" dirty="0"/>
              <a:t>“ byly etničtí Lotyši, zakladatelé lotyšského národního obrození. </a:t>
            </a:r>
          </a:p>
          <a:p>
            <a:r>
              <a:rPr lang="cs-CZ" dirty="0"/>
              <a:t>„</a:t>
            </a:r>
            <a:r>
              <a:rPr lang="cs-CZ" dirty="0" err="1"/>
              <a:t>Mladolotyši</a:t>
            </a:r>
            <a:r>
              <a:rPr lang="cs-CZ" dirty="0"/>
              <a:t>“ své aktivity započali v polovině 19. st. na univerzitě v </a:t>
            </a:r>
            <a:r>
              <a:rPr lang="cs-CZ" dirty="0" err="1"/>
              <a:t>Tartu</a:t>
            </a:r>
            <a:r>
              <a:rPr lang="cs-CZ" dirty="0"/>
              <a:t>, kde se začaly konat </a:t>
            </a:r>
            <a:r>
              <a:rPr lang="cs-CZ"/>
              <a:t>neformální lotyšské večery.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39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/>
              <a:t>Jaunlatvieši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665" y="1825625"/>
            <a:ext cx="7065135" cy="4351338"/>
          </a:xfrm>
        </p:spPr>
        <p:txBody>
          <a:bodyPr/>
          <a:lstStyle/>
          <a:p>
            <a:r>
              <a:rPr lang="lv-LV" dirty="0"/>
              <a:t>Juris Alunāns</a:t>
            </a:r>
            <a:r>
              <a:rPr lang="cs-CZ" dirty="0"/>
              <a:t> (1832 – 1864), publicista, filolog, jeden z tvůrců spisovné lotyštiny</a:t>
            </a:r>
          </a:p>
          <a:p>
            <a:r>
              <a:rPr lang="cs-CZ" dirty="0"/>
              <a:t>Připravil první lotyšskou sbírku básní (překladů): </a:t>
            </a:r>
            <a:r>
              <a:rPr lang="lv-LV" i="1" dirty="0"/>
              <a:t>Dziesmiņas</a:t>
            </a:r>
            <a:r>
              <a:rPr lang="cs-CZ" i="1" dirty="0"/>
              <a:t> </a:t>
            </a:r>
            <a:r>
              <a:rPr lang="cs-CZ" dirty="0"/>
              <a:t>(Písníčky), 1856</a:t>
            </a:r>
          </a:p>
          <a:p>
            <a:r>
              <a:rPr lang="cs-CZ" dirty="0" err="1"/>
              <a:t>Navrh</a:t>
            </a:r>
            <a:r>
              <a:rPr lang="lt-LT" dirty="0"/>
              <a:t>l</a:t>
            </a:r>
            <a:r>
              <a:rPr lang="cs-CZ" dirty="0"/>
              <a:t> dnešní tvary pro názvy měsíců, pojmenování států atd.</a:t>
            </a:r>
            <a:endParaRPr lang="lv-LV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7" y="1347268"/>
            <a:ext cx="3488048" cy="543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3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/>
              <a:t>Jaunlatvieši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8665" y="1825625"/>
            <a:ext cx="7065135" cy="4351338"/>
          </a:xfrm>
        </p:spPr>
        <p:txBody>
          <a:bodyPr/>
          <a:lstStyle/>
          <a:p>
            <a:r>
              <a:rPr lang="cs-CZ" dirty="0" err="1"/>
              <a:t>Krišjānis</a:t>
            </a:r>
            <a:r>
              <a:rPr lang="cs-CZ" dirty="0"/>
              <a:t> </a:t>
            </a:r>
            <a:r>
              <a:rPr lang="cs-CZ" dirty="0" err="1"/>
              <a:t>Barons</a:t>
            </a:r>
            <a:r>
              <a:rPr lang="cs-CZ" dirty="0"/>
              <a:t> (1835 – 1923): folklorista, publicista. Hlavní editor sbírky „Lotyšských písní“ (</a:t>
            </a:r>
            <a:r>
              <a:rPr lang="cs-CZ" dirty="0" err="1"/>
              <a:t>Latvju</a:t>
            </a:r>
            <a:r>
              <a:rPr lang="cs-CZ" dirty="0"/>
              <a:t> </a:t>
            </a:r>
            <a:r>
              <a:rPr lang="cs-CZ" dirty="0" err="1"/>
              <a:t>dainas</a:t>
            </a:r>
            <a:r>
              <a:rPr lang="cs-CZ" dirty="0"/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5" y="1289518"/>
            <a:ext cx="3491902" cy="55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/>
              <a:t>Jaunlatvieši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</p:spPr>
        <p:txBody>
          <a:bodyPr/>
          <a:lstStyle/>
          <a:p>
            <a:r>
              <a:rPr lang="cs-CZ" dirty="0"/>
              <a:t>Založili obrozenecké lotyšské časopisy:</a:t>
            </a:r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lv-LV" b="1" dirty="0"/>
              <a:t>Mājas Viesis</a:t>
            </a:r>
            <a:r>
              <a:rPr lang="cs-CZ" dirty="0"/>
              <a:t>, 1856 – 1910 (</a:t>
            </a:r>
            <a:r>
              <a:rPr lang="cs-CZ" i="1" dirty="0"/>
              <a:t>Host domu</a:t>
            </a:r>
            <a:r>
              <a:rPr lang="cs-CZ" dirty="0"/>
              <a:t>)</a:t>
            </a:r>
            <a:endParaRPr lang="lv-LV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de-DE" b="1" dirty="0" err="1"/>
              <a:t>Pēterburgas</a:t>
            </a:r>
            <a:r>
              <a:rPr lang="de-DE" b="1" dirty="0"/>
              <a:t> </a:t>
            </a:r>
            <a:r>
              <a:rPr lang="de-DE" b="1" dirty="0" err="1"/>
              <a:t>Avīzes</a:t>
            </a:r>
            <a:r>
              <a:rPr lang="cs-CZ" b="1" dirty="0"/>
              <a:t> </a:t>
            </a:r>
            <a:r>
              <a:rPr lang="cs-CZ" dirty="0"/>
              <a:t>1862 – 1865 (</a:t>
            </a:r>
            <a:r>
              <a:rPr lang="cs-CZ" i="1" dirty="0"/>
              <a:t>Petěrburské noviny</a:t>
            </a:r>
            <a:r>
              <a:rPr lang="cs-CZ" dirty="0"/>
              <a:t>)</a:t>
            </a:r>
            <a:r>
              <a:rPr lang="lt-LT" dirty="0"/>
              <a:t>, </a:t>
            </a:r>
            <a:r>
              <a:rPr lang="lt-LT" dirty="0" err="1"/>
              <a:t>den</a:t>
            </a:r>
            <a:r>
              <a:rPr lang="cs-CZ" dirty="0" err="1"/>
              <a:t>ík</a:t>
            </a:r>
            <a:endParaRPr lang="de-DE" dirty="0"/>
          </a:p>
          <a:p>
            <a:pPr marL="0" indent="0">
              <a:buNone/>
            </a:pPr>
            <a:r>
              <a:rPr lang="cs-CZ" dirty="0"/>
              <a:t>Tyto časopisy do značné míry přispěly k stabilizaci norem spisovné lotyštiny</a:t>
            </a:r>
          </a:p>
        </p:txBody>
      </p:sp>
    </p:spTree>
    <p:extLst>
      <p:ext uri="{BB962C8B-B14F-4D97-AF65-F5344CB8AC3E}">
        <p14:creationId xmlns:p14="http://schemas.microsoft.com/office/powerpoint/2010/main" val="420607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/>
              <a:t>Jaunlatvieši</a:t>
            </a:r>
            <a:r>
              <a:rPr lang="cs-CZ" i="1" dirty="0"/>
              <a:t> </a:t>
            </a:r>
            <a:r>
              <a:rPr lang="cs-CZ" dirty="0"/>
              <a:t>– </a:t>
            </a:r>
            <a:r>
              <a:rPr lang="cs-CZ" dirty="0" err="1"/>
              <a:t>Mladolotyši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825625"/>
            <a:ext cx="11044707" cy="4351338"/>
          </a:xfrm>
        </p:spPr>
        <p:txBody>
          <a:bodyPr/>
          <a:lstStyle/>
          <a:p>
            <a:r>
              <a:rPr lang="cs-CZ" dirty="0"/>
              <a:t>Iniciovali sbírání lotyšského folkloru, zejména lidových písní.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Ústřední postava lotyšské folkloristiky: </a:t>
            </a:r>
            <a:r>
              <a:rPr lang="cs-CZ" dirty="0" err="1"/>
              <a:t>Krišjānis</a:t>
            </a:r>
            <a:r>
              <a:rPr lang="cs-CZ" dirty="0"/>
              <a:t> </a:t>
            </a:r>
            <a:r>
              <a:rPr lang="cs-CZ" dirty="0" err="1"/>
              <a:t>Barons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Výsledek: ohromné sbírky folkloru, čítající více než 200 000 textů.</a:t>
            </a:r>
          </a:p>
        </p:txBody>
      </p:sp>
    </p:spTree>
    <p:extLst>
      <p:ext uri="{BB962C8B-B14F-4D97-AF65-F5344CB8AC3E}">
        <p14:creationId xmlns:p14="http://schemas.microsoft.com/office/powerpoint/2010/main" val="8506650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1093</Words>
  <Application>Microsoft Office PowerPoint</Application>
  <PresentationFormat>Širokoúhlá obrazovka</PresentationFormat>
  <Paragraphs>120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Baltské jazyky v 19. a 20. st.</vt:lpstr>
      <vt:lpstr>Lotyština v 19. století</vt:lpstr>
      <vt:lpstr>Starolotyši</vt:lpstr>
      <vt:lpstr>„Latviešu Avīzes“ – „Lotyšské noviny“</vt:lpstr>
      <vt:lpstr>Jaunlatvieši – Mladolotyši</vt:lpstr>
      <vt:lpstr>Jaunlatvieši – Mladolotyši</vt:lpstr>
      <vt:lpstr>Jaunlatvieši – Mladolotyši</vt:lpstr>
      <vt:lpstr>Jaunlatvieši – Mladolotyši</vt:lpstr>
      <vt:lpstr>Jaunlatvieši – Mladolotyši</vt:lpstr>
      <vt:lpstr>Skříň s písněmi  Od r. 2001 památka UNESCO (Memory of the World)</vt:lpstr>
      <vt:lpstr>Skříň s písněmi: památka UNESCO</vt:lpstr>
      <vt:lpstr>Lotyšské národní obrození</vt:lpstr>
      <vt:lpstr>Andrejs Pumpurs a národní epos Lāčplēsis (1888)</vt:lpstr>
      <vt:lpstr>Spisovná lotyština</vt:lpstr>
      <vt:lpstr>Spisovná lotyština</vt:lpstr>
      <vt:lpstr>Spisovná lotyština</vt:lpstr>
      <vt:lpstr>Prezentace aplikace PowerPoint</vt:lpstr>
      <vt:lpstr>Litevština v 19. a 20. století</vt:lpstr>
      <vt:lpstr>Pruská („Malá“) Litva a „Velká“ Litva</vt:lpstr>
      <vt:lpstr>Vznik nové litevské identity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Kazimieras BŪGA (1879 – 1924)</vt:lpstr>
      <vt:lpstr>Jonas JABLONSKIS (1860 – 1930)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104</cp:revision>
  <cp:lastPrinted>2017-03-22T15:15:40Z</cp:lastPrinted>
  <dcterms:created xsi:type="dcterms:W3CDTF">2017-03-19T09:55:12Z</dcterms:created>
  <dcterms:modified xsi:type="dcterms:W3CDTF">2021-04-01T06:44:36Z</dcterms:modified>
</cp:coreProperties>
</file>