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9" r:id="rId3"/>
    <p:sldId id="266" r:id="rId4"/>
    <p:sldId id="257" r:id="rId5"/>
    <p:sldId id="265" r:id="rId6"/>
    <p:sldId id="259" r:id="rId7"/>
    <p:sldId id="260" r:id="rId8"/>
    <p:sldId id="261" r:id="rId9"/>
    <p:sldId id="262" r:id="rId10"/>
    <p:sldId id="263" r:id="rId11"/>
    <p:sldId id="268" r:id="rId12"/>
    <p:sldId id="267" r:id="rId13"/>
    <p:sldId id="264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02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94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82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31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8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18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16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12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94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13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03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5022F-46C5-41B5-9999-4B31A65B8277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26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etuvos.istorija.net/lituanistica/tevemusu1503.ht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Počátky litevského </a:t>
            </a:r>
            <a:r>
              <a:rPr lang="cs-CZ" dirty="0"/>
              <a:t>písemnictví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207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5280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Kulturní a náboženské kontexty litevštiny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53656"/>
            <a:ext cx="10515600" cy="4896794"/>
          </a:xfrm>
        </p:spPr>
        <p:txBody>
          <a:bodyPr/>
          <a:lstStyle/>
          <a:p>
            <a:r>
              <a:rPr lang="cs-CZ" sz="3200" b="1" dirty="0"/>
              <a:t>Reformace a luteranizmus</a:t>
            </a:r>
          </a:p>
          <a:p>
            <a:pPr lvl="1"/>
            <a:r>
              <a:rPr lang="cs-CZ" sz="3200" dirty="0"/>
              <a:t>Martin Luther a jeho 95 tezí (1517)</a:t>
            </a:r>
          </a:p>
          <a:p>
            <a:pPr lvl="1"/>
            <a:r>
              <a:rPr lang="cs-CZ" sz="3200" dirty="0"/>
              <a:t>Albrecht Braniborský a sekularizace Pruska 1525</a:t>
            </a:r>
          </a:p>
          <a:p>
            <a:endParaRPr lang="cs-CZ" sz="3200" dirty="0"/>
          </a:p>
          <a:p>
            <a:r>
              <a:rPr lang="cs-CZ" sz="3200" dirty="0"/>
              <a:t>Náboženská konkurence </a:t>
            </a:r>
            <a:r>
              <a:rPr lang="cs-CZ" sz="3200" b="1" dirty="0"/>
              <a:t>reformovaných </a:t>
            </a:r>
            <a:r>
              <a:rPr lang="cs-CZ" sz="3200" dirty="0"/>
              <a:t>církví a </a:t>
            </a:r>
            <a:r>
              <a:rPr lang="cs-CZ" sz="3200" b="1" dirty="0"/>
              <a:t>katolicismu</a:t>
            </a:r>
            <a:r>
              <a:rPr lang="cs-CZ" sz="3200" dirty="0"/>
              <a:t>. Vznik a působení </a:t>
            </a:r>
            <a:r>
              <a:rPr lang="cs-CZ" sz="3200" b="1" dirty="0"/>
              <a:t>jezuitského</a:t>
            </a:r>
            <a:r>
              <a:rPr lang="cs-CZ" sz="3200" dirty="0"/>
              <a:t> řádu.</a:t>
            </a:r>
          </a:p>
          <a:p>
            <a:pPr marL="0" indent="0">
              <a:buNone/>
            </a:pPr>
            <a:endParaRPr lang="cs-CZ" sz="3200" dirty="0"/>
          </a:p>
          <a:p>
            <a:r>
              <a:rPr lang="cs-CZ" sz="3200" dirty="0"/>
              <a:t>„Konkurence“ </a:t>
            </a:r>
            <a:r>
              <a:rPr lang="cs-CZ" sz="3200" b="1" dirty="0"/>
              <a:t>Malé a Velké </a:t>
            </a:r>
            <a:r>
              <a:rPr lang="cs-CZ" sz="3200" dirty="0"/>
              <a:t>Litvy jako odraz výše zmíněných procesů.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9016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9302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Litevština jako předmět odborného zájmu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94559"/>
            <a:ext cx="10515600" cy="5103209"/>
          </a:xfrm>
        </p:spPr>
        <p:txBody>
          <a:bodyPr>
            <a:normAutofit/>
          </a:bodyPr>
          <a:lstStyle/>
          <a:p>
            <a:r>
              <a:rPr lang="cs-CZ" sz="3800" dirty="0"/>
              <a:t>První litevský slovník a gramatika:</a:t>
            </a:r>
          </a:p>
          <a:p>
            <a:pPr lvl="1"/>
            <a:r>
              <a:rPr lang="cs-CZ" sz="3400" dirty="0"/>
              <a:t>Velká Litva: </a:t>
            </a:r>
            <a:r>
              <a:rPr lang="cs-CZ" sz="3400" dirty="0" err="1"/>
              <a:t>Konstantinas</a:t>
            </a:r>
            <a:r>
              <a:rPr lang="cs-CZ" sz="3400" dirty="0"/>
              <a:t> </a:t>
            </a:r>
            <a:r>
              <a:rPr lang="cs-CZ" sz="3400" dirty="0" err="1"/>
              <a:t>Sirvydas</a:t>
            </a:r>
            <a:r>
              <a:rPr lang="cs-CZ" sz="3400" dirty="0"/>
              <a:t>, </a:t>
            </a:r>
            <a:r>
              <a:rPr lang="cs-CZ" sz="3400" i="1" dirty="0" err="1"/>
              <a:t>Dictionarium</a:t>
            </a:r>
            <a:r>
              <a:rPr lang="cs-CZ" sz="3400" i="1" dirty="0"/>
              <a:t> </a:t>
            </a:r>
            <a:r>
              <a:rPr lang="cs-CZ" sz="3400" i="1" dirty="0" err="1"/>
              <a:t>trium</a:t>
            </a:r>
            <a:r>
              <a:rPr lang="cs-CZ" sz="3400" i="1" dirty="0"/>
              <a:t> </a:t>
            </a:r>
            <a:r>
              <a:rPr lang="cs-CZ" sz="3400" i="1" dirty="0" err="1"/>
              <a:t>linguarum</a:t>
            </a:r>
            <a:r>
              <a:rPr lang="cs-CZ" sz="3400" dirty="0"/>
              <a:t>, 1620, Vilnius.</a:t>
            </a:r>
          </a:p>
          <a:p>
            <a:pPr lvl="1"/>
            <a:r>
              <a:rPr lang="cs-CZ" sz="3400" dirty="0"/>
              <a:t>Malá Litva: Daniel Klein, </a:t>
            </a:r>
            <a:r>
              <a:rPr lang="cs-CZ" sz="3400" i="1" dirty="0" err="1"/>
              <a:t>Grammatica</a:t>
            </a:r>
            <a:r>
              <a:rPr lang="cs-CZ" sz="3400" i="1" dirty="0"/>
              <a:t> </a:t>
            </a:r>
            <a:r>
              <a:rPr lang="cs-CZ" sz="3400" i="1" dirty="0" err="1"/>
              <a:t>Litvanica</a:t>
            </a:r>
            <a:r>
              <a:rPr lang="cs-CZ" sz="3400" dirty="0"/>
              <a:t>, 1653, Královec.</a:t>
            </a:r>
          </a:p>
        </p:txBody>
      </p:sp>
    </p:spTree>
    <p:extLst>
      <p:ext uri="{BB962C8B-B14F-4D97-AF65-F5344CB8AC3E}">
        <p14:creationId xmlns:p14="http://schemas.microsoft.com/office/powerpoint/2010/main" val="3302743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9302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Litevština jako předmět odborného zájmu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8047"/>
            <a:ext cx="10515600" cy="5103209"/>
          </a:xfrm>
        </p:spPr>
        <p:txBody>
          <a:bodyPr>
            <a:normAutofit fontScale="92500" lnSpcReduction="20000"/>
          </a:bodyPr>
          <a:lstStyle/>
          <a:p>
            <a:r>
              <a:rPr lang="cs-CZ" sz="3800" dirty="0"/>
              <a:t>Malá Litva: </a:t>
            </a:r>
          </a:p>
          <a:p>
            <a:endParaRPr lang="cs-CZ" sz="3800" dirty="0"/>
          </a:p>
          <a:p>
            <a:pPr lvl="1"/>
            <a:r>
              <a:rPr lang="cs-CZ" sz="4000" dirty="0"/>
              <a:t>Philip </a:t>
            </a:r>
            <a:r>
              <a:rPr lang="cs-CZ" sz="4000" dirty="0" err="1"/>
              <a:t>Ruhig</a:t>
            </a:r>
            <a:r>
              <a:rPr lang="cs-CZ" sz="4000" dirty="0"/>
              <a:t>, </a:t>
            </a:r>
            <a:r>
              <a:rPr lang="cs-CZ" sz="4000" i="1" dirty="0" err="1"/>
              <a:t>Betrachtung</a:t>
            </a:r>
            <a:r>
              <a:rPr lang="cs-CZ" sz="4000" i="1" dirty="0"/>
              <a:t> der </a:t>
            </a:r>
            <a:r>
              <a:rPr lang="cs-CZ" sz="4000" i="1" dirty="0" err="1"/>
              <a:t>Litauischen</a:t>
            </a:r>
            <a:r>
              <a:rPr lang="cs-CZ" sz="4000" i="1" dirty="0"/>
              <a:t> </a:t>
            </a:r>
            <a:r>
              <a:rPr lang="cs-CZ" sz="4000" i="1" dirty="0" err="1"/>
              <a:t>Sprache</a:t>
            </a:r>
            <a:r>
              <a:rPr lang="cs-CZ" sz="4000" dirty="0"/>
              <a:t> (</a:t>
            </a:r>
            <a:r>
              <a:rPr lang="cs-CZ" sz="4000" i="1" dirty="0"/>
              <a:t>Pojednání o litevském jazyce</a:t>
            </a:r>
            <a:r>
              <a:rPr lang="cs-CZ" sz="4000" dirty="0"/>
              <a:t>) – 1747, Královec. První tři litevské lidové písně.</a:t>
            </a:r>
          </a:p>
          <a:p>
            <a:pPr lvl="1"/>
            <a:endParaRPr lang="cs-CZ" sz="4000" dirty="0"/>
          </a:p>
          <a:p>
            <a:pPr lvl="1"/>
            <a:r>
              <a:rPr lang="cs-CZ" sz="4000" dirty="0"/>
              <a:t>Michael </a:t>
            </a:r>
            <a:r>
              <a:rPr lang="cs-CZ" sz="4000" dirty="0" err="1"/>
              <a:t>Mörlin</a:t>
            </a:r>
            <a:r>
              <a:rPr lang="cs-CZ" sz="4000" dirty="0"/>
              <a:t> a tzv. debata ohledně spisovné litevštiny </a:t>
            </a:r>
            <a:r>
              <a:rPr lang="lt-LT" sz="4000" dirty="0"/>
              <a:t>(</a:t>
            </a:r>
            <a:r>
              <a:rPr lang="lt-LT" sz="4000" dirty="0" err="1"/>
              <a:t>od</a:t>
            </a:r>
            <a:r>
              <a:rPr lang="lt-LT" sz="4000" dirty="0"/>
              <a:t> r. </a:t>
            </a:r>
            <a:r>
              <a:rPr lang="cs-CZ" sz="4000" dirty="0"/>
              <a:t>1705</a:t>
            </a:r>
            <a:r>
              <a:rPr lang="lt-LT" sz="4000" dirty="0"/>
              <a:t>)</a:t>
            </a:r>
            <a:endParaRPr lang="cs-CZ" sz="4000" dirty="0"/>
          </a:p>
          <a:p>
            <a:pPr lvl="1"/>
            <a:endParaRPr lang="cs-CZ" sz="4000" dirty="0"/>
          </a:p>
          <a:p>
            <a:pPr lvl="1"/>
            <a:r>
              <a:rPr lang="cs-CZ" sz="4000" dirty="0"/>
              <a:t>Johannes </a:t>
            </a:r>
            <a:r>
              <a:rPr lang="cs-CZ" sz="4000" dirty="0" err="1"/>
              <a:t>Schultz</a:t>
            </a:r>
            <a:r>
              <a:rPr lang="cs-CZ" sz="4000" dirty="0"/>
              <a:t> a první SVĚTSKÁ KNIHA v litevštině: 1706 (překlad Ezopových bajek) </a:t>
            </a:r>
          </a:p>
        </p:txBody>
      </p:sp>
    </p:spTree>
    <p:extLst>
      <p:ext uri="{BB962C8B-B14F-4D97-AF65-F5344CB8AC3E}">
        <p14:creationId xmlns:p14="http://schemas.microsoft.com/office/powerpoint/2010/main" val="2896099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5280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Kristijonas Donelaitis a jeho </a:t>
            </a:r>
            <a:r>
              <a:rPr lang="cs-CZ" b="1" i="1" dirty="0" err="1"/>
              <a:t>Metai</a:t>
            </a:r>
            <a:r>
              <a:rPr lang="cs-CZ" b="1" i="1" dirty="0"/>
              <a:t> </a:t>
            </a:r>
            <a:r>
              <a:rPr lang="cs-CZ" b="1" dirty="0"/>
              <a:t>(</a:t>
            </a:r>
            <a:r>
              <a:rPr lang="cs-CZ" b="1" i="1" dirty="0"/>
              <a:t>Roční doby</a:t>
            </a:r>
            <a:r>
              <a:rPr lang="cs-CZ" b="1" dirty="0"/>
              <a:t>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0" y="1184085"/>
            <a:ext cx="5970431" cy="5520140"/>
          </a:xfrm>
        </p:spPr>
        <p:txBody>
          <a:bodyPr>
            <a:normAutofit lnSpcReduction="10000"/>
          </a:bodyPr>
          <a:lstStyle/>
          <a:p>
            <a:r>
              <a:rPr lang="cs-CZ" sz="3200" b="1" dirty="0"/>
              <a:t>Nejdůležitější </a:t>
            </a:r>
            <a:r>
              <a:rPr lang="cs-CZ" sz="3200" b="1" u="sng" dirty="0"/>
              <a:t>sekulární</a:t>
            </a:r>
            <a:r>
              <a:rPr lang="cs-CZ" sz="3200" b="1" dirty="0"/>
              <a:t> text staré litevštiny</a:t>
            </a:r>
          </a:p>
          <a:p>
            <a:pPr lvl="1"/>
            <a:r>
              <a:rPr lang="cs-CZ" sz="3200" dirty="0"/>
              <a:t>Napsáno cca 1750</a:t>
            </a:r>
          </a:p>
          <a:p>
            <a:pPr lvl="1"/>
            <a:r>
              <a:rPr lang="cs-CZ" sz="3200" dirty="0"/>
              <a:t>První vydání 1818, Královec</a:t>
            </a:r>
          </a:p>
          <a:p>
            <a:pPr lvl="1"/>
            <a:r>
              <a:rPr lang="cs-CZ" sz="3200" dirty="0"/>
              <a:t>Veršovaný d</a:t>
            </a:r>
            <a:r>
              <a:rPr lang="lt-LT" sz="3200" dirty="0"/>
              <a:t>i</a:t>
            </a:r>
            <a:r>
              <a:rPr lang="cs-CZ" sz="3200" dirty="0" err="1"/>
              <a:t>daktický</a:t>
            </a:r>
            <a:r>
              <a:rPr lang="lt-LT" sz="3200" dirty="0"/>
              <a:t> </a:t>
            </a:r>
            <a:r>
              <a:rPr lang="cs-CZ" sz="3200" dirty="0"/>
              <a:t>epos</a:t>
            </a:r>
          </a:p>
          <a:p>
            <a:pPr lvl="1"/>
            <a:r>
              <a:rPr lang="cs-CZ" sz="3200" dirty="0"/>
              <a:t>Cca 3000 hexametrických veršů</a:t>
            </a:r>
          </a:p>
          <a:p>
            <a:pPr lvl="1"/>
            <a:r>
              <a:rPr lang="cs-CZ" sz="3200" dirty="0"/>
              <a:t>Výjimečně kvalitní a autentická litevština</a:t>
            </a:r>
          </a:p>
          <a:p>
            <a:pPr lvl="1"/>
            <a:endParaRPr lang="cs-CZ" sz="3200" dirty="0"/>
          </a:p>
          <a:p>
            <a:pPr lvl="1"/>
            <a:r>
              <a:rPr lang="cs-CZ" sz="3200" i="1" dirty="0"/>
              <a:t>PRVNÍ litevský text široce známý mimo Litvu</a:t>
            </a:r>
          </a:p>
        </p:txBody>
      </p:sp>
      <p:sp>
        <p:nvSpPr>
          <p:cNvPr id="4" name="Obdélník 3"/>
          <p:cNvSpPr/>
          <p:nvPr/>
        </p:nvSpPr>
        <p:spPr>
          <a:xfrm>
            <a:off x="409981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47" y="850006"/>
            <a:ext cx="5222487" cy="60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5321" y="120427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Malá (Pruská) a Velká Litva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452" y="2114242"/>
            <a:ext cx="5813548" cy="4535940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907"/>
            <a:ext cx="6171435" cy="464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7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Staré litevské písemnictví</a:t>
            </a:r>
          </a:p>
        </p:txBody>
      </p:sp>
      <p:pic>
        <p:nvPicPr>
          <p:cNvPr id="7" name="Zástupný symbol pro obsah 6" descr="Dokument1 - Wor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101" y="-1455313"/>
            <a:ext cx="15442201" cy="8313313"/>
          </a:xfrm>
        </p:spPr>
      </p:pic>
    </p:spTree>
    <p:extLst>
      <p:ext uri="{BB962C8B-B14F-4D97-AF65-F5344CB8AC3E}">
        <p14:creationId xmlns:p14="http://schemas.microsoft.com/office/powerpoint/2010/main" val="1502486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1"/>
            <a:ext cx="10515600" cy="727364"/>
          </a:xfrm>
        </p:spPr>
        <p:txBody>
          <a:bodyPr/>
          <a:lstStyle/>
          <a:p>
            <a:pPr algn="ctr"/>
            <a:r>
              <a:rPr lang="cs-CZ" dirty="0"/>
              <a:t>Počátky písemné litevštiny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51" y="727365"/>
            <a:ext cx="4021440" cy="6111817"/>
          </a:xfrm>
        </p:spPr>
      </p:pic>
      <p:sp>
        <p:nvSpPr>
          <p:cNvPr id="7" name="TextovéPole 6"/>
          <p:cNvSpPr txBox="1"/>
          <p:nvPr/>
        </p:nvSpPr>
        <p:spPr>
          <a:xfrm>
            <a:off x="6004885" y="914400"/>
            <a:ext cx="570567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První souvislý litevský text:</a:t>
            </a:r>
          </a:p>
          <a:p>
            <a:endParaRPr lang="cs-CZ" sz="2400" dirty="0"/>
          </a:p>
          <a:p>
            <a:r>
              <a:rPr lang="cs-CZ" sz="2400" dirty="0"/>
              <a:t>Rukopisný Otčenáš (litevsky </a:t>
            </a:r>
            <a:r>
              <a:rPr lang="cs-CZ" sz="2400" i="1" dirty="0" err="1"/>
              <a:t>Tėve</a:t>
            </a:r>
            <a:r>
              <a:rPr lang="cs-CZ" sz="2400" i="1" dirty="0"/>
              <a:t> </a:t>
            </a:r>
            <a:r>
              <a:rPr lang="cs-CZ" sz="2400" i="1" dirty="0" err="1"/>
              <a:t>mūsų</a:t>
            </a:r>
            <a:r>
              <a:rPr lang="cs-CZ" sz="2400" dirty="0"/>
              <a:t>),</a:t>
            </a:r>
          </a:p>
          <a:p>
            <a:r>
              <a:rPr lang="cs-CZ" sz="2400" dirty="0"/>
              <a:t>datuje se do cca. 1504-1525</a:t>
            </a:r>
          </a:p>
          <a:p>
            <a:endParaRPr lang="cs-CZ" sz="2400" dirty="0"/>
          </a:p>
          <a:p>
            <a:r>
              <a:rPr lang="cs-CZ" sz="2400" dirty="0"/>
              <a:t>Text je vepsán do knihy </a:t>
            </a:r>
            <a:r>
              <a:rPr lang="cs-CZ" sz="2400" i="1" dirty="0" err="1"/>
              <a:t>Tractatus</a:t>
            </a:r>
            <a:r>
              <a:rPr lang="cs-CZ" sz="2400" i="1" dirty="0"/>
              <a:t> </a:t>
            </a:r>
            <a:r>
              <a:rPr lang="cs-CZ" sz="2400" i="1" dirty="0" err="1"/>
              <a:t>sacerdotalis</a:t>
            </a:r>
            <a:r>
              <a:rPr lang="cs-CZ" sz="2400" dirty="0"/>
              <a:t>, 1503, </a:t>
            </a:r>
            <a:r>
              <a:rPr lang="cs-CZ" sz="2400" dirty="0" err="1"/>
              <a:t>Strassburg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Nachází se ve Vilniusu, v knihovně Vilniuské univerzity.</a:t>
            </a:r>
          </a:p>
          <a:p>
            <a:endParaRPr lang="en-GB" sz="2400" dirty="0"/>
          </a:p>
          <a:p>
            <a:r>
              <a:rPr lang="cs-CZ" sz="2400" dirty="0">
                <a:hlinkClick r:id="rId3"/>
              </a:rPr>
              <a:t>http://lietuvos.istorija.net/lituanistica/tevemusu1503.htm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065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1"/>
            <a:ext cx="10515600" cy="727364"/>
          </a:xfrm>
        </p:spPr>
        <p:txBody>
          <a:bodyPr/>
          <a:lstStyle/>
          <a:p>
            <a:r>
              <a:rPr lang="cs-CZ" dirty="0"/>
              <a:t>První litevský rukopisný text:</a:t>
            </a:r>
            <a:r>
              <a:rPr lang="en-GB" dirty="0"/>
              <a:t> </a:t>
            </a:r>
            <a:r>
              <a:rPr lang="en-GB" dirty="0" err="1"/>
              <a:t>souvislosti</a:t>
            </a:r>
            <a:r>
              <a:rPr lang="en-GB" dirty="0"/>
              <a:t> </a:t>
            </a:r>
            <a:r>
              <a:rPr lang="en-GB" dirty="0" err="1"/>
              <a:t>vzniku</a:t>
            </a:r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8655627" y="976745"/>
            <a:ext cx="313805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/>
          </a:p>
          <a:p>
            <a:r>
              <a:rPr lang="cs-CZ" sz="2400" dirty="0"/>
              <a:t>Františkánský klášter ve Vilniusu</a:t>
            </a:r>
          </a:p>
          <a:p>
            <a:endParaRPr lang="cs-CZ" sz="2400" dirty="0"/>
          </a:p>
          <a:p>
            <a:r>
              <a:rPr lang="cs-CZ" sz="2400" dirty="0"/>
              <a:t>Založen litevským velkoknížetem </a:t>
            </a:r>
            <a:r>
              <a:rPr lang="cs-CZ" sz="2400" dirty="0" err="1"/>
              <a:t>Gediminasem</a:t>
            </a:r>
            <a:r>
              <a:rPr lang="cs-CZ" sz="2400" dirty="0"/>
              <a:t> v 14. století.</a:t>
            </a:r>
          </a:p>
          <a:p>
            <a:endParaRPr lang="cs-CZ" sz="2400" dirty="0"/>
          </a:p>
          <a:p>
            <a:r>
              <a:rPr lang="cs-CZ" sz="2400" dirty="0"/>
              <a:t>Jedno z nejdůležitějších center vzdělanosti Litevského státu v 14.-18. století.</a:t>
            </a:r>
          </a:p>
          <a:p>
            <a:endParaRPr lang="cs-CZ" sz="2400" dirty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1" y="727365"/>
            <a:ext cx="8006086" cy="5879439"/>
          </a:xfrm>
        </p:spPr>
      </p:pic>
    </p:spTree>
    <p:extLst>
      <p:ext uri="{BB962C8B-B14F-4D97-AF65-F5344CB8AC3E}">
        <p14:creationId xmlns:p14="http://schemas.microsoft.com/office/powerpoint/2010/main" val="214263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1"/>
            <a:ext cx="10515600" cy="727364"/>
          </a:xfrm>
        </p:spPr>
        <p:txBody>
          <a:bodyPr/>
          <a:lstStyle/>
          <a:p>
            <a:pPr algn="ctr"/>
            <a:r>
              <a:rPr lang="cs-CZ" dirty="0"/>
              <a:t>První litevský text:</a:t>
            </a:r>
            <a:r>
              <a:rPr lang="en-GB" dirty="0"/>
              <a:t> </a:t>
            </a:r>
            <a:r>
              <a:rPr lang="en-GB" dirty="0" err="1"/>
              <a:t>souvislosti</a:t>
            </a:r>
            <a:r>
              <a:rPr lang="en-GB" dirty="0"/>
              <a:t> </a:t>
            </a:r>
            <a:r>
              <a:rPr lang="en-GB" dirty="0" err="1"/>
              <a:t>vzniku</a:t>
            </a:r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8655627" y="976745"/>
            <a:ext cx="313805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/>
          </a:p>
          <a:p>
            <a:r>
              <a:rPr lang="cs-CZ" sz="2400" dirty="0"/>
              <a:t>Další litevské zápisy v knihách z františkánského kláštera, např. v misálu z r. 1501 (jednotlivá slova, fráze)</a:t>
            </a:r>
          </a:p>
          <a:p>
            <a:endParaRPr lang="cs-CZ" sz="2400" dirty="0"/>
          </a:p>
          <a:p>
            <a:r>
              <a:rPr lang="cs-CZ" sz="2400" dirty="0"/>
              <a:t>Vznik vilniuských litevských textů NESOUVISÍ s (proti)reformací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81" y="976745"/>
            <a:ext cx="8523814" cy="5647027"/>
          </a:xfrm>
        </p:spPr>
      </p:pic>
    </p:spTree>
    <p:extLst>
      <p:ext uri="{BB962C8B-B14F-4D97-AF65-F5344CB8AC3E}">
        <p14:creationId xmlns:p14="http://schemas.microsoft.com/office/powerpoint/2010/main" val="409183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1"/>
            <a:ext cx="10515600" cy="727364"/>
          </a:xfrm>
        </p:spPr>
        <p:txBody>
          <a:bodyPr/>
          <a:lstStyle/>
          <a:p>
            <a:pPr algn="ctr"/>
            <a:r>
              <a:rPr lang="cs-CZ" dirty="0"/>
              <a:t>První litevská KNIHA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Luteránský</a:t>
            </a:r>
            <a:r>
              <a:rPr lang="cs-CZ" sz="2400" i="1" dirty="0"/>
              <a:t> </a:t>
            </a:r>
            <a:r>
              <a:rPr lang="cs-CZ" sz="2400" b="1" i="1" dirty="0" err="1"/>
              <a:t>Catechismus</a:t>
            </a:r>
            <a:r>
              <a:rPr lang="cs-CZ" sz="2400" b="1" dirty="0"/>
              <a:t>, 1547, Královec </a:t>
            </a:r>
          </a:p>
          <a:p>
            <a:endParaRPr lang="cs-CZ" sz="2400" dirty="0"/>
          </a:p>
          <a:p>
            <a:r>
              <a:rPr lang="cs-CZ" sz="2400" dirty="0"/>
              <a:t>Editor: </a:t>
            </a:r>
            <a:r>
              <a:rPr lang="cs-CZ" sz="2400" b="1" dirty="0" err="1"/>
              <a:t>Martynas</a:t>
            </a:r>
            <a:r>
              <a:rPr lang="cs-CZ" sz="2400" b="1" dirty="0"/>
              <a:t> </a:t>
            </a:r>
            <a:r>
              <a:rPr lang="cs-CZ" sz="2400" b="1" dirty="0" err="1"/>
              <a:t>Mažvydas</a:t>
            </a:r>
            <a:endParaRPr lang="en-GB" sz="2400" b="1" dirty="0"/>
          </a:p>
          <a:p>
            <a:endParaRPr lang="en-GB" sz="2400" b="1" dirty="0"/>
          </a:p>
          <a:p>
            <a:r>
              <a:rPr lang="cs-CZ" sz="2400" dirty="0"/>
              <a:t>Kniha vznikla na zakázku </a:t>
            </a:r>
            <a:r>
              <a:rPr lang="cs-CZ" sz="2400" i="1" dirty="0"/>
              <a:t>Albrechta Braniborského</a:t>
            </a:r>
            <a:r>
              <a:rPr lang="cs-CZ" sz="2400" dirty="0"/>
              <a:t> </a:t>
            </a:r>
          </a:p>
          <a:p>
            <a:endParaRPr lang="cs-CZ" sz="2400" dirty="0"/>
          </a:p>
          <a:p>
            <a:r>
              <a:rPr lang="cs-CZ" sz="2400" dirty="0"/>
              <a:t>PŘÍMÁ souvislost s reformací.</a:t>
            </a:r>
          </a:p>
          <a:p>
            <a:endParaRPr lang="cs-CZ" sz="2400" dirty="0"/>
          </a:p>
          <a:p>
            <a:r>
              <a:rPr lang="cs-CZ" sz="2400" dirty="0"/>
              <a:t>Konkurence Malé a Velké Litvy</a:t>
            </a:r>
          </a:p>
          <a:p>
            <a:endParaRPr lang="cs-CZ" sz="2400" dirty="0"/>
          </a:p>
          <a:p>
            <a:r>
              <a:rPr lang="cs-CZ" sz="2400" dirty="0"/>
              <a:t>Počátek SOUVISLÉ litevské literární tradice. 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5" y="727365"/>
            <a:ext cx="7859412" cy="6257529"/>
          </a:xfrm>
        </p:spPr>
      </p:pic>
    </p:spTree>
    <p:extLst>
      <p:ext uri="{BB962C8B-B14F-4D97-AF65-F5344CB8AC3E}">
        <p14:creationId xmlns:p14="http://schemas.microsoft.com/office/powerpoint/2010/main" val="4106696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1"/>
            <a:ext cx="10515600" cy="727364"/>
          </a:xfrm>
        </p:spPr>
        <p:txBody>
          <a:bodyPr/>
          <a:lstStyle/>
          <a:p>
            <a:pPr algn="ctr"/>
            <a:r>
              <a:rPr lang="cs-CZ" dirty="0"/>
              <a:t>První litevská KNIHA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564584" y="1423556"/>
            <a:ext cx="38567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Luteránský</a:t>
            </a:r>
            <a:r>
              <a:rPr lang="cs-CZ" sz="2800" i="1" dirty="0"/>
              <a:t> </a:t>
            </a:r>
            <a:r>
              <a:rPr lang="cs-CZ" sz="2800" b="1" i="1" dirty="0" err="1"/>
              <a:t>Catechismus</a:t>
            </a:r>
            <a:r>
              <a:rPr lang="cs-CZ" sz="2800" b="1" dirty="0"/>
              <a:t>, 1547, Královec </a:t>
            </a:r>
          </a:p>
          <a:p>
            <a:r>
              <a:rPr lang="cs-CZ" sz="2800" dirty="0"/>
              <a:t>Editor: </a:t>
            </a:r>
            <a:r>
              <a:rPr lang="cs-CZ" sz="2800" b="1" dirty="0" err="1"/>
              <a:t>Martynas</a:t>
            </a:r>
            <a:r>
              <a:rPr lang="cs-CZ" sz="2800" b="1" dirty="0"/>
              <a:t> </a:t>
            </a:r>
            <a:r>
              <a:rPr lang="cs-CZ" sz="2800" b="1" dirty="0" err="1"/>
              <a:t>Mažvydas</a:t>
            </a:r>
            <a:endParaRPr lang="en-GB" sz="2800" b="1" dirty="0"/>
          </a:p>
          <a:p>
            <a:endParaRPr lang="en-GB" sz="2800" b="1" dirty="0"/>
          </a:p>
          <a:p>
            <a:r>
              <a:rPr lang="cs-CZ" sz="2800" dirty="0"/>
              <a:t>Litevská předmluva: první báseň v litevštině „</a:t>
            </a:r>
            <a:r>
              <a:rPr lang="cs-CZ" sz="2800" dirty="0" err="1"/>
              <a:t>Knižky</a:t>
            </a:r>
            <a:r>
              <a:rPr lang="cs-CZ" sz="2800" dirty="0"/>
              <a:t> sami promlouvají na Litevce a </a:t>
            </a:r>
            <a:r>
              <a:rPr lang="cs-CZ" sz="2800" dirty="0" err="1"/>
              <a:t>Žemaity</a:t>
            </a:r>
            <a:r>
              <a:rPr lang="cs-CZ" sz="2800" dirty="0"/>
              <a:t>“</a:t>
            </a:r>
          </a:p>
          <a:p>
            <a:endParaRPr lang="cs-CZ" sz="2800" dirty="0"/>
          </a:p>
          <a:p>
            <a:r>
              <a:rPr lang="cs-CZ" sz="2800"/>
              <a:t>Akrostich </a:t>
            </a:r>
            <a:r>
              <a:rPr lang="cs-CZ" sz="2800" dirty="0"/>
              <a:t>(první písmena každého řádku)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6" y="602769"/>
            <a:ext cx="4614624" cy="6639749"/>
          </a:xfrm>
        </p:spPr>
      </p:pic>
    </p:spTree>
    <p:extLst>
      <p:ext uri="{BB962C8B-B14F-4D97-AF65-F5344CB8AC3E}">
        <p14:creationId xmlns:p14="http://schemas.microsoft.com/office/powerpoint/2010/main" val="3685419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1"/>
            <a:ext cx="10515600" cy="727364"/>
          </a:xfrm>
        </p:spPr>
        <p:txBody>
          <a:bodyPr/>
          <a:lstStyle/>
          <a:p>
            <a:pPr algn="ctr"/>
            <a:r>
              <a:rPr lang="cs-CZ" dirty="0"/>
              <a:t>První dvě litevské </a:t>
            </a:r>
            <a:r>
              <a:rPr lang="cs-CZ" u="sng" dirty="0"/>
              <a:t>knihy</a:t>
            </a:r>
            <a:r>
              <a:rPr lang="cs-CZ" dirty="0"/>
              <a:t> na VELKÉ Litvě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Katolický</a:t>
            </a:r>
            <a:r>
              <a:rPr lang="cs-CZ" sz="2400" i="1" dirty="0"/>
              <a:t> </a:t>
            </a:r>
            <a:r>
              <a:rPr lang="cs-CZ" sz="2400" b="1" i="1" dirty="0"/>
              <a:t>Katechismus</a:t>
            </a:r>
            <a:r>
              <a:rPr lang="cs-CZ" sz="2400" b="1" dirty="0"/>
              <a:t>, 1595, Vilnius</a:t>
            </a:r>
          </a:p>
          <a:p>
            <a:r>
              <a:rPr lang="cs-CZ" sz="2400" dirty="0"/>
              <a:t>Katolická</a:t>
            </a:r>
            <a:r>
              <a:rPr lang="cs-CZ" sz="2400" b="1" dirty="0"/>
              <a:t> </a:t>
            </a:r>
            <a:r>
              <a:rPr lang="cs-CZ" sz="2400" b="1" i="1" dirty="0" err="1"/>
              <a:t>Postilla</a:t>
            </a:r>
            <a:r>
              <a:rPr lang="cs-CZ" sz="2400" b="1" dirty="0"/>
              <a:t>, 1599, Vilnius</a:t>
            </a:r>
          </a:p>
          <a:p>
            <a:endParaRPr lang="cs-CZ" sz="2400" dirty="0"/>
          </a:p>
          <a:p>
            <a:r>
              <a:rPr lang="cs-CZ" sz="2400" dirty="0"/>
              <a:t>Editor: </a:t>
            </a:r>
            <a:r>
              <a:rPr lang="cs-CZ" sz="2400" b="1" dirty="0" err="1"/>
              <a:t>Mikalojus</a:t>
            </a:r>
            <a:r>
              <a:rPr lang="cs-CZ" sz="2400" b="1" dirty="0"/>
              <a:t> DAUKŠA</a:t>
            </a:r>
            <a:endParaRPr lang="en-GB" sz="2400" b="1" dirty="0"/>
          </a:p>
          <a:p>
            <a:endParaRPr lang="en-GB" sz="2400" b="1" dirty="0"/>
          </a:p>
          <a:p>
            <a:r>
              <a:rPr lang="cs-CZ" sz="2400" dirty="0"/>
              <a:t>PŘÍMÁ souvislost s protireformací.</a:t>
            </a:r>
          </a:p>
          <a:p>
            <a:endParaRPr lang="cs-CZ" sz="2400" dirty="0"/>
          </a:p>
          <a:p>
            <a:r>
              <a:rPr lang="cs-CZ" sz="2400" dirty="0"/>
              <a:t>Konkurence Malé a Velké Litvy</a:t>
            </a:r>
          </a:p>
          <a:p>
            <a:endParaRPr lang="cs-CZ" sz="2400" dirty="0"/>
          </a:p>
          <a:p>
            <a:r>
              <a:rPr lang="cs-CZ" sz="2400" dirty="0"/>
              <a:t>Počátek SOUVISLÉ litevské literární tradice.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12" y="727365"/>
            <a:ext cx="3332882" cy="617200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2" y="645813"/>
            <a:ext cx="4042063" cy="621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245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Microsoft Office PowerPoint</Application>
  <PresentationFormat>Širokoúhlá obrazovka</PresentationFormat>
  <Paragraphs>86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Počátky litevského písemnictví</vt:lpstr>
      <vt:lpstr>Malá (Pruská) a Velká Litva</vt:lpstr>
      <vt:lpstr>Staré litevské písemnictví</vt:lpstr>
      <vt:lpstr>Počátky písemné litevštiny</vt:lpstr>
      <vt:lpstr>První litevský rukopisný text: souvislosti vzniku</vt:lpstr>
      <vt:lpstr>První litevský text: souvislosti vzniku</vt:lpstr>
      <vt:lpstr>První litevská KNIHA</vt:lpstr>
      <vt:lpstr>První litevská KNIHA</vt:lpstr>
      <vt:lpstr>První dvě litevské knihy na VELKÉ Litvě</vt:lpstr>
      <vt:lpstr>Kulturní a náboženské kontexty litevštiny </vt:lpstr>
      <vt:lpstr>Litevština jako předmět odborného zájmu</vt:lpstr>
      <vt:lpstr>Litevština jako předmět odborného zájmu</vt:lpstr>
      <vt:lpstr>Kristijonas Donelaitis a jeho Metai (Roční doby) 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Vaidas Šeferis</dc:creator>
  <cp:lastModifiedBy>Vaidas Šeferis</cp:lastModifiedBy>
  <cp:revision>87</cp:revision>
  <dcterms:created xsi:type="dcterms:W3CDTF">2017-04-02T07:56:29Z</dcterms:created>
  <dcterms:modified xsi:type="dcterms:W3CDTF">2021-04-15T06:54:39Z</dcterms:modified>
</cp:coreProperties>
</file>