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301" r:id="rId30"/>
    <p:sldId id="300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72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60" y="-26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C731-FA92-4969-B620-5DF54FC6A204}" type="datetimeFigureOut">
              <a:rPr lang="cs-CZ" smtClean="0"/>
              <a:t>1.2.2021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3AFE-3EF7-4809-BCE5-BFBD513F5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21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C731-FA92-4969-B620-5DF54FC6A204}" type="datetimeFigureOut">
              <a:rPr lang="cs-CZ" smtClean="0"/>
              <a:t>1.2.2021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3AFE-3EF7-4809-BCE5-BFBD513F5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0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C731-FA92-4969-B620-5DF54FC6A204}" type="datetimeFigureOut">
              <a:rPr lang="cs-CZ" smtClean="0"/>
              <a:t>1.2.2021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3AFE-3EF7-4809-BCE5-BFBD513F5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53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C731-FA92-4969-B620-5DF54FC6A204}" type="datetimeFigureOut">
              <a:rPr lang="cs-CZ" smtClean="0"/>
              <a:t>1.2.2021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3AFE-3EF7-4809-BCE5-BFBD513F5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64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C731-FA92-4969-B620-5DF54FC6A204}" type="datetimeFigureOut">
              <a:rPr lang="cs-CZ" smtClean="0"/>
              <a:t>1.2.2021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3AFE-3EF7-4809-BCE5-BFBD513F5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34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C731-FA92-4969-B620-5DF54FC6A204}" type="datetimeFigureOut">
              <a:rPr lang="cs-CZ" smtClean="0"/>
              <a:t>1.2.2021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3AFE-3EF7-4809-BCE5-BFBD513F5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17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C731-FA92-4969-B620-5DF54FC6A204}" type="datetimeFigureOut">
              <a:rPr lang="cs-CZ" smtClean="0"/>
              <a:t>1.2.2021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3AFE-3EF7-4809-BCE5-BFBD513F5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33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C731-FA92-4969-B620-5DF54FC6A204}" type="datetimeFigureOut">
              <a:rPr lang="cs-CZ" smtClean="0"/>
              <a:t>1.2.2021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3AFE-3EF7-4809-BCE5-BFBD513F5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18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C731-FA92-4969-B620-5DF54FC6A204}" type="datetimeFigureOut">
              <a:rPr lang="cs-CZ" smtClean="0"/>
              <a:t>1.2.2021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3AFE-3EF7-4809-BCE5-BFBD513F5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661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C731-FA92-4969-B620-5DF54FC6A204}" type="datetimeFigureOut">
              <a:rPr lang="cs-CZ" smtClean="0"/>
              <a:t>1.2.2021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3AFE-3EF7-4809-BCE5-BFBD513F5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382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C731-FA92-4969-B620-5DF54FC6A204}" type="datetimeFigureOut">
              <a:rPr lang="cs-CZ" smtClean="0"/>
              <a:t>1.2.2021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3AFE-3EF7-4809-BCE5-BFBD513F5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29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4C731-FA92-4969-B620-5DF54FC6A204}" type="datetimeFigureOut">
              <a:rPr lang="cs-CZ" smtClean="0"/>
              <a:t>1.2.2021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C3AFE-3EF7-4809-BCE5-BFBD513F5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2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CJBB84</a:t>
            </a:r>
            <a:br>
              <a:rPr lang="cs-CZ" dirty="0" smtClean="0"/>
            </a:br>
            <a:r>
              <a:rPr lang="cs-CZ" dirty="0" smtClean="0"/>
              <a:t>Morfologie a korpus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8.00-9.30 G13</a:t>
            </a:r>
          </a:p>
          <a:p>
            <a:r>
              <a:rPr lang="cs-CZ" b="1" dirty="0" smtClean="0"/>
              <a:t>II.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13207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Frekvenční analýza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30" y="1600200"/>
            <a:ext cx="39831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90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Zjednodušení dotazu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[</a:t>
            </a:r>
            <a:r>
              <a:rPr lang="cs-CZ" dirty="0" err="1" smtClean="0"/>
              <a:t>tag</a:t>
            </a:r>
            <a:r>
              <a:rPr lang="cs-CZ" dirty="0" smtClean="0"/>
              <a:t>="X.*" &amp; lemma=".*([</a:t>
            </a:r>
            <a:r>
              <a:rPr lang="cs-CZ" dirty="0" err="1" smtClean="0"/>
              <a:t>ayěeu</a:t>
            </a:r>
            <a:r>
              <a:rPr lang="cs-CZ" dirty="0" smtClean="0"/>
              <a:t>]|</a:t>
            </a:r>
            <a:r>
              <a:rPr lang="cs-CZ" dirty="0" err="1" smtClean="0"/>
              <a:t>ou|ách|ám|ami</a:t>
            </a:r>
            <a:r>
              <a:rPr lang="cs-CZ" dirty="0" smtClean="0"/>
              <a:t>)"]</a:t>
            </a:r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4548" y="3140968"/>
            <a:ext cx="11487150" cy="378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1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Příliš mnoho dat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01" y="1600200"/>
            <a:ext cx="421019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53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Ještě zjednodušíme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[</a:t>
            </a:r>
            <a:r>
              <a:rPr lang="cs-CZ" dirty="0" err="1" smtClean="0"/>
              <a:t>tag</a:t>
            </a:r>
            <a:r>
              <a:rPr lang="cs-CZ" dirty="0" smtClean="0"/>
              <a:t>="X.*" &amp; lemma="(</a:t>
            </a:r>
            <a:r>
              <a:rPr lang="cs-CZ" dirty="0" err="1" smtClean="0"/>
              <a:t>ách|ám|ami</a:t>
            </a:r>
            <a:r>
              <a:rPr lang="cs-CZ" dirty="0" smtClean="0"/>
              <a:t>)"]</a:t>
            </a:r>
          </a:p>
          <a:p>
            <a:endParaRPr lang="cs-C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2204864"/>
            <a:ext cx="115538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91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Alespoň něco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472" y="1600200"/>
            <a:ext cx="295305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50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</a:t>
            </a:r>
            <a:r>
              <a:rPr lang="cs-CZ" altLang="cs-CZ" dirty="0" smtClean="0"/>
              <a:t>zory zjistitelné analogicky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 kterých vzorů kombinací formy lemmatu a morfologické informace o rodu získáme jednoznačný výsledek?</a:t>
            </a:r>
          </a:p>
          <a:p>
            <a:r>
              <a:rPr lang="cs-CZ" dirty="0" smtClean="0"/>
              <a:t>U kterých je postup složitější?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47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smtClean="0"/>
              <a:t>vzory s komplikovanějším postupem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i="1" dirty="0" smtClean="0"/>
              <a:t>pán </a:t>
            </a:r>
            <a:r>
              <a:rPr lang="cs-CZ" altLang="cs-CZ" dirty="0" smtClean="0"/>
              <a:t>a </a:t>
            </a:r>
            <a:r>
              <a:rPr lang="cs-CZ" altLang="cs-CZ" i="1" dirty="0" smtClean="0"/>
              <a:t>muž</a:t>
            </a:r>
          </a:p>
          <a:p>
            <a:r>
              <a:rPr lang="cs-CZ" altLang="cs-CZ" i="1" dirty="0" smtClean="0"/>
              <a:t>hrad </a:t>
            </a:r>
            <a:r>
              <a:rPr lang="cs-CZ" altLang="cs-CZ" dirty="0" smtClean="0"/>
              <a:t>a</a:t>
            </a:r>
            <a:r>
              <a:rPr lang="cs-CZ" altLang="cs-CZ" i="1" dirty="0" smtClean="0"/>
              <a:t> stroj</a:t>
            </a:r>
          </a:p>
          <a:p>
            <a:r>
              <a:rPr lang="cs-CZ" altLang="cs-CZ" i="1" dirty="0" smtClean="0"/>
              <a:t>píseň </a:t>
            </a:r>
            <a:r>
              <a:rPr lang="cs-CZ" altLang="cs-CZ" dirty="0" smtClean="0"/>
              <a:t>a </a:t>
            </a:r>
            <a:r>
              <a:rPr lang="cs-CZ" altLang="cs-CZ" i="1" dirty="0" smtClean="0"/>
              <a:t>kost</a:t>
            </a:r>
          </a:p>
          <a:p>
            <a:r>
              <a:rPr lang="cs-CZ" altLang="cs-CZ" i="1" dirty="0" smtClean="0"/>
              <a:t>moře</a:t>
            </a:r>
            <a:r>
              <a:rPr lang="cs-CZ" altLang="cs-CZ" dirty="0" smtClean="0"/>
              <a:t> a </a:t>
            </a:r>
            <a:r>
              <a:rPr lang="cs-CZ" altLang="cs-CZ" i="1" dirty="0" smtClean="0"/>
              <a:t>kuře </a:t>
            </a:r>
            <a:r>
              <a:rPr lang="cs-CZ" altLang="cs-CZ" dirty="0" smtClean="0"/>
              <a:t>POZOR na dvě grafické varianty </a:t>
            </a:r>
            <a:r>
              <a:rPr lang="en-US" altLang="cs-CZ" i="1" dirty="0" smtClean="0"/>
              <a:t>[</a:t>
            </a:r>
            <a:r>
              <a:rPr lang="cs-CZ" altLang="cs-CZ" i="1" dirty="0" err="1" smtClean="0"/>
              <a:t>eě</a:t>
            </a:r>
            <a:r>
              <a:rPr lang="en-US" altLang="cs-CZ" i="1" dirty="0" smtClean="0"/>
              <a:t>]</a:t>
            </a:r>
            <a:endParaRPr lang="cs-CZ" altLang="cs-CZ" i="1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228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píseň/kost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[</a:t>
            </a:r>
            <a:r>
              <a:rPr lang="cs-CZ" dirty="0" err="1"/>
              <a:t>tag</a:t>
            </a:r>
            <a:r>
              <a:rPr lang="cs-CZ" dirty="0"/>
              <a:t>="NNF.*" &amp; lemma</a:t>
            </a:r>
            <a:r>
              <a:rPr lang="cs-CZ" dirty="0" smtClean="0"/>
              <a:t>=".*</a:t>
            </a:r>
            <a:r>
              <a:rPr lang="en-US" dirty="0" smtClean="0"/>
              <a:t>[^ae</a:t>
            </a:r>
            <a:r>
              <a:rPr lang="cs-CZ" dirty="0" err="1" smtClean="0"/>
              <a:t>ěiouyáéíóůúý</a:t>
            </a:r>
            <a:r>
              <a:rPr lang="en-US" dirty="0" smtClean="0"/>
              <a:t>]</a:t>
            </a:r>
            <a:r>
              <a:rPr lang="cs-CZ" dirty="0" smtClean="0"/>
              <a:t>"]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2996952"/>
            <a:ext cx="9144000" cy="229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77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odstraníme lemmata na </a:t>
            </a:r>
            <a:r>
              <a:rPr lang="en-US" i="1" dirty="0" smtClean="0"/>
              <a:t>.*[</a:t>
            </a:r>
            <a:r>
              <a:rPr lang="cs-CZ" i="1" dirty="0" smtClean="0"/>
              <a:t>o</a:t>
            </a:r>
            <a:r>
              <a:rPr lang="en-US" i="1" dirty="0" smtClean="0"/>
              <a:t>e]</a:t>
            </a:r>
            <a:r>
              <a:rPr lang="cs-CZ" i="1" dirty="0" smtClean="0"/>
              <a:t>st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905688"/>
            <a:ext cx="8229600" cy="19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5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Jaká jsou další řešení?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8452" y="1600200"/>
            <a:ext cx="524709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4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Triviální a netriviální vyhledávání substantiv podle vzoru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Morfologické značkování neobsahuje informace o skloňovacím typu</a:t>
            </a:r>
          </a:p>
          <a:p>
            <a:r>
              <a:rPr lang="cs-CZ" dirty="0" smtClean="0"/>
              <a:t>Je možné vyhledat v korpusech lemmata skloňovaná podle určitého vzoru?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764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lemmata podle zakončení (např. na </a:t>
            </a:r>
            <a:r>
              <a:rPr lang="en-US" i="1" dirty="0" smtClean="0"/>
              <a:t>[</a:t>
            </a:r>
            <a:r>
              <a:rPr lang="cs-CZ" i="1" dirty="0" err="1" smtClean="0"/>
              <a:t>ďťň</a:t>
            </a:r>
            <a:r>
              <a:rPr lang="en-US" i="1" dirty="0" smtClean="0"/>
              <a:t>]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6408" y="1600200"/>
            <a:ext cx="649118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50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 </a:t>
            </a:r>
            <a:r>
              <a:rPr lang="cs-CZ" dirty="0"/>
              <a:t>testovat kolísání mezi typy </a:t>
            </a:r>
            <a:r>
              <a:rPr lang="cs-CZ" i="1" dirty="0"/>
              <a:t>píseň/kost</a:t>
            </a:r>
            <a:r>
              <a:rPr lang="cs-CZ" dirty="0"/>
              <a:t>?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- </a:t>
            </a:r>
            <a:r>
              <a:rPr lang="cs-CZ" dirty="0" err="1" smtClean="0"/>
              <a:t>e</a:t>
            </a:r>
            <a:r>
              <a:rPr lang="cs-CZ" i="1" dirty="0" err="1" smtClean="0"/>
              <a:t>ň</a:t>
            </a:r>
            <a:r>
              <a:rPr lang="cs-CZ" i="1" dirty="0" smtClean="0"/>
              <a:t> </a:t>
            </a:r>
            <a:r>
              <a:rPr lang="cs-CZ" dirty="0" smtClean="0"/>
              <a:t>? </a:t>
            </a:r>
          </a:p>
          <a:p>
            <a:r>
              <a:rPr lang="cs-CZ" i="1" dirty="0" smtClean="0"/>
              <a:t>-</a:t>
            </a:r>
            <a:r>
              <a:rPr lang="cs-CZ" i="1" dirty="0" err="1" smtClean="0"/>
              <a:t>ev</a:t>
            </a:r>
            <a:r>
              <a:rPr lang="cs-CZ" i="1" dirty="0" smtClean="0"/>
              <a:t> ? </a:t>
            </a:r>
          </a:p>
          <a:p>
            <a:r>
              <a:rPr lang="cs-CZ" i="1" dirty="0" smtClean="0"/>
              <a:t>-el 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1705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-</a:t>
            </a:r>
            <a:r>
              <a:rPr lang="cs-CZ" i="1" dirty="0" err="1" smtClean="0"/>
              <a:t>eň</a:t>
            </a:r>
            <a:endParaRPr lang="cs-CZ" i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1162" y="1977231"/>
            <a:ext cx="57816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53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-</a:t>
            </a:r>
            <a:r>
              <a:rPr lang="cs-CZ" i="1" dirty="0" err="1" smtClean="0"/>
              <a:t>ev</a:t>
            </a:r>
            <a:endParaRPr lang="cs-CZ" i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2575" y="1686719"/>
            <a:ext cx="603885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27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-el</a:t>
            </a:r>
            <a:endParaRPr lang="cs-CZ" i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9436" y="1600200"/>
            <a:ext cx="602512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8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ocel</a:t>
            </a:r>
            <a:endParaRPr lang="cs-CZ" i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5412" y="1720056"/>
            <a:ext cx="63531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07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Ráchel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969" y="1600200"/>
            <a:ext cx="563006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70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svízel</a:t>
            </a:r>
            <a:endParaRPr lang="cs-CZ" i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72816"/>
            <a:ext cx="872331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95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i="1" dirty="0" smtClean="0"/>
              <a:t>jak</a:t>
            </a:r>
            <a:r>
              <a:rPr lang="cs-CZ" b="1" i="1" dirty="0" smtClean="0"/>
              <a:t>ý</a:t>
            </a:r>
            <a:r>
              <a:rPr lang="cs-CZ" i="1" dirty="0" smtClean="0"/>
              <a:t> to měl </a:t>
            </a:r>
            <a:r>
              <a:rPr lang="cs-CZ" b="1" i="1" dirty="0" smtClean="0"/>
              <a:t>svízel</a:t>
            </a:r>
            <a:r>
              <a:rPr lang="cs-CZ" i="1" dirty="0" smtClean="0"/>
              <a:t>, že byl v </a:t>
            </a:r>
            <a:r>
              <a:rPr lang="cs-CZ" i="1" dirty="0" err="1" smtClean="0"/>
              <a:t>pušti</a:t>
            </a:r>
            <a:r>
              <a:rPr lang="cs-CZ" i="1" dirty="0" smtClean="0"/>
              <a:t> sám</a:t>
            </a:r>
            <a:endParaRPr lang="cs-CZ" i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7604" y="1628800"/>
            <a:ext cx="620879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46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2200" i="1" dirty="0"/>
              <a:t>Navzdory </a:t>
            </a:r>
            <a:r>
              <a:rPr lang="cs-CZ" sz="2200" b="1" i="1" dirty="0"/>
              <a:t>všem svízelím </a:t>
            </a:r>
            <a:r>
              <a:rPr lang="cs-CZ" sz="2200" i="1" dirty="0"/>
              <a:t>dokázala ruská armáda financovat například vývoj a výrobu nové generace </a:t>
            </a:r>
            <a:r>
              <a:rPr lang="cs-CZ" sz="2000" i="1" dirty="0"/>
              <a:t>strategických </a:t>
            </a:r>
            <a:r>
              <a:rPr lang="cs-CZ" sz="2000" i="1" dirty="0" smtClean="0"/>
              <a:t>raket.</a:t>
            </a:r>
            <a:endParaRPr lang="cs-CZ" sz="2000" i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2750" y="1600200"/>
            <a:ext cx="647849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05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cs-CZ" dirty="0" smtClean="0"/>
              <a:t>Form</a:t>
            </a:r>
            <a:r>
              <a:rPr lang="cs-CZ" altLang="cs-CZ" dirty="0" err="1" smtClean="0"/>
              <a:t>ální</a:t>
            </a:r>
            <a:r>
              <a:rPr lang="cs-CZ" altLang="cs-CZ" dirty="0" smtClean="0"/>
              <a:t> vlastnosti substantiv a vzor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Zakončení a slovní druh  (</a:t>
            </a:r>
            <a:r>
              <a:rPr lang="cs-CZ" altLang="cs-CZ" i="1" dirty="0" smtClean="0"/>
              <a:t>kos, sál, pila, žeň, chudě</a:t>
            </a:r>
            <a:r>
              <a:rPr lang="cs-CZ" altLang="cs-CZ" dirty="0" smtClean="0"/>
              <a:t>)</a:t>
            </a:r>
          </a:p>
          <a:p>
            <a:r>
              <a:rPr lang="cs-CZ" altLang="cs-CZ" dirty="0" smtClean="0"/>
              <a:t>Zakončení a rod (</a:t>
            </a:r>
            <a:r>
              <a:rPr lang="cs-CZ" altLang="cs-CZ" i="1" dirty="0" smtClean="0"/>
              <a:t>kroj </a:t>
            </a:r>
            <a:r>
              <a:rPr lang="cs-CZ" altLang="cs-CZ" dirty="0" smtClean="0"/>
              <a:t>x </a:t>
            </a:r>
            <a:r>
              <a:rPr lang="cs-CZ" altLang="cs-CZ" i="1" dirty="0" smtClean="0"/>
              <a:t>zbroj, kůň </a:t>
            </a:r>
            <a:r>
              <a:rPr lang="cs-CZ" altLang="cs-CZ" dirty="0" smtClean="0"/>
              <a:t>x </a:t>
            </a:r>
            <a:r>
              <a:rPr lang="cs-CZ" altLang="cs-CZ" i="1" dirty="0" smtClean="0"/>
              <a:t>tůň</a:t>
            </a:r>
            <a:r>
              <a:rPr lang="cs-CZ" altLang="cs-CZ" dirty="0" smtClean="0"/>
              <a:t>)</a:t>
            </a:r>
          </a:p>
          <a:p>
            <a:r>
              <a:rPr lang="cs-CZ" altLang="cs-CZ" i="1" dirty="0" smtClean="0"/>
              <a:t>sršeň</a:t>
            </a:r>
          </a:p>
          <a:p>
            <a:r>
              <a:rPr lang="cs-CZ" altLang="cs-CZ" dirty="0" smtClean="0"/>
              <a:t>1. a 3. pozice (pražský systém)</a:t>
            </a:r>
          </a:p>
          <a:p>
            <a:r>
              <a:rPr lang="cs-CZ" altLang="cs-CZ" dirty="0" smtClean="0"/>
              <a:t>Atributy k a g (brněnský systém)</a:t>
            </a:r>
          </a:p>
        </p:txBody>
      </p:sp>
    </p:spTree>
    <p:extLst>
      <p:ext uri="{BB962C8B-B14F-4D97-AF65-F5344CB8AC3E}">
        <p14:creationId xmlns:p14="http://schemas.microsoft.com/office/powerpoint/2010/main" val="351463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doklady z korpusu syn v8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8800"/>
            <a:ext cx="8229600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04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moře/kuře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[</a:t>
            </a:r>
            <a:r>
              <a:rPr lang="cs-CZ" dirty="0" err="1"/>
              <a:t>tag</a:t>
            </a:r>
            <a:r>
              <a:rPr lang="cs-CZ" dirty="0"/>
              <a:t>="</a:t>
            </a:r>
            <a:r>
              <a:rPr lang="cs-CZ" dirty="0" smtClean="0"/>
              <a:t>NNN.*" </a:t>
            </a:r>
            <a:r>
              <a:rPr lang="cs-CZ" dirty="0"/>
              <a:t>&amp; lemma=".*</a:t>
            </a:r>
            <a:r>
              <a:rPr lang="en-US" dirty="0" smtClean="0"/>
              <a:t>[e</a:t>
            </a:r>
            <a:r>
              <a:rPr lang="cs-CZ" dirty="0" smtClean="0"/>
              <a:t>ě</a:t>
            </a:r>
            <a:r>
              <a:rPr lang="en-US" dirty="0" smtClean="0"/>
              <a:t>]</a:t>
            </a:r>
            <a:r>
              <a:rPr lang="cs-CZ" dirty="0" smtClean="0"/>
              <a:t>"</a:t>
            </a:r>
            <a:r>
              <a:rPr lang="en-US" dirty="0" smtClean="0"/>
              <a:t>]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2208"/>
            <a:ext cx="9144000" cy="312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7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ruční analýza?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2869" y="1600200"/>
            <a:ext cx="593826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16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slovotvorné vlastnosti</a:t>
            </a:r>
            <a:br>
              <a:rPr lang="cs-CZ" dirty="0" smtClean="0"/>
            </a:br>
            <a:r>
              <a:rPr lang="cs-CZ" dirty="0" smtClean="0"/>
              <a:t>n-filtr: lemma=.*</a:t>
            </a:r>
            <a:r>
              <a:rPr lang="cs-CZ" dirty="0" err="1" smtClean="0"/>
              <a:t>iště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875629"/>
            <a:ext cx="8229600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86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může neutrum typu </a:t>
            </a:r>
            <a:r>
              <a:rPr lang="cs-CZ" i="1" dirty="0" smtClean="0"/>
              <a:t>kuře</a:t>
            </a:r>
            <a:r>
              <a:rPr lang="cs-CZ" dirty="0" smtClean="0"/>
              <a:t> končit na </a:t>
            </a:r>
            <a:r>
              <a:rPr lang="en-US" dirty="0" smtClean="0"/>
              <a:t>[b</a:t>
            </a:r>
            <a:r>
              <a:rPr lang="cs-CZ" dirty="0" err="1" smtClean="0"/>
              <a:t>pfvmntd</a:t>
            </a:r>
            <a:r>
              <a:rPr lang="en-US" dirty="0" smtClean="0"/>
              <a:t>]</a:t>
            </a:r>
            <a:r>
              <a:rPr lang="cs-CZ" dirty="0" smtClean="0"/>
              <a:t>e?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484784"/>
            <a:ext cx="8229600" cy="129385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564904"/>
            <a:ext cx="5991225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71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může neutrum typu </a:t>
            </a:r>
            <a:r>
              <a:rPr lang="cs-CZ" sz="2400" i="1" dirty="0" smtClean="0"/>
              <a:t>moře</a:t>
            </a:r>
            <a:r>
              <a:rPr lang="cs-CZ" sz="2400" dirty="0" smtClean="0"/>
              <a:t> </a:t>
            </a:r>
            <a:r>
              <a:rPr lang="cs-CZ" sz="2400" dirty="0"/>
              <a:t>končit na </a:t>
            </a:r>
            <a:r>
              <a:rPr lang="en-US" sz="2400" dirty="0"/>
              <a:t>[b</a:t>
            </a:r>
            <a:r>
              <a:rPr lang="cs-CZ" sz="2400" dirty="0" err="1"/>
              <a:t>pfvmntd</a:t>
            </a:r>
            <a:r>
              <a:rPr lang="en-US" sz="2400" dirty="0" smtClean="0"/>
              <a:t>]</a:t>
            </a:r>
            <a:r>
              <a:rPr lang="cs-CZ" sz="2400" dirty="0" smtClean="0"/>
              <a:t>ě, pokud nejde o substantivum tvořené sufixem </a:t>
            </a:r>
            <a:r>
              <a:rPr lang="cs-CZ" sz="2400" i="1" dirty="0" smtClean="0"/>
              <a:t>-</a:t>
            </a:r>
            <a:r>
              <a:rPr lang="cs-CZ" sz="2400" i="1" dirty="0" err="1" smtClean="0"/>
              <a:t>iště</a:t>
            </a:r>
            <a:r>
              <a:rPr lang="cs-CZ" sz="2400" dirty="0" smtClean="0"/>
              <a:t>?</a:t>
            </a:r>
            <a:endParaRPr lang="cs-CZ" sz="2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8318" y="1600200"/>
            <a:ext cx="490736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04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zakončení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556792"/>
            <a:ext cx="8229600" cy="11627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858726"/>
            <a:ext cx="60579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234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může neutrum typu </a:t>
            </a:r>
            <a:r>
              <a:rPr lang="cs-CZ" i="1" dirty="0" smtClean="0"/>
              <a:t>kuře</a:t>
            </a:r>
            <a:r>
              <a:rPr lang="cs-CZ" dirty="0" smtClean="0"/>
              <a:t> </a:t>
            </a:r>
            <a:r>
              <a:rPr lang="cs-CZ" dirty="0"/>
              <a:t>končit </a:t>
            </a:r>
            <a:r>
              <a:rPr lang="cs-CZ" dirty="0" smtClean="0"/>
              <a:t>na </a:t>
            </a:r>
            <a:r>
              <a:rPr lang="cs-CZ" i="1" dirty="0" smtClean="0"/>
              <a:t>–</a:t>
            </a:r>
            <a:r>
              <a:rPr lang="cs-CZ" i="1" dirty="0" err="1" smtClean="0"/>
              <a:t>ce</a:t>
            </a:r>
            <a:r>
              <a:rPr lang="cs-CZ" i="1" dirty="0" smtClean="0"/>
              <a:t> nebo -</a:t>
            </a:r>
            <a:r>
              <a:rPr lang="cs-CZ" i="1" dirty="0" err="1" smtClean="0"/>
              <a:t>le</a:t>
            </a:r>
            <a:r>
              <a:rPr lang="cs-CZ" i="1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Neutrum typu </a:t>
            </a:r>
            <a:r>
              <a:rPr lang="cs-CZ" i="1" dirty="0" smtClean="0"/>
              <a:t>kuře </a:t>
            </a:r>
            <a:r>
              <a:rPr lang="cs-CZ" dirty="0" smtClean="0"/>
              <a:t>nemůže končit na </a:t>
            </a:r>
            <a:r>
              <a:rPr lang="cs-CZ" i="1" dirty="0" err="1" smtClean="0"/>
              <a:t>ce</a:t>
            </a:r>
            <a:r>
              <a:rPr lang="cs-CZ" i="1" dirty="0" smtClean="0"/>
              <a:t>.</a:t>
            </a:r>
          </a:p>
          <a:p>
            <a:r>
              <a:rPr lang="cs-CZ" dirty="0" smtClean="0"/>
              <a:t>Neutrum typu </a:t>
            </a:r>
            <a:r>
              <a:rPr lang="cs-CZ" i="1" dirty="0" smtClean="0"/>
              <a:t>kuře </a:t>
            </a:r>
            <a:r>
              <a:rPr lang="cs-CZ" dirty="0"/>
              <a:t>může končit na </a:t>
            </a:r>
            <a:r>
              <a:rPr lang="cs-CZ" i="1" dirty="0" err="1" smtClean="0"/>
              <a:t>le</a:t>
            </a:r>
            <a:r>
              <a:rPr lang="cs-CZ" i="1" dirty="0" smtClean="0"/>
              <a:t> (sele, tele, varle, batole, kůzle, …)</a:t>
            </a:r>
            <a:r>
              <a:rPr lang="cs-CZ" dirty="0" smtClean="0"/>
              <a:t>, ovšem nemůže končit na </a:t>
            </a:r>
            <a:r>
              <a:rPr lang="en-US" i="1" dirty="0" smtClean="0"/>
              <a:t>[a</a:t>
            </a:r>
            <a:r>
              <a:rPr lang="cs-CZ" i="1" dirty="0" err="1" smtClean="0"/>
              <a:t>áil</a:t>
            </a:r>
            <a:r>
              <a:rPr lang="en-US" i="1" dirty="0" smtClean="0"/>
              <a:t>]</a:t>
            </a:r>
            <a:r>
              <a:rPr lang="cs-CZ" i="1" dirty="0" err="1" smtClean="0"/>
              <a:t>le</a:t>
            </a:r>
            <a:r>
              <a:rPr lang="cs-CZ" i="1" dirty="0" smtClean="0"/>
              <a:t>.</a:t>
            </a:r>
            <a:endParaRPr lang="en-US" i="1" dirty="0" smtClean="0"/>
          </a:p>
          <a:p>
            <a:r>
              <a:rPr lang="cs-CZ" dirty="0"/>
              <a:t>Neutrum typu </a:t>
            </a:r>
            <a:r>
              <a:rPr lang="cs-CZ" i="1" dirty="0"/>
              <a:t>kuře </a:t>
            </a:r>
            <a:r>
              <a:rPr lang="cs-CZ" dirty="0" smtClean="0"/>
              <a:t>konč</a:t>
            </a:r>
            <a:r>
              <a:rPr lang="cs-CZ" dirty="0"/>
              <a:t>í</a:t>
            </a:r>
            <a:r>
              <a:rPr lang="cs-CZ" dirty="0" smtClean="0"/>
              <a:t> </a:t>
            </a:r>
            <a:r>
              <a:rPr lang="cs-CZ" dirty="0"/>
              <a:t>na </a:t>
            </a:r>
            <a:r>
              <a:rPr lang="en-US" i="1" dirty="0" smtClean="0"/>
              <a:t>s</a:t>
            </a:r>
            <a:r>
              <a:rPr lang="cs-CZ" i="1" dirty="0" smtClean="0"/>
              <a:t>e </a:t>
            </a:r>
            <a:r>
              <a:rPr lang="cs-CZ" dirty="0" smtClean="0"/>
              <a:t>v případě substantiva </a:t>
            </a:r>
            <a:r>
              <a:rPr lang="cs-CZ" i="1" dirty="0" smtClean="0"/>
              <a:t>prase, house, kose, </a:t>
            </a:r>
            <a:r>
              <a:rPr lang="cs-CZ" dirty="0" smtClean="0"/>
              <a:t>zakončení na </a:t>
            </a:r>
            <a:r>
              <a:rPr lang="cs-CZ" i="1" dirty="0" smtClean="0"/>
              <a:t>ze</a:t>
            </a:r>
            <a:r>
              <a:rPr lang="cs-CZ" dirty="0" smtClean="0"/>
              <a:t> lze předpokládat (např. mládě </a:t>
            </a:r>
            <a:r>
              <a:rPr lang="cs-CZ" i="1" dirty="0" smtClean="0"/>
              <a:t>vyzy – vyze</a:t>
            </a:r>
            <a:r>
              <a:rPr lang="cs-CZ" dirty="0" smtClean="0"/>
              <a:t>). Lemma </a:t>
            </a:r>
            <a:r>
              <a:rPr lang="cs-CZ" i="1" dirty="0" smtClean="0"/>
              <a:t>irbise </a:t>
            </a:r>
            <a:r>
              <a:rPr lang="cs-CZ" dirty="0" smtClean="0"/>
              <a:t>(mládě </a:t>
            </a:r>
            <a:r>
              <a:rPr lang="cs-CZ" dirty="0" err="1" smtClean="0"/>
              <a:t>irbisa</a:t>
            </a:r>
            <a:r>
              <a:rPr lang="cs-CZ" dirty="0" smtClean="0"/>
              <a:t>), problém homonymie.</a:t>
            </a:r>
            <a:r>
              <a:rPr lang="cs-CZ" i="1" dirty="0" smtClean="0"/>
              <a:t> </a:t>
            </a:r>
            <a:r>
              <a:rPr lang="en-US" i="1" dirty="0" smtClean="0"/>
              <a:t> 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3864002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irbis </a:t>
            </a:r>
            <a:r>
              <a:rPr lang="cs-CZ" dirty="0" smtClean="0"/>
              <a:t>(</a:t>
            </a:r>
            <a:r>
              <a:rPr lang="cs-CZ" i="1" dirty="0" err="1" smtClean="0"/>
              <a:t>irbisa</a:t>
            </a:r>
            <a:r>
              <a:rPr lang="cs-CZ" i="1" dirty="0" smtClean="0"/>
              <a:t> </a:t>
            </a:r>
            <a:r>
              <a:rPr lang="cs-CZ" dirty="0" smtClean="0"/>
              <a:t>nebo</a:t>
            </a:r>
            <a:r>
              <a:rPr lang="cs-CZ" i="1" dirty="0" smtClean="0"/>
              <a:t> irbise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35" y="2339181"/>
            <a:ext cx="2030730" cy="3048000"/>
          </a:xfrm>
        </p:spPr>
      </p:pic>
    </p:spTree>
    <p:extLst>
      <p:ext uri="{BB962C8B-B14F-4D97-AF65-F5344CB8AC3E}">
        <p14:creationId xmlns:p14="http://schemas.microsoft.com/office/powerpoint/2010/main" val="17944852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IJP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14985"/>
            <a:ext cx="8229600" cy="369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42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Substantiva (N/k1)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Rod (</a:t>
            </a:r>
            <a:r>
              <a:rPr lang="cs-CZ" altLang="cs-CZ" dirty="0" err="1" smtClean="0"/>
              <a:t>tag</a:t>
            </a:r>
            <a:r>
              <a:rPr lang="cs-CZ" altLang="cs-CZ" dirty="0" smtClean="0"/>
              <a:t>: pozice 3/g)</a:t>
            </a:r>
          </a:p>
          <a:p>
            <a:r>
              <a:rPr lang="cs-CZ" altLang="cs-CZ" dirty="0" smtClean="0"/>
              <a:t>Zakončení lemmatu</a:t>
            </a:r>
          </a:p>
          <a:p>
            <a:pPr marL="0" indent="0">
              <a:buNone/>
            </a:pPr>
            <a:r>
              <a:rPr lang="cs-CZ" alt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727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Korpusové doklady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0528" y="1484784"/>
            <a:ext cx="9649072" cy="364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286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Běžná opozice flektivních typů / vzorů v češtině neplatí u typu </a:t>
            </a:r>
            <a:r>
              <a:rPr lang="cs-CZ" i="1" dirty="0" smtClean="0"/>
              <a:t>píseň/kost</a:t>
            </a:r>
            <a:r>
              <a:rPr lang="cs-CZ" dirty="0" smtClean="0"/>
              <a:t> a </a:t>
            </a:r>
            <a:r>
              <a:rPr lang="cs-CZ" i="1" dirty="0" smtClean="0"/>
              <a:t>moře/kuře.</a:t>
            </a:r>
          </a:p>
          <a:p>
            <a:r>
              <a:rPr lang="cs-CZ" dirty="0" smtClean="0"/>
              <a:t>Přesto se lze při sledování rozdílů mezi oběma typy opřít o zakončení (finálu, finální skupinu) kmene analyzovaného substantiva.</a:t>
            </a:r>
          </a:p>
          <a:p>
            <a:r>
              <a:rPr lang="cs-CZ" dirty="0" smtClean="0"/>
              <a:t>Forma v zakončení kmene – sufix, zakončení typické pro přejaté, cizí slovo.</a:t>
            </a:r>
          </a:p>
          <a:p>
            <a:r>
              <a:rPr lang="cs-CZ" dirty="0" smtClean="0"/>
              <a:t>Tzv. obojetné souhlásky  a příslušnost k flektivnímu typu.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205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Tabulka vzor – dotaz pro vyhledání lemmat skloňovaných podle vzoru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47460"/>
              </p:ext>
            </p:extLst>
          </p:nvPr>
        </p:nvGraphicFramePr>
        <p:xfrm>
          <a:off x="457200" y="1916831"/>
          <a:ext cx="822960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49735">
                <a:tc>
                  <a:txBody>
                    <a:bodyPr/>
                    <a:lstStyle/>
                    <a:p>
                      <a:r>
                        <a:rPr lang="cs-CZ" dirty="0" smtClean="0"/>
                        <a:t>předseda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lemma</a:t>
                      </a:r>
                      <a:r>
                        <a:rPr lang="cs-CZ" dirty="0" smtClean="0"/>
                        <a:t>=.*a</a:t>
                      </a:r>
                      <a:r>
                        <a:rPr lang="en-US" dirty="0" smtClean="0"/>
                        <a:t> &amp; tag</a:t>
                      </a:r>
                      <a:r>
                        <a:rPr lang="cs-CZ" dirty="0" smtClean="0"/>
                        <a:t>=NNM.*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soudce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lemma</a:t>
                      </a:r>
                      <a:r>
                        <a:rPr lang="cs-CZ" dirty="0" smtClean="0"/>
                        <a:t>=.*</a:t>
                      </a:r>
                      <a:r>
                        <a:rPr lang="en-US" dirty="0" smtClean="0"/>
                        <a:t>[</a:t>
                      </a:r>
                      <a:r>
                        <a:rPr lang="cs-CZ" dirty="0" err="1" smtClean="0"/>
                        <a:t>eě</a:t>
                      </a:r>
                      <a:r>
                        <a:rPr lang="en-US" dirty="0" smtClean="0"/>
                        <a:t>] &amp; tag</a:t>
                      </a:r>
                      <a:r>
                        <a:rPr lang="cs-CZ" dirty="0" smtClean="0"/>
                        <a:t>=NNM.*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lemma</a:t>
                      </a:r>
                      <a:r>
                        <a:rPr lang="cs-CZ" dirty="0" smtClean="0"/>
                        <a:t>=.*a</a:t>
                      </a:r>
                      <a:r>
                        <a:rPr lang="en-US" dirty="0" smtClean="0"/>
                        <a:t> &amp; tag</a:t>
                      </a:r>
                      <a:r>
                        <a:rPr lang="cs-CZ" dirty="0" smtClean="0"/>
                        <a:t>=NNF.*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růže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lemma</a:t>
                      </a:r>
                      <a:r>
                        <a:rPr lang="cs-CZ" dirty="0" smtClean="0"/>
                        <a:t>=.*</a:t>
                      </a:r>
                      <a:r>
                        <a:rPr lang="en-US" dirty="0" smtClean="0"/>
                        <a:t>[</a:t>
                      </a:r>
                      <a:r>
                        <a:rPr lang="cs-CZ" dirty="0" err="1" smtClean="0"/>
                        <a:t>eě</a:t>
                      </a:r>
                      <a:r>
                        <a:rPr lang="en-US" dirty="0" smtClean="0"/>
                        <a:t>] &amp; tag</a:t>
                      </a:r>
                      <a:r>
                        <a:rPr lang="cs-CZ" dirty="0" smtClean="0"/>
                        <a:t>=NNF.*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město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lemma</a:t>
                      </a:r>
                      <a:r>
                        <a:rPr lang="cs-CZ" dirty="0" smtClean="0"/>
                        <a:t>=.*o</a:t>
                      </a:r>
                      <a:r>
                        <a:rPr lang="en-US" dirty="0" smtClean="0"/>
                        <a:t> &amp; tag</a:t>
                      </a:r>
                      <a:r>
                        <a:rPr lang="cs-CZ" dirty="0" smtClean="0"/>
                        <a:t>=NNN.*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stavení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lemma</a:t>
                      </a:r>
                      <a:r>
                        <a:rPr lang="cs-CZ" dirty="0" smtClean="0"/>
                        <a:t>=.*í</a:t>
                      </a:r>
                      <a:r>
                        <a:rPr lang="en-US" dirty="0" smtClean="0"/>
                        <a:t> &amp; tag</a:t>
                      </a:r>
                      <a:r>
                        <a:rPr lang="cs-CZ" dirty="0" smtClean="0"/>
                        <a:t>=NNN.*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2786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Tabulka vzor – dotaz pro vyhledání lemmat skloňovaných podle </a:t>
            </a:r>
            <a:r>
              <a:rPr lang="cs-CZ" dirty="0" smtClean="0"/>
              <a:t>vzoru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70050"/>
              </p:ext>
            </p:extLst>
          </p:nvPr>
        </p:nvGraphicFramePr>
        <p:xfrm>
          <a:off x="457200" y="1600200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píseň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lemma</a:t>
                      </a:r>
                      <a:r>
                        <a:rPr lang="cs-CZ" dirty="0" smtClean="0"/>
                        <a:t>=.*e</a:t>
                      </a:r>
                      <a:r>
                        <a:rPr lang="en-US" dirty="0" smtClean="0"/>
                        <a:t>[</a:t>
                      </a:r>
                      <a:r>
                        <a:rPr lang="cs-CZ" dirty="0" err="1" smtClean="0"/>
                        <a:t>ňv</a:t>
                      </a:r>
                      <a:r>
                        <a:rPr lang="en-US" dirty="0" smtClean="0"/>
                        <a:t>]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&amp; tag</a:t>
                      </a:r>
                      <a:r>
                        <a:rPr lang="cs-CZ" dirty="0" smtClean="0"/>
                        <a:t>=NNF*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lemma</a:t>
                      </a:r>
                      <a:r>
                        <a:rPr lang="cs-CZ" dirty="0" smtClean="0"/>
                        <a:t>=.*</a:t>
                      </a:r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oe</a:t>
                      </a:r>
                      <a:r>
                        <a:rPr lang="en-US" dirty="0" smtClean="0"/>
                        <a:t>]</a:t>
                      </a:r>
                      <a:r>
                        <a:rPr lang="en-US" dirty="0" err="1" smtClean="0"/>
                        <a:t>st</a:t>
                      </a:r>
                      <a:r>
                        <a:rPr lang="en-US" dirty="0" smtClean="0"/>
                        <a:t> &amp; tag</a:t>
                      </a:r>
                      <a:r>
                        <a:rPr lang="cs-CZ" dirty="0" smtClean="0"/>
                        <a:t>=NN</a:t>
                      </a:r>
                      <a:r>
                        <a:rPr lang="en-US" dirty="0" smtClean="0"/>
                        <a:t>F</a:t>
                      </a:r>
                      <a:r>
                        <a:rPr lang="cs-CZ" dirty="0" smtClean="0"/>
                        <a:t>.*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moře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lemma</a:t>
                      </a:r>
                      <a:r>
                        <a:rPr lang="cs-CZ" dirty="0" smtClean="0"/>
                        <a:t>=.*(</a:t>
                      </a:r>
                      <a:r>
                        <a:rPr lang="en-US" dirty="0" err="1" smtClean="0"/>
                        <a:t>i</a:t>
                      </a:r>
                      <a:r>
                        <a:rPr lang="cs-CZ" dirty="0" err="1" smtClean="0"/>
                        <a:t>ště</a:t>
                      </a:r>
                      <a:r>
                        <a:rPr lang="en-US" dirty="0" smtClean="0"/>
                        <a:t>|</a:t>
                      </a:r>
                      <a:r>
                        <a:rPr lang="en-US" dirty="0" err="1" smtClean="0"/>
                        <a:t>ce</a:t>
                      </a:r>
                      <a:r>
                        <a:rPr lang="en-US" dirty="0" smtClean="0"/>
                        <a:t>|[</a:t>
                      </a:r>
                      <a:r>
                        <a:rPr lang="en-US" dirty="0" err="1" smtClean="0"/>
                        <a:t>bpfvmdtn</a:t>
                      </a:r>
                      <a:r>
                        <a:rPr lang="en-US" dirty="0" smtClean="0"/>
                        <a:t>]e|[</a:t>
                      </a:r>
                      <a:r>
                        <a:rPr lang="cs-CZ" dirty="0" err="1" smtClean="0"/>
                        <a:t>aáil</a:t>
                      </a:r>
                      <a:r>
                        <a:rPr lang="en-US" dirty="0" smtClean="0"/>
                        <a:t>]</a:t>
                      </a:r>
                      <a:r>
                        <a:rPr lang="cs-CZ" dirty="0" err="1" smtClean="0"/>
                        <a:t>le</a:t>
                      </a:r>
                      <a:r>
                        <a:rPr lang="cs-CZ" dirty="0" smtClean="0"/>
                        <a:t>)</a:t>
                      </a:r>
                      <a:r>
                        <a:rPr lang="en-US" dirty="0" smtClean="0"/>
                        <a:t> &amp; tag</a:t>
                      </a:r>
                      <a:r>
                        <a:rPr lang="cs-CZ" dirty="0" smtClean="0"/>
                        <a:t>=NN</a:t>
                      </a:r>
                      <a:r>
                        <a:rPr lang="en-US" dirty="0" smtClean="0"/>
                        <a:t>N</a:t>
                      </a:r>
                      <a:r>
                        <a:rPr lang="cs-CZ" dirty="0" smtClean="0"/>
                        <a:t>.*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kuře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lemma</a:t>
                      </a:r>
                      <a:r>
                        <a:rPr lang="cs-CZ" dirty="0" smtClean="0"/>
                        <a:t>=.*</a:t>
                      </a:r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bpfvmdtn</a:t>
                      </a:r>
                      <a:r>
                        <a:rPr lang="en-US" dirty="0" smtClean="0"/>
                        <a:t>]</a:t>
                      </a:r>
                      <a:r>
                        <a:rPr lang="cs-CZ" dirty="0" smtClean="0"/>
                        <a:t>ě</a:t>
                      </a:r>
                      <a:r>
                        <a:rPr lang="en-US" dirty="0" smtClean="0"/>
                        <a:t> &amp; tag</a:t>
                      </a:r>
                      <a:r>
                        <a:rPr lang="cs-CZ" dirty="0" smtClean="0"/>
                        <a:t>=NNN.*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5791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 čemu může uvedené cvičení sloužit?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Vzor= pravidelné tvoření tvarů.</a:t>
            </a:r>
          </a:p>
          <a:p>
            <a:r>
              <a:rPr lang="cs-CZ" dirty="0" smtClean="0"/>
              <a:t>Upřesněné znalosti o formálních vlastnostech  jazykových jednotek mohou napomoci při formulaci pravidel flexe.</a:t>
            </a:r>
          </a:p>
        </p:txBody>
      </p:sp>
    </p:spTree>
    <p:extLst>
      <p:ext uri="{BB962C8B-B14F-4D97-AF65-F5344CB8AC3E}">
        <p14:creationId xmlns:p14="http://schemas.microsoft.com/office/powerpoint/2010/main" val="31230577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na 17.3. 2021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dirty="0" smtClean="0"/>
              <a:t>Popiš postup vyhledávání substantiv skloňovaných podle vzorů </a:t>
            </a:r>
            <a:r>
              <a:rPr lang="cs-CZ" altLang="cs-CZ" i="1" dirty="0" smtClean="0"/>
              <a:t>pán/muž.</a:t>
            </a:r>
          </a:p>
          <a:p>
            <a:r>
              <a:rPr lang="cs-CZ" altLang="cs-CZ" dirty="0" smtClean="0"/>
              <a:t>Všímej si, jak se chovají obojetné souhlásky </a:t>
            </a:r>
            <a:r>
              <a:rPr lang="cs-CZ" altLang="cs-CZ" i="1" dirty="0" smtClean="0"/>
              <a:t>[</a:t>
            </a:r>
            <a:r>
              <a:rPr lang="cs-CZ" altLang="cs-CZ" i="1" dirty="0" err="1" smtClean="0"/>
              <a:t>bfmpvlsz</a:t>
            </a:r>
            <a:r>
              <a:rPr lang="cs-CZ" altLang="cs-CZ" i="1" dirty="0" smtClean="0"/>
              <a:t>].</a:t>
            </a:r>
            <a:endParaRPr lang="cs-CZ" altLang="cs-CZ" dirty="0" smtClean="0"/>
          </a:p>
          <a:p>
            <a:r>
              <a:rPr lang="cs-CZ" altLang="cs-CZ" dirty="0" smtClean="0"/>
              <a:t>Lze mezi obojetnými souhláskami najít nějakou skupinu, která by byla typickým zakončením pouze tvrdých vzorů?</a:t>
            </a:r>
          </a:p>
          <a:p>
            <a:r>
              <a:rPr lang="cs-CZ" altLang="cs-CZ" dirty="0" smtClean="0"/>
              <a:t> Existují nějaké postupy, jak formálně odlišit maskulina zakončená na obojetné souhlásky, které se mohou vyskytovat v zakončení maskulin obou vzorů?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925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Slovní formulace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Najděte substantiva skloňovaná podle vzoru </a:t>
            </a:r>
            <a:r>
              <a:rPr lang="cs-CZ" altLang="cs-CZ" i="1" dirty="0" smtClean="0"/>
              <a:t>žena.</a:t>
            </a:r>
          </a:p>
          <a:p>
            <a:r>
              <a:rPr lang="cs-CZ" altLang="cs-CZ" dirty="0" smtClean="0"/>
              <a:t>1. substantiva</a:t>
            </a:r>
          </a:p>
          <a:p>
            <a:r>
              <a:rPr lang="cs-CZ" altLang="cs-CZ" dirty="0" smtClean="0"/>
              <a:t>2. feminina</a:t>
            </a:r>
          </a:p>
          <a:p>
            <a:r>
              <a:rPr lang="cs-CZ" altLang="cs-CZ" dirty="0" smtClean="0"/>
              <a:t>3. lemma končí na </a:t>
            </a:r>
            <a:r>
              <a:rPr lang="cs-CZ" altLang="cs-CZ" i="1" dirty="0" smtClean="0"/>
              <a:t>a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6860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Cql</a:t>
            </a:r>
            <a:r>
              <a:rPr lang="cs-CZ" dirty="0" smtClean="0"/>
              <a:t> dotaz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[</a:t>
            </a:r>
            <a:r>
              <a:rPr lang="cs-CZ" dirty="0" err="1" smtClean="0"/>
              <a:t>tag</a:t>
            </a:r>
            <a:r>
              <a:rPr lang="cs-CZ" dirty="0" smtClean="0"/>
              <a:t>="NNF.*" &amp; lemma=".*a"]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4824" y="2636912"/>
            <a:ext cx="114776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117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Počet lemmat (podle frekvence) skloňovaných podle vzoru žena v korpusu SYN2015</a:t>
            </a:r>
            <a:endParaRPr lang="cs-CZ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802" y="1600200"/>
            <a:ext cx="269039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65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Lemmata rozpoznaná automatickou morfologickou analýzou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Nerozpoznaná lemmata</a:t>
            </a:r>
          </a:p>
          <a:p>
            <a:r>
              <a:rPr lang="cs-CZ" dirty="0" smtClean="0"/>
              <a:t>[</a:t>
            </a:r>
            <a:r>
              <a:rPr lang="cs-CZ" dirty="0" err="1" smtClean="0"/>
              <a:t>tag</a:t>
            </a:r>
            <a:r>
              <a:rPr lang="cs-CZ" dirty="0" smtClean="0"/>
              <a:t>="X.*" &amp; lemma=".*([</a:t>
            </a:r>
            <a:r>
              <a:rPr lang="cs-CZ" dirty="0" err="1" smtClean="0"/>
              <a:t>ayěeubdfghklmnprstvz</a:t>
            </a:r>
            <a:r>
              <a:rPr lang="cs-CZ" dirty="0" smtClean="0"/>
              <a:t>]|</a:t>
            </a:r>
            <a:r>
              <a:rPr lang="cs-CZ" dirty="0" err="1" smtClean="0"/>
              <a:t>ou|ách|ám|ami</a:t>
            </a:r>
            <a:r>
              <a:rPr lang="cs-CZ" dirty="0" smtClean="0"/>
              <a:t>)"]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2847"/>
            <a:ext cx="8229600" cy="270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33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764</Words>
  <Application>Microsoft Office PowerPoint</Application>
  <PresentationFormat>Předvádění na obrazovce (4:3)</PresentationFormat>
  <Paragraphs>110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8" baseType="lpstr">
      <vt:lpstr>Arial</vt:lpstr>
      <vt:lpstr>Calibri</vt:lpstr>
      <vt:lpstr>Motiv systému Office</vt:lpstr>
      <vt:lpstr>CJBB84 Morfologie a korpus</vt:lpstr>
      <vt:lpstr>Triviální a netriviální vyhledávání substantiv podle vzoru</vt:lpstr>
      <vt:lpstr>Formální vlastnosti substantiv a vzor</vt:lpstr>
      <vt:lpstr>Substantiva (N/k1)</vt:lpstr>
      <vt:lpstr>Slovní formulace</vt:lpstr>
      <vt:lpstr>Cql dotaz</vt:lpstr>
      <vt:lpstr>Počet lemmat (podle frekvence) skloňovaných podle vzoru žena v korpusu SYN2015</vt:lpstr>
      <vt:lpstr>Lemmata rozpoznaná automatickou morfologickou analýzou</vt:lpstr>
      <vt:lpstr>Výsledky</vt:lpstr>
      <vt:lpstr>Frekvenční analýza</vt:lpstr>
      <vt:lpstr>Zjednodušení dotazu</vt:lpstr>
      <vt:lpstr>Příliš mnoho dat</vt:lpstr>
      <vt:lpstr>Ještě zjednodušíme</vt:lpstr>
      <vt:lpstr>Alespoň něco</vt:lpstr>
      <vt:lpstr>Vzory zjistitelné analogicky</vt:lpstr>
      <vt:lpstr>vzory s komplikovanějším postupem</vt:lpstr>
      <vt:lpstr>píseň/kost</vt:lpstr>
      <vt:lpstr>odstraníme lemmata na .*[oe]st</vt:lpstr>
      <vt:lpstr>Jaká jsou další řešení?</vt:lpstr>
      <vt:lpstr>lemmata podle zakončení (např. na [ďťň])</vt:lpstr>
      <vt:lpstr>Jak testovat kolísání mezi typy píseň/kost?</vt:lpstr>
      <vt:lpstr>-eň</vt:lpstr>
      <vt:lpstr>-ev</vt:lpstr>
      <vt:lpstr>-el</vt:lpstr>
      <vt:lpstr>ocel</vt:lpstr>
      <vt:lpstr>Ráchel</vt:lpstr>
      <vt:lpstr>svízel</vt:lpstr>
      <vt:lpstr>jaký to měl svízel, že byl v pušti sám</vt:lpstr>
      <vt:lpstr>Navzdory všem svízelím dokázala ruská armáda financovat například vývoj a výrobu nové generace strategických raket.</vt:lpstr>
      <vt:lpstr>doklady z korpusu syn v8</vt:lpstr>
      <vt:lpstr>moře/kuře</vt:lpstr>
      <vt:lpstr>ruční analýza?</vt:lpstr>
      <vt:lpstr>slovotvorné vlastnosti n-filtr: lemma=.*iště</vt:lpstr>
      <vt:lpstr>může neutrum typu kuře končit na [bpfvmntd]e?</vt:lpstr>
      <vt:lpstr>může neutrum typu moře končit na [bpfvmntd]ě, pokud nejde o substantivum tvořené sufixem -iště?</vt:lpstr>
      <vt:lpstr>další zakončení</vt:lpstr>
      <vt:lpstr>může neutrum typu kuře končit na –ce nebo -le?</vt:lpstr>
      <vt:lpstr>irbis (irbisa nebo irbise)</vt:lpstr>
      <vt:lpstr>IJP</vt:lpstr>
      <vt:lpstr>Korpusové doklady</vt:lpstr>
      <vt:lpstr>Závěr</vt:lpstr>
      <vt:lpstr>Tabulka vzor – dotaz pro vyhledání lemmat skloňovaných podle vzoru</vt:lpstr>
      <vt:lpstr>Tabulka vzor – dotaz pro vyhledání lemmat skloňovaných podle vzoru</vt:lpstr>
      <vt:lpstr>K čemu může uvedené cvičení sloužit?</vt:lpstr>
      <vt:lpstr>Úkol na 17.3. 2021</vt:lpstr>
    </vt:vector>
  </TitlesOfParts>
  <Company>UVT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CJBB84 Morfologie a korpus</dc:title>
  <dc:creator>Klára Osolsobě</dc:creator>
  <cp:lastModifiedBy>petr</cp:lastModifiedBy>
  <cp:revision>26</cp:revision>
  <dcterms:created xsi:type="dcterms:W3CDTF">2016-09-29T08:43:52Z</dcterms:created>
  <dcterms:modified xsi:type="dcterms:W3CDTF">2021-02-01T10:20:19Z</dcterms:modified>
</cp:coreProperties>
</file>