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80" r:id="rId33"/>
    <p:sldId id="281" r:id="rId34"/>
    <p:sldId id="278" r:id="rId35"/>
    <p:sldId id="279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5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72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49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61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85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49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68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9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48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A03F-7302-451D-8809-8842CC3E122A}" type="datetimeFigureOut">
              <a:rPr lang="cs-CZ" smtClean="0"/>
              <a:t>23.3.2021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2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tream.avcr.cz/ujc/mluvnice-cestiny-2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8.00-9.30 G13</a:t>
            </a:r>
          </a:p>
          <a:p>
            <a:r>
              <a:rPr lang="cs-CZ" b="1" dirty="0" smtClean="0"/>
              <a:t>III.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82794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 frekvenční seznam podle návodu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510" y="1825625"/>
            <a:ext cx="8804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7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seznam tvarů na -</a:t>
            </a:r>
            <a:r>
              <a:rPr lang="cs-CZ" b="1" i="1" dirty="0" smtClean="0"/>
              <a:t>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848" y="1825625"/>
            <a:ext cx="71143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1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Najdi tvary substantiv typu </a:t>
            </a:r>
            <a:r>
              <a:rPr lang="cs-CZ" b="1" i="1" dirty="0" smtClean="0"/>
              <a:t>předseda</a:t>
            </a:r>
            <a:r>
              <a:rPr lang="cs-CZ" dirty="0" smtClean="0"/>
              <a:t> končící na </a:t>
            </a:r>
            <a:r>
              <a:rPr lang="cs-CZ" b="1" i="1" dirty="0" smtClean="0"/>
              <a:t>–</a:t>
            </a:r>
            <a:r>
              <a:rPr lang="cs-CZ" b="1" i="1" dirty="0" err="1" smtClean="0"/>
              <a:t>ové</a:t>
            </a:r>
            <a:r>
              <a:rPr lang="cs-CZ" b="1" i="1" dirty="0" smtClean="0"/>
              <a:t/>
            </a:r>
            <a:br>
              <a:rPr lang="cs-CZ" b="1" i="1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36313"/>
            <a:ext cx="10515600" cy="23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seznam tvarů na -</a:t>
            </a:r>
            <a:r>
              <a:rPr lang="cs-CZ" b="1" i="1" dirty="0" err="1" smtClean="0"/>
              <a:t>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347" y="1825625"/>
            <a:ext cx="7335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2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Najdi tvary substantiv typu </a:t>
            </a:r>
            <a:r>
              <a:rPr lang="cs-CZ" b="1" i="1" dirty="0" smtClean="0"/>
              <a:t>předseda</a:t>
            </a:r>
            <a:r>
              <a:rPr lang="cs-CZ" dirty="0" smtClean="0"/>
              <a:t> končící na </a:t>
            </a:r>
            <a:r>
              <a:rPr lang="cs-CZ" b="1" i="1" dirty="0" smtClean="0"/>
              <a:t>–é</a:t>
            </a:r>
            <a:r>
              <a:rPr lang="cs-CZ" dirty="0" smtClean="0"/>
              <a:t>, které </a:t>
            </a:r>
            <a:r>
              <a:rPr lang="cs-CZ" dirty="0" err="1" smtClean="0"/>
              <a:t>nekonční</a:t>
            </a:r>
            <a:r>
              <a:rPr lang="cs-CZ" dirty="0" smtClean="0"/>
              <a:t> na </a:t>
            </a:r>
            <a:r>
              <a:rPr lang="cs-CZ" b="1" i="1" dirty="0" smtClean="0"/>
              <a:t>-</a:t>
            </a:r>
            <a:r>
              <a:rPr lang="cs-CZ" b="1" i="1" dirty="0" err="1" smtClean="0"/>
              <a:t>ové</a:t>
            </a:r>
            <a:r>
              <a:rPr lang="cs-CZ" b="1" i="1" dirty="0" smtClean="0"/>
              <a:t>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5353"/>
            <a:ext cx="10515600" cy="32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seznam tvarů na -</a:t>
            </a:r>
            <a:r>
              <a:rPr lang="cs-CZ" b="1" i="1" dirty="0" smtClean="0"/>
              <a:t>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93" y="1825625"/>
            <a:ext cx="73412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Pozoro</a:t>
            </a:r>
            <a:r>
              <a:rPr lang="en-US" dirty="0" smtClean="0"/>
              <a:t>v</a:t>
            </a:r>
            <a:r>
              <a:rPr lang="cs-CZ" dirty="0" err="1" smtClean="0"/>
              <a:t>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Porovnejte frekvenční seznamy</a:t>
            </a:r>
          </a:p>
          <a:p>
            <a:r>
              <a:rPr lang="cs-CZ" dirty="0" smtClean="0"/>
              <a:t>Seznamte se s dalšími nástroji na porovnání variant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50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56" y="1825625"/>
            <a:ext cx="75182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Morfio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297" y="1825625"/>
            <a:ext cx="101254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5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se řazením dle frekvence tvarů na </a:t>
            </a:r>
            <a:r>
              <a:rPr lang="cs-CZ" b="1" i="1" dirty="0" err="1" smtClean="0"/>
              <a:t>isté</a:t>
            </a:r>
            <a:r>
              <a:rPr lang="cs-CZ" b="1" i="1" dirty="0" smtClean="0"/>
              <a:t> </a:t>
            </a:r>
            <a:r>
              <a:rPr lang="cs-CZ" dirty="0" smtClean="0"/>
              <a:t>(SYN2015)</a:t>
            </a:r>
            <a:endParaRPr lang="cs-CZ" b="1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628" y="1825625"/>
            <a:ext cx="38107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8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b="1" dirty="0"/>
              <a:t>variantních tvarů substantiv </a:t>
            </a:r>
            <a:r>
              <a:rPr lang="cs-CZ" dirty="0"/>
              <a:t>na základě analýzy korpusových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Variantní koncovky/podvzory</a:t>
            </a:r>
          </a:p>
          <a:p>
            <a:r>
              <a:rPr lang="cs-CZ" dirty="0" smtClean="0"/>
              <a:t>Jak hledat relevantní data</a:t>
            </a:r>
          </a:p>
          <a:p>
            <a:r>
              <a:rPr lang="cs-CZ" dirty="0" smtClean="0"/>
              <a:t>Pozorování dat</a:t>
            </a:r>
          </a:p>
          <a:p>
            <a:r>
              <a:rPr lang="cs-CZ" dirty="0" smtClean="0"/>
              <a:t>Formulace pravidel distribuce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63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Morfio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146" y="1825625"/>
            <a:ext cx="8037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Morfio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419" y="1825625"/>
            <a:ext cx="3781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MČ 2, s. 300 (dostupná zde: </a:t>
            </a:r>
            <a:r>
              <a:rPr lang="cs-CZ" dirty="0" smtClean="0">
                <a:hlinkClick r:id="rId2"/>
              </a:rPr>
              <a:t>http://stream.avcr.cz/</a:t>
            </a:r>
            <a:r>
              <a:rPr lang="cs-CZ" dirty="0" err="1" smtClean="0">
                <a:hlinkClick r:id="rId2"/>
              </a:rPr>
              <a:t>ujc</a:t>
            </a:r>
            <a:r>
              <a:rPr lang="cs-CZ" dirty="0" smtClean="0">
                <a:hlinkClick r:id="rId2"/>
              </a:rPr>
              <a:t>/mluvnice-cestiny-2.pdf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2896394"/>
            <a:ext cx="8991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7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Vyzkoušejte svůj jazykový cit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Mohou maskulina životná v češtině končit v nominativu plurálu jinak než na </a:t>
            </a:r>
            <a:r>
              <a:rPr lang="de-DE" i="1" dirty="0" smtClean="0"/>
              <a:t>i</a:t>
            </a:r>
            <a:r>
              <a:rPr lang="de-DE" dirty="0" smtClean="0"/>
              <a:t> </a:t>
            </a:r>
            <a:r>
              <a:rPr lang="de-DE" dirty="0" err="1" smtClean="0"/>
              <a:t>nebo</a:t>
            </a:r>
            <a:r>
              <a:rPr lang="de-DE" dirty="0" smtClean="0"/>
              <a:t> </a:t>
            </a:r>
            <a:r>
              <a:rPr lang="cs-CZ" i="1" dirty="0" err="1" smtClean="0"/>
              <a:t>ové</a:t>
            </a:r>
            <a:r>
              <a:rPr lang="cs-CZ" dirty="0" smtClean="0"/>
              <a:t>/</a:t>
            </a:r>
            <a:r>
              <a:rPr lang="cs-CZ" i="1" dirty="0" smtClean="0"/>
              <a:t>é</a:t>
            </a:r>
            <a:r>
              <a:rPr lang="cs-CZ" dirty="0" smtClean="0"/>
              <a:t>?</a:t>
            </a:r>
          </a:p>
          <a:p>
            <a:r>
              <a:rPr lang="cs-CZ" dirty="0" smtClean="0"/>
              <a:t>Mohou a umím uvést příklady.</a:t>
            </a:r>
          </a:p>
          <a:p>
            <a:r>
              <a:rPr lang="cs-CZ" dirty="0" smtClean="0"/>
              <a:t>Mohou a nemohu si na příklady vzpomenout.</a:t>
            </a:r>
          </a:p>
          <a:p>
            <a:r>
              <a:rPr lang="cs-CZ" dirty="0" smtClean="0"/>
              <a:t>Nemohou a pokud ano, pak jde o nějaká zapadlá slova, která nikdo neužívá.</a:t>
            </a:r>
          </a:p>
          <a:p>
            <a:r>
              <a:rPr lang="cs-CZ" dirty="0" smtClean="0"/>
              <a:t>Podívejte se do </a:t>
            </a:r>
            <a:r>
              <a:rPr lang="cs-CZ" dirty="0" smtClean="0"/>
              <a:t>korpusu</a:t>
            </a:r>
            <a:r>
              <a:rPr lang="cs-CZ" dirty="0"/>
              <a:t> </a:t>
            </a:r>
            <a:r>
              <a:rPr lang="cs-CZ" dirty="0" smtClean="0"/>
              <a:t>a sledujte další morfologické anomálie.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173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1453"/>
            <a:ext cx="10515600" cy="29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err="1" smtClean="0"/>
              <a:t>ýsledek</a:t>
            </a:r>
            <a:r>
              <a:rPr lang="cs-CZ" dirty="0" smtClean="0"/>
              <a:t> z korpusu SYN2020 seřazený podle frekvence tvarů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424" y="1825625"/>
            <a:ext cx="76451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 svůj jazykový cit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maskulina </a:t>
            </a:r>
            <a:r>
              <a:rPr lang="cs-CZ" dirty="0" smtClean="0"/>
              <a:t>neživotná </a:t>
            </a:r>
            <a:r>
              <a:rPr lang="cs-CZ" dirty="0"/>
              <a:t>v češtině končit </a:t>
            </a:r>
            <a:r>
              <a:rPr lang="cs-CZ" dirty="0" smtClean="0"/>
              <a:t>v nominativu plurálu na </a:t>
            </a:r>
            <a:r>
              <a:rPr lang="cs-CZ" i="1" dirty="0" err="1" smtClean="0"/>
              <a:t>ové</a:t>
            </a:r>
            <a:r>
              <a:rPr lang="cs-CZ" dirty="0"/>
              <a:t>?</a:t>
            </a:r>
          </a:p>
          <a:p>
            <a:r>
              <a:rPr lang="cs-CZ" dirty="0"/>
              <a:t>Mohou a umím uvést příklady.</a:t>
            </a:r>
          </a:p>
          <a:p>
            <a:r>
              <a:rPr lang="cs-CZ" dirty="0"/>
              <a:t>Mohou a nemohu si na příklady vzpomenout.</a:t>
            </a:r>
          </a:p>
          <a:p>
            <a:r>
              <a:rPr lang="cs-CZ" dirty="0"/>
              <a:t>Nemohou a pokud ano, pak jde o nějaká zapadlá slova, která nikdo neužívá.</a:t>
            </a:r>
          </a:p>
          <a:p>
            <a:r>
              <a:rPr lang="cs-CZ" dirty="0"/>
              <a:t>Podívejte se do korpusu.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58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3989"/>
            <a:ext cx="10515600" cy="33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ýsledek</a:t>
            </a:r>
            <a:r>
              <a:rPr lang="cs-CZ" dirty="0"/>
              <a:t> z korpusu SYN2020 seřazený podle frekvence tvarů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3766"/>
            <a:ext cx="10515600" cy="40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93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 svůj jazykový cit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genitivu plurálu mají všechna maskulina (životná i neživotná) koncovku </a:t>
            </a:r>
            <a:r>
              <a:rPr lang="cs-CZ" b="1" i="1" dirty="0" smtClean="0"/>
              <a:t>–ů</a:t>
            </a:r>
            <a:r>
              <a:rPr lang="cs-CZ" i="1" dirty="0" smtClean="0"/>
              <a:t>.</a:t>
            </a:r>
          </a:p>
          <a:p>
            <a:r>
              <a:rPr lang="cs-CZ" dirty="0" smtClean="0"/>
              <a:t>Tvrzení platí bez výjimek.</a:t>
            </a:r>
          </a:p>
          <a:p>
            <a:r>
              <a:rPr lang="cs-CZ" dirty="0" smtClean="0"/>
              <a:t>Nikoli všechna, umím uvést příklady, které svědčí o tom, že existují výjimky.</a:t>
            </a:r>
          </a:p>
          <a:p>
            <a:r>
              <a:rPr lang="cs-CZ" dirty="0" smtClean="0"/>
              <a:t>Asi nějaké výjimky existují, ale slova, která se takové výjimky mají nejsou vůbec frekventovaná.</a:t>
            </a:r>
          </a:p>
          <a:p>
            <a:r>
              <a:rPr lang="cs-CZ" dirty="0"/>
              <a:t>Podívejte se do korpusu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29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Maskulina životná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N. </a:t>
            </a:r>
            <a:r>
              <a:rPr lang="cs-CZ" dirty="0" err="1" smtClean="0"/>
              <a:t>pl</a:t>
            </a:r>
            <a:r>
              <a:rPr lang="cs-CZ" dirty="0" smtClean="0"/>
              <a:t>.: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páni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muži, </a:t>
            </a:r>
            <a:r>
              <a:rPr lang="cs-CZ" dirty="0" smtClean="0">
                <a:solidFill>
                  <a:srgbClr val="00B0F0"/>
                </a:solidFill>
              </a:rPr>
              <a:t>komunisti, </a:t>
            </a:r>
            <a:r>
              <a:rPr lang="cs-CZ" dirty="0" smtClean="0">
                <a:solidFill>
                  <a:srgbClr val="7030A0"/>
                </a:solidFill>
              </a:rPr>
              <a:t>soudci </a:t>
            </a:r>
            <a:endParaRPr lang="cs-CZ" dirty="0">
              <a:solidFill>
                <a:srgbClr val="7030A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pánové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mužové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B0F0"/>
                </a:solidFill>
              </a:rPr>
              <a:t>předsedové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7030A0"/>
                </a:solidFill>
              </a:rPr>
              <a:t>soudcové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občané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obyvatelé</a:t>
            </a:r>
            <a:r>
              <a:rPr lang="cs-CZ" dirty="0" smtClean="0"/>
              <a:t>, </a:t>
            </a:r>
            <a:r>
              <a:rPr lang="cs-CZ" dirty="0">
                <a:solidFill>
                  <a:srgbClr val="00B0F0"/>
                </a:solidFill>
              </a:rPr>
              <a:t>fotbalisté</a:t>
            </a:r>
          </a:p>
        </p:txBody>
      </p:sp>
    </p:spTree>
    <p:extLst>
      <p:ext uri="{BB962C8B-B14F-4D97-AF65-F5344CB8AC3E}">
        <p14:creationId xmlns:p14="http://schemas.microsoft.com/office/powerpoint/2010/main" val="3619501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087" y="2591594"/>
            <a:ext cx="85058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3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ýsledek</a:t>
            </a:r>
            <a:r>
              <a:rPr lang="cs-CZ" dirty="0"/>
              <a:t> z korpusu SYN2020 seřazený podle frekvence tvarů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676" y="1825625"/>
            <a:ext cx="73206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2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Vyhledej substantiva maskulina životná</a:t>
            </a:r>
          </a:p>
          <a:p>
            <a:r>
              <a:rPr lang="cs-CZ" dirty="0" smtClean="0"/>
              <a:t>Vyber výskyty vokativu singuláru</a:t>
            </a:r>
          </a:p>
          <a:p>
            <a:r>
              <a:rPr lang="cs-CZ" dirty="0" smtClean="0"/>
              <a:t>Pozoruj substantiva, která mají ve vokativu singuláru zakončení </a:t>
            </a:r>
            <a:r>
              <a:rPr lang="cs-CZ" i="1" dirty="0" smtClean="0"/>
              <a:t>–e (můj bože, pane profesore, ty pitomče, pane soudce).</a:t>
            </a:r>
          </a:p>
          <a:p>
            <a:r>
              <a:rPr lang="cs-CZ" dirty="0" smtClean="0"/>
              <a:t>Pozoruj substantiva, která mají ve vokativu singuláru zakončení </a:t>
            </a:r>
            <a:r>
              <a:rPr lang="cs-CZ" i="1" dirty="0" smtClean="0"/>
              <a:t>–u (ty kluku, můj synu, starý brachu).</a:t>
            </a:r>
          </a:p>
          <a:p>
            <a:r>
              <a:rPr lang="cs-CZ" dirty="0" smtClean="0"/>
              <a:t>Pozoruj substantiva, která mají ve vokativu singuláru zakončení </a:t>
            </a:r>
            <a:r>
              <a:rPr lang="cs-CZ" i="1" dirty="0" smtClean="0"/>
              <a:t>–i (milý příteli, </a:t>
            </a:r>
            <a:r>
              <a:rPr lang="cs-CZ" i="1" dirty="0"/>
              <a:t>J</a:t>
            </a:r>
            <a:r>
              <a:rPr lang="cs-CZ" i="1" dirty="0" smtClean="0"/>
              <a:t>ežíši králi).</a:t>
            </a:r>
          </a:p>
          <a:p>
            <a:r>
              <a:rPr lang="cs-CZ" dirty="0" smtClean="0"/>
              <a:t>Pokus se zobecnit učiněná pozorování</a:t>
            </a:r>
          </a:p>
          <a:p>
            <a:r>
              <a:rPr lang="cs-CZ" dirty="0" smtClean="0"/>
              <a:t>Vyhledej v literatuře (gramatiky) popis sledované varianty a porovnej jej se závěry, která jsi učinil na základě pozorování dat získaných z korpusu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28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DDL jako prostředek pro získání odstupu od mateřského jazyka</a:t>
            </a:r>
          </a:p>
          <a:p>
            <a:r>
              <a:rPr lang="cs-CZ" dirty="0" smtClean="0"/>
              <a:t>Vhodné příklady podporují zapamatování si pouček/pravidel</a:t>
            </a:r>
          </a:p>
          <a:p>
            <a:r>
              <a:rPr lang="cs-CZ" dirty="0" smtClean="0"/>
              <a:t>Výjimky z pravidla jsou většinou frekventované (korpusové nástroje)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64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 (na 31. 4.)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Vyhledej substantiva typu </a:t>
            </a:r>
            <a:r>
              <a:rPr lang="cs-CZ" i="1" dirty="0" smtClean="0"/>
              <a:t>růže</a:t>
            </a:r>
          </a:p>
          <a:p>
            <a:r>
              <a:rPr lang="cs-CZ" dirty="0" smtClean="0"/>
              <a:t>Vyber výskyty genitivu plurálu</a:t>
            </a:r>
          </a:p>
          <a:p>
            <a:r>
              <a:rPr lang="cs-CZ" dirty="0" smtClean="0"/>
              <a:t>Pozoruj substantiva, která mají v genitivu plurálu zakončení </a:t>
            </a:r>
            <a:r>
              <a:rPr lang="cs-CZ" i="1" dirty="0" smtClean="0"/>
              <a:t>–í.</a:t>
            </a:r>
          </a:p>
          <a:p>
            <a:r>
              <a:rPr lang="cs-CZ" dirty="0" smtClean="0"/>
              <a:t>Pozoruj substantiva, která mají v genitivu plurálu zakončení </a:t>
            </a:r>
            <a:r>
              <a:rPr lang="cs-CZ" i="1" dirty="0" smtClean="0"/>
              <a:t>nulové.</a:t>
            </a:r>
          </a:p>
          <a:p>
            <a:r>
              <a:rPr lang="cs-CZ" dirty="0" smtClean="0"/>
              <a:t>Pokus se zobecnit učiněná pozorování</a:t>
            </a:r>
            <a:endParaRPr lang="cs-CZ" i="1" dirty="0"/>
          </a:p>
          <a:p>
            <a:r>
              <a:rPr lang="cs-CZ" dirty="0" smtClean="0"/>
              <a:t>Vyhledej v literatuře (gramatiky) popis sledované varianty a porovnej jej se závěry, která jsi učinil na základě pozorování dat získaných z korpusu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548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 (na 31. 4.)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Vyhledej substantiva typu </a:t>
            </a:r>
            <a:r>
              <a:rPr lang="cs-CZ" i="1" dirty="0" smtClean="0"/>
              <a:t>moře</a:t>
            </a:r>
          </a:p>
          <a:p>
            <a:r>
              <a:rPr lang="cs-CZ" dirty="0" smtClean="0"/>
              <a:t>Vyber výskyty genitivu plurálu</a:t>
            </a:r>
          </a:p>
          <a:p>
            <a:r>
              <a:rPr lang="cs-CZ" dirty="0" smtClean="0"/>
              <a:t>Pozoruj substantiva, která mají v genitivu plurálu zakončení </a:t>
            </a:r>
            <a:r>
              <a:rPr lang="cs-CZ" i="1" dirty="0" smtClean="0"/>
              <a:t>–í.</a:t>
            </a:r>
          </a:p>
          <a:p>
            <a:r>
              <a:rPr lang="cs-CZ" dirty="0" smtClean="0"/>
              <a:t>Pozoruj substantiva, která mají v genitivu plurálu zakončení </a:t>
            </a:r>
            <a:r>
              <a:rPr lang="cs-CZ" i="1" dirty="0" smtClean="0"/>
              <a:t>nulové.</a:t>
            </a:r>
          </a:p>
          <a:p>
            <a:r>
              <a:rPr lang="cs-CZ" dirty="0" smtClean="0"/>
              <a:t>Pokus se zobecnit učiněná pozorování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Vyhledej v literatuře (gramatiky) popis sledované varianty a porovnej jej se závěry, která jsi učinil na základě pozorování dat získaných z korpusu 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87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Vyhledej substantiva typu </a:t>
            </a:r>
            <a:r>
              <a:rPr lang="cs-CZ" i="1" dirty="0" smtClean="0"/>
              <a:t>předseda</a:t>
            </a:r>
          </a:p>
          <a:p>
            <a:r>
              <a:rPr lang="cs-CZ" dirty="0" smtClean="0"/>
              <a:t>Vyber výskyty nominativu plurálu</a:t>
            </a:r>
          </a:p>
          <a:p>
            <a:r>
              <a:rPr lang="cs-CZ" dirty="0" smtClean="0"/>
              <a:t>Pozoruj substantiva, která mají v nominativu plurálu zakončení </a:t>
            </a:r>
            <a:r>
              <a:rPr lang="cs-CZ" i="1" dirty="0" smtClean="0"/>
              <a:t>–i.</a:t>
            </a:r>
          </a:p>
          <a:p>
            <a:r>
              <a:rPr lang="cs-CZ" dirty="0" smtClean="0"/>
              <a:t>Pozoruj substantiva, která mají v nominativu plurálu zakončení </a:t>
            </a:r>
            <a:r>
              <a:rPr lang="cs-CZ" i="1" dirty="0" smtClean="0"/>
              <a:t>–</a:t>
            </a:r>
            <a:r>
              <a:rPr lang="cs-CZ" i="1" dirty="0" err="1" smtClean="0"/>
              <a:t>ové</a:t>
            </a:r>
            <a:r>
              <a:rPr lang="cs-CZ" i="1" dirty="0" smtClean="0"/>
              <a:t>.</a:t>
            </a:r>
          </a:p>
          <a:p>
            <a:r>
              <a:rPr lang="cs-CZ" dirty="0" smtClean="0"/>
              <a:t>Pozoruj substantiva, která mají v nominativu plurálu zakončení </a:t>
            </a:r>
            <a:r>
              <a:rPr lang="cs-CZ" i="1" dirty="0" smtClean="0"/>
              <a:t>–é </a:t>
            </a:r>
            <a:r>
              <a:rPr lang="cs-CZ" dirty="0" smtClean="0"/>
              <a:t>ale nikoli </a:t>
            </a:r>
            <a:r>
              <a:rPr lang="cs-CZ" i="1" dirty="0" smtClean="0"/>
              <a:t>–</a:t>
            </a:r>
            <a:r>
              <a:rPr lang="cs-CZ" i="1" dirty="0" err="1" smtClean="0"/>
              <a:t>ové</a:t>
            </a:r>
            <a:r>
              <a:rPr lang="cs-CZ" i="1" dirty="0"/>
              <a:t>.</a:t>
            </a:r>
            <a:endParaRPr lang="cs-CZ" i="1" dirty="0" smtClean="0"/>
          </a:p>
          <a:p>
            <a:r>
              <a:rPr lang="cs-CZ" dirty="0" smtClean="0"/>
              <a:t>Pokus se zobecnit učiněná pozorování</a:t>
            </a:r>
            <a:endParaRPr lang="cs-CZ" i="1" dirty="0"/>
          </a:p>
          <a:p>
            <a:r>
              <a:rPr lang="cs-CZ" dirty="0" smtClean="0"/>
              <a:t>Vyhledej v literatuře (gramatiky) popis sledované varianty a porovnej jej se závěry, která jsi učinil na základě pozorování dat získaných z korpusu </a:t>
            </a:r>
            <a:endParaRPr lang="cs-CZ" i="1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2649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Vyhledej substantiva typu </a:t>
            </a:r>
            <a:r>
              <a:rPr lang="cs-CZ" i="1" dirty="0" smtClean="0"/>
              <a:t>předseda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132" y="1266666"/>
            <a:ext cx="9525000" cy="2085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3696501"/>
            <a:ext cx="12192000" cy="27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1325563"/>
          </a:xfrm>
        </p:spPr>
        <p:txBody>
          <a:bodyPr/>
          <a:lstStyle/>
          <a:p>
            <a:r>
              <a:rPr lang="cs-CZ" dirty="0" smtClean="0"/>
              <a:t>Vyfiltruj tvary </a:t>
            </a:r>
            <a:r>
              <a:rPr lang="cs-CZ" dirty="0" err="1" smtClean="0"/>
              <a:t>nom</a:t>
            </a:r>
            <a:r>
              <a:rPr lang="cs-CZ" dirty="0" smtClean="0"/>
              <a:t>. </a:t>
            </a:r>
            <a:r>
              <a:rPr lang="cs-CZ" dirty="0" err="1" smtClean="0"/>
              <a:t>pl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2086769"/>
            <a:ext cx="9829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8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Konkordance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2784"/>
            <a:ext cx="10515600" cy="3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Vyfiltruj tvary končící na </a:t>
            </a:r>
            <a:r>
              <a:rPr lang="cs-CZ" b="1" i="1" dirty="0" smtClean="0"/>
              <a:t>-i</a:t>
            </a:r>
            <a:endParaRPr lang="cs-CZ" b="1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1035"/>
            <a:ext cx="10515600" cy="41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7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Konkordance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4154"/>
            <a:ext cx="10515600" cy="33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6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702</Words>
  <Application>Microsoft Office PowerPoint</Application>
  <PresentationFormat>Širokoúhlá obrazovka</PresentationFormat>
  <Paragraphs>92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CJBB84 Morfologie a korpus</vt:lpstr>
      <vt:lpstr>Distribuce variantních tvarů substantiv na základě analýzy korpusových dat</vt:lpstr>
      <vt:lpstr>Maskulina životná</vt:lpstr>
      <vt:lpstr>Úkol 1</vt:lpstr>
      <vt:lpstr>Vyhledej substantiva typu předseda</vt:lpstr>
      <vt:lpstr>Vyfiltruj tvary nom. pl.</vt:lpstr>
      <vt:lpstr>Konkordance</vt:lpstr>
      <vt:lpstr>Vyfiltruj tvary končící na -i</vt:lpstr>
      <vt:lpstr>Konkordance</vt:lpstr>
      <vt:lpstr>Vytvoř frekvenční seznam podle návodu</vt:lpstr>
      <vt:lpstr>Frekvenční seznam tvarů na -i</vt:lpstr>
      <vt:lpstr> Najdi tvary substantiv typu předseda končící na –ové </vt:lpstr>
      <vt:lpstr>Frekvenční seznam tvarů na -ové</vt:lpstr>
      <vt:lpstr>Najdi tvary substantiv typu předseda končící na –é, které nekonční na -ové </vt:lpstr>
      <vt:lpstr>Frekvenční seznam tvarů na -é</vt:lpstr>
      <vt:lpstr>Pozorování</vt:lpstr>
      <vt:lpstr>SyD</vt:lpstr>
      <vt:lpstr>Morfio</vt:lpstr>
      <vt:lpstr>Porovnání se řazením dle frekvence tvarů na isté (SYN2015)</vt:lpstr>
      <vt:lpstr>Morfio</vt:lpstr>
      <vt:lpstr>Morfio</vt:lpstr>
      <vt:lpstr>MČ 2, s. 300 (dostupná zde: http://stream.avcr.cz/ujc/mluvnice-cestiny-2.pdf) </vt:lpstr>
      <vt:lpstr>Vyzkoušejte svůj jazykový cit</vt:lpstr>
      <vt:lpstr>Jak?</vt:lpstr>
      <vt:lpstr>Výsledek z korpusu SYN2020 seřazený podle frekvence tvarů</vt:lpstr>
      <vt:lpstr>Vyzkoušejte svůj jazykový cit</vt:lpstr>
      <vt:lpstr>Jak?</vt:lpstr>
      <vt:lpstr>Výsledek z korpusu SYN2020 seřazený podle frekvence tvarů</vt:lpstr>
      <vt:lpstr>Vyzkoušejte svůj jazykový cit</vt:lpstr>
      <vt:lpstr>Jak?</vt:lpstr>
      <vt:lpstr>Výsledek z korpusu SYN2020 seřazený podle frekvence tvarů</vt:lpstr>
      <vt:lpstr>Úkol 2</vt:lpstr>
      <vt:lpstr>Závěr</vt:lpstr>
      <vt:lpstr>Úkol 3 (na 31. 4.)</vt:lpstr>
      <vt:lpstr>Úkol 4 (na 31. 4.)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petr</cp:lastModifiedBy>
  <cp:revision>13</cp:revision>
  <dcterms:created xsi:type="dcterms:W3CDTF">2021-01-12T16:06:15Z</dcterms:created>
  <dcterms:modified xsi:type="dcterms:W3CDTF">2021-03-23T14:19:15Z</dcterms:modified>
</cp:coreProperties>
</file>