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85" r:id="rId8"/>
    <p:sldId id="286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87" r:id="rId17"/>
    <p:sldId id="288" r:id="rId18"/>
    <p:sldId id="289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81" r:id="rId28"/>
    <p:sldId id="279" r:id="rId29"/>
    <p:sldId id="282" r:id="rId30"/>
    <p:sldId id="280" r:id="rId31"/>
    <p:sldId id="283" r:id="rId32"/>
    <p:sldId id="28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3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3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58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8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98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2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53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8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2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9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3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7D34-245F-4B6A-92F9-65D55DB0AB42}" type="datetimeFigureOut">
              <a:rPr lang="cs-CZ" smtClean="0"/>
              <a:t>21.4.2021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E355-8D96-400D-9C2F-F7AF1F5D4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8.00-9.30 G13</a:t>
            </a:r>
          </a:p>
          <a:p>
            <a:r>
              <a:rPr lang="cs-CZ" b="1" dirty="0" smtClean="0"/>
              <a:t>V.</a:t>
            </a:r>
            <a:endParaRPr lang="en-GB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69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si všímáme?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třeba vyjít ze znalosti gramatiky. Co je rozhodující pro zařazení slovesa ke třídě?</a:t>
            </a:r>
          </a:p>
          <a:p>
            <a:r>
              <a:rPr lang="cs-CZ" dirty="0" smtClean="0"/>
              <a:t>Jaké jsou společné vlastnosti kmene minulého/infinitivního sloves, patřících ke I., II., III. a IV. třídě?</a:t>
            </a:r>
          </a:p>
          <a:p>
            <a:r>
              <a:rPr lang="cs-CZ" dirty="0" smtClean="0"/>
              <a:t>Definujeme formální vlastnosti a převedeme je do podoby dotazu v jazyce </a:t>
            </a:r>
            <a:r>
              <a:rPr lang="cs-CZ" dirty="0" err="1" smtClean="0"/>
              <a:t>cql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2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Triviální vyhledávání sloves podle třídy a vzoru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jsou společné vlastnosti tvaru infinitivu sloves I. třídy vzorů </a:t>
            </a:r>
            <a:r>
              <a:rPr lang="cs-CZ" i="1" dirty="0" smtClean="0"/>
              <a:t>nést </a:t>
            </a:r>
            <a:r>
              <a:rPr lang="cs-CZ" dirty="0" smtClean="0"/>
              <a:t>a </a:t>
            </a:r>
            <a:r>
              <a:rPr lang="cs-CZ" i="1" dirty="0" smtClean="0"/>
              <a:t>péct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 formulujeme dotaz na lemma (infinitiv) na základě uvedených vlastností?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17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vzory </a:t>
            </a:r>
            <a:r>
              <a:rPr lang="cs-CZ" i="1" dirty="0" smtClean="0"/>
              <a:t>nést/péct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lemma končí buď na </a:t>
            </a:r>
            <a:r>
              <a:rPr lang="cs-CZ" i="1" dirty="0" smtClean="0"/>
              <a:t>–</a:t>
            </a:r>
            <a:r>
              <a:rPr lang="cs-CZ" i="1" dirty="0" err="1" smtClean="0"/>
              <a:t>ci</a:t>
            </a:r>
            <a:r>
              <a:rPr lang="cs-CZ" dirty="0" smtClean="0"/>
              <a:t>, nebo na souhlásku (? libovolnou), za níž následuje koncovka infinitivu </a:t>
            </a:r>
            <a:r>
              <a:rPr lang="cs-CZ" i="1" dirty="0" smtClean="0"/>
              <a:t>–t.</a:t>
            </a:r>
          </a:p>
          <a:p>
            <a:r>
              <a:rPr lang="cs-CZ" dirty="0" smtClean="0"/>
              <a:t>Do podmínky zadáme i to, že chceme vyhledat pouze slovesa. Uvedená zakončení lemmatu mohou mít i další slovní druhy:</a:t>
            </a:r>
          </a:p>
          <a:p>
            <a:r>
              <a:rPr lang="cs-CZ" dirty="0" smtClean="0"/>
              <a:t>… bez ohledu na to, do jaké velikosti kdy </a:t>
            </a:r>
            <a:r>
              <a:rPr lang="cs-CZ" b="1" dirty="0" smtClean="0"/>
              <a:t>dorostu</a:t>
            </a:r>
            <a:r>
              <a:rPr lang="cs-CZ" dirty="0" smtClean="0"/>
              <a:t> </a:t>
            </a:r>
            <a:r>
              <a:rPr lang="pl-PL" dirty="0" smtClean="0"/>
              <a:t>... × </a:t>
            </a:r>
            <a:r>
              <a:rPr lang="cs-CZ" dirty="0" smtClean="0"/>
              <a:t> </a:t>
            </a:r>
            <a:r>
              <a:rPr lang="cs-CZ" i="1" dirty="0" smtClean="0"/>
              <a:t>…. </a:t>
            </a:r>
            <a:r>
              <a:rPr lang="pl-PL" dirty="0" smtClean="0"/>
              <a:t>když jsem skončil v </a:t>
            </a:r>
            <a:r>
              <a:rPr lang="pl-PL" b="1" dirty="0" smtClean="0"/>
              <a:t>dorostu</a:t>
            </a:r>
            <a:r>
              <a:rPr lang="pl-PL" dirty="0" smtClean="0"/>
              <a:t> ...</a:t>
            </a:r>
          </a:p>
          <a:p>
            <a:r>
              <a:rPr lang="en-US" dirty="0"/>
              <a:t>[</a:t>
            </a:r>
            <a:r>
              <a:rPr lang="en-US" dirty="0" smtClean="0"/>
              <a:t>l</a:t>
            </a:r>
            <a:r>
              <a:rPr lang="cs-CZ" dirty="0" err="1" smtClean="0"/>
              <a:t>emma</a:t>
            </a:r>
            <a:r>
              <a:rPr lang="cs-CZ" dirty="0" smtClean="0"/>
              <a:t>=".*(</a:t>
            </a:r>
            <a:r>
              <a:rPr lang="en-US" dirty="0" smtClean="0"/>
              <a:t>[</a:t>
            </a:r>
            <a:r>
              <a:rPr lang="cs-CZ" dirty="0" err="1" smtClean="0"/>
              <a:t>bcdfghjklmnprstvzščžřďťň</a:t>
            </a:r>
            <a:r>
              <a:rPr lang="en-US" dirty="0" smtClean="0"/>
              <a:t>]t|</a:t>
            </a:r>
            <a:r>
              <a:rPr lang="cs-CZ" dirty="0" err="1" smtClean="0"/>
              <a:t>ci</a:t>
            </a:r>
            <a:r>
              <a:rPr lang="cs-CZ" dirty="0" smtClean="0"/>
              <a:t>)"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</a:t>
            </a:r>
            <a:r>
              <a:rPr lang="cs-CZ" dirty="0" smtClean="0"/>
              <a:t>V.*"</a:t>
            </a:r>
            <a:r>
              <a:rPr lang="en-US" dirty="0" smtClean="0"/>
              <a:t>]</a:t>
            </a:r>
            <a:endParaRPr lang="pl-PL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7183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- konkordance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0469"/>
            <a:ext cx="10515600" cy="29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- lemmata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736" y="1825625"/>
            <a:ext cx="42905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konsonanty mohou předcházet před </a:t>
            </a:r>
            <a:r>
              <a:rPr lang="cs-CZ" i="1" dirty="0" smtClean="0"/>
              <a:t>–t </a:t>
            </a:r>
            <a:r>
              <a:rPr lang="cs-CZ" dirty="0" smtClean="0"/>
              <a:t>u sloves typu </a:t>
            </a:r>
            <a:r>
              <a:rPr lang="cs-CZ" i="1" dirty="0" smtClean="0"/>
              <a:t>nést</a:t>
            </a:r>
            <a:r>
              <a:rPr lang="cs-CZ" dirty="0" smtClean="0"/>
              <a:t>?</a:t>
            </a:r>
          </a:p>
          <a:p>
            <a:r>
              <a:rPr lang="cs-CZ" dirty="0" smtClean="0"/>
              <a:t>Předchází před </a:t>
            </a:r>
            <a:r>
              <a:rPr lang="cs-CZ" i="1" dirty="0" smtClean="0"/>
              <a:t>–t/-i </a:t>
            </a:r>
            <a:r>
              <a:rPr lang="cs-CZ" dirty="0"/>
              <a:t>u sloves typu </a:t>
            </a:r>
            <a:r>
              <a:rPr lang="cs-CZ" i="1" dirty="0" smtClean="0"/>
              <a:t>péci/péct</a:t>
            </a:r>
            <a:r>
              <a:rPr lang="cs-CZ" dirty="0" smtClean="0"/>
              <a:t> vždy </a:t>
            </a:r>
            <a:r>
              <a:rPr lang="cs-CZ" i="1" dirty="0" smtClean="0"/>
              <a:t>c</a:t>
            </a:r>
            <a:r>
              <a:rPr lang="cs-CZ" dirty="0" smtClean="0"/>
              <a:t>?</a:t>
            </a:r>
          </a:p>
          <a:p>
            <a:r>
              <a:rPr lang="cs-CZ" dirty="0" smtClean="0"/>
              <a:t>Je vyhledávání sloves podle těchto vzorů opravdu triviální?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89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nastanou problémy?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říci</a:t>
            </a:r>
          </a:p>
          <a:p>
            <a:r>
              <a:rPr lang="cs-CZ" dirty="0" smtClean="0"/>
              <a:t>nařknout</a:t>
            </a:r>
          </a:p>
          <a:p>
            <a:r>
              <a:rPr lang="cs-CZ" dirty="0" smtClean="0"/>
              <a:t>vyřknout</a:t>
            </a:r>
          </a:p>
          <a:p>
            <a:r>
              <a:rPr lang="cs-CZ" dirty="0" smtClean="0"/>
              <a:t>odříci/odřeknout</a:t>
            </a:r>
          </a:p>
          <a:p>
            <a:r>
              <a:rPr lang="cs-CZ" dirty="0" smtClean="0"/>
              <a:t>podřeknout</a:t>
            </a:r>
          </a:p>
          <a:p>
            <a:r>
              <a:rPr lang="en-US" dirty="0" smtClean="0"/>
              <a:t>[</a:t>
            </a:r>
            <a:r>
              <a:rPr lang="cs-CZ" dirty="0" smtClean="0"/>
              <a:t>lemma=</a:t>
            </a:r>
            <a:r>
              <a:rPr lang="en-US" dirty="0" smtClean="0"/>
              <a:t>“</a:t>
            </a:r>
            <a:r>
              <a:rPr lang="cs-CZ" dirty="0" smtClean="0"/>
              <a:t>.*</a:t>
            </a:r>
            <a:r>
              <a:rPr lang="cs-CZ" dirty="0" err="1" smtClean="0"/>
              <a:t>říc</a:t>
            </a:r>
            <a:r>
              <a:rPr lang="en-US" dirty="0" smtClean="0"/>
              <a:t>[</a:t>
            </a:r>
            <a:r>
              <a:rPr lang="cs-CZ" dirty="0" err="1" smtClean="0"/>
              <a:t>it</a:t>
            </a:r>
            <a:r>
              <a:rPr lang="en-US" dirty="0" smtClean="0"/>
              <a:t>]|</a:t>
            </a:r>
            <a:r>
              <a:rPr lang="cs-CZ" dirty="0" smtClean="0"/>
              <a:t>.*(</a:t>
            </a:r>
            <a:r>
              <a:rPr lang="cs-CZ" dirty="0" err="1" smtClean="0"/>
              <a:t>řk</a:t>
            </a:r>
            <a:r>
              <a:rPr lang="en-US" dirty="0" smtClean="0"/>
              <a:t>|</a:t>
            </a:r>
            <a:r>
              <a:rPr lang="cs-CZ" dirty="0" smtClean="0"/>
              <a:t>řek)</a:t>
            </a:r>
            <a:r>
              <a:rPr lang="cs-CZ" dirty="0" err="1" smtClean="0"/>
              <a:t>nout</a:t>
            </a:r>
            <a:r>
              <a:rPr lang="en-US" dirty="0" smtClean="0"/>
              <a:t>”]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649" y="0"/>
            <a:ext cx="460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Kter</a:t>
            </a:r>
            <a:r>
              <a:rPr lang="cs-CZ" dirty="0" smtClean="0"/>
              <a:t>á další slovesa mají tvary podle 1. i 2. třídy?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5" y="1858169"/>
            <a:ext cx="103441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5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je dosti </a:t>
            </a:r>
            <a:r>
              <a:rPr lang="cs-CZ" dirty="0" err="1" smtClean="0"/>
              <a:t>přegenerovaný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137" y="2543969"/>
            <a:ext cx="38957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vzory </a:t>
            </a:r>
            <a:r>
              <a:rPr lang="cs-CZ" i="1" dirty="0" smtClean="0"/>
              <a:t>tisknout/minout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lemma končí </a:t>
            </a:r>
            <a:r>
              <a:rPr lang="cs-CZ" dirty="0" smtClean="0"/>
              <a:t>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r>
              <a:rPr lang="cs-CZ" i="1" dirty="0" smtClean="0"/>
              <a:t>.</a:t>
            </a:r>
            <a:endParaRPr lang="cs-CZ" i="1" dirty="0"/>
          </a:p>
          <a:p>
            <a:r>
              <a:rPr lang="cs-CZ" dirty="0"/>
              <a:t>Do podmínky zadáme i to, že chceme vyhledat pouze slovesa. Uvedená zakončení lemmatu mohou mít i další slovní druhy:</a:t>
            </a:r>
          </a:p>
          <a:p>
            <a:r>
              <a:rPr lang="cs-CZ" dirty="0" smtClean="0"/>
              <a:t>… že </a:t>
            </a:r>
            <a:r>
              <a:rPr lang="cs-CZ" dirty="0"/>
              <a:t>se tady lidi museli </a:t>
            </a:r>
            <a:r>
              <a:rPr lang="cs-CZ" b="1" dirty="0" err="1"/>
              <a:t>vohnout</a:t>
            </a:r>
            <a:r>
              <a:rPr lang="cs-CZ" dirty="0"/>
              <a:t> až na </a:t>
            </a:r>
            <a:r>
              <a:rPr lang="cs-CZ" dirty="0" smtClean="0"/>
              <a:t>zem </a:t>
            </a:r>
            <a:r>
              <a:rPr lang="pl-PL" dirty="0" smtClean="0"/>
              <a:t>... </a:t>
            </a:r>
            <a:r>
              <a:rPr lang="pl-PL" dirty="0"/>
              <a:t>× </a:t>
            </a:r>
            <a:r>
              <a:rPr lang="cs-CZ" dirty="0"/>
              <a:t> </a:t>
            </a:r>
            <a:r>
              <a:rPr lang="cs-CZ" i="1" dirty="0"/>
              <a:t>…. </a:t>
            </a:r>
            <a:r>
              <a:rPr lang="pt-BR" dirty="0"/>
              <a:t>uzavřel Emanuel </a:t>
            </a:r>
            <a:r>
              <a:rPr lang="pt-BR" b="1" dirty="0"/>
              <a:t>Vohnout</a:t>
            </a:r>
            <a:r>
              <a:rPr lang="pt-BR" dirty="0"/>
              <a:t> alias Kamil Emanuel Gott </a:t>
            </a:r>
            <a:r>
              <a:rPr lang="pl-PL" dirty="0" smtClean="0"/>
              <a:t>...</a:t>
            </a:r>
            <a:endParaRPr lang="pl-PL" dirty="0"/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 smtClean="0"/>
              <a:t>=".*</a:t>
            </a:r>
            <a:r>
              <a:rPr lang="cs-CZ" dirty="0" err="1" smtClean="0"/>
              <a:t>nou</a:t>
            </a:r>
            <a:r>
              <a:rPr lang="en-US" dirty="0" smtClean="0"/>
              <a:t>t</a:t>
            </a:r>
            <a:r>
              <a:rPr lang="cs-CZ" dirty="0" smtClean="0"/>
              <a:t>"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00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Morfologické vlastnosti sloves na základě analýzy korpusových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Morfologické značkování neobsahuje informace o třídě/vzoru</a:t>
            </a:r>
          </a:p>
          <a:p>
            <a:r>
              <a:rPr lang="cs-CZ" dirty="0" smtClean="0"/>
              <a:t>Je možné vyhledat v korpusech lemmata podle třídy?</a:t>
            </a:r>
          </a:p>
          <a:p>
            <a:r>
              <a:rPr lang="cs-CZ" dirty="0" smtClean="0"/>
              <a:t>Triviální a netriviální vyhledávání sloves podle třídy a vzoru</a:t>
            </a:r>
          </a:p>
          <a:p>
            <a:r>
              <a:rPr lang="cs-CZ" dirty="0" smtClean="0"/>
              <a:t>K čemu je takové cvičení dobré?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99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- konkordance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15703"/>
            <a:ext cx="10515600" cy="29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- lemmata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569" y="1825625"/>
            <a:ext cx="44248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odlišíme slovesa typu </a:t>
            </a:r>
            <a:r>
              <a:rPr lang="cs-CZ" i="1" dirty="0" smtClean="0"/>
              <a:t>tisknout </a:t>
            </a:r>
            <a:r>
              <a:rPr lang="cs-CZ" dirty="0" smtClean="0"/>
              <a:t> a </a:t>
            </a:r>
            <a:r>
              <a:rPr lang="cs-CZ" i="1" dirty="0" smtClean="0"/>
              <a:t>minout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 smtClean="0"/>
              <a:t>Vyhledali jsme i slovesa, která nepatří ani k jednomu z uvedených vzorů?</a:t>
            </a:r>
            <a:endParaRPr lang="cs-CZ" dirty="0"/>
          </a:p>
          <a:p>
            <a:r>
              <a:rPr lang="cs-CZ" dirty="0"/>
              <a:t>Je vyhledávání sloves podle těchto vzorů opravdu triviální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 budeme hledat slovesa typu </a:t>
            </a:r>
            <a:r>
              <a:rPr lang="cs-CZ" i="1" dirty="0" smtClean="0"/>
              <a:t>začít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35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na </a:t>
            </a:r>
            <a:r>
              <a:rPr lang="cs-CZ" dirty="0" smtClean="0"/>
              <a:t>vzor </a:t>
            </a:r>
            <a:r>
              <a:rPr lang="cs-CZ" i="1" dirty="0" smtClean="0"/>
              <a:t>kupovat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/>
              <a:t>Jak na vzor </a:t>
            </a:r>
            <a:r>
              <a:rPr lang="cs-CZ" i="1" dirty="0" smtClean="0"/>
              <a:t>prosit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/>
              <a:t>Jak na </a:t>
            </a:r>
            <a:r>
              <a:rPr lang="cs-CZ" dirty="0" smtClean="0"/>
              <a:t>vzory </a:t>
            </a:r>
            <a:r>
              <a:rPr lang="cs-CZ" i="1" dirty="0" smtClean="0"/>
              <a:t>trpět/sázet</a:t>
            </a:r>
            <a:r>
              <a:rPr lang="cs-CZ" dirty="0" smtClean="0"/>
              <a:t>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lemma končí na </a:t>
            </a:r>
            <a:r>
              <a:rPr lang="cs-CZ" i="1" dirty="0" smtClean="0"/>
              <a:t>–</a:t>
            </a:r>
            <a:r>
              <a:rPr lang="cs-CZ" i="1" dirty="0" err="1" smtClean="0"/>
              <a:t>ovat</a:t>
            </a:r>
            <a:r>
              <a:rPr lang="cs-CZ" i="1" dirty="0"/>
              <a:t>.</a:t>
            </a:r>
          </a:p>
          <a:p>
            <a:r>
              <a:rPr lang="en-US" dirty="0" smtClean="0"/>
              <a:t>[</a:t>
            </a:r>
            <a:r>
              <a:rPr lang="en-US" dirty="0"/>
              <a:t>l</a:t>
            </a:r>
            <a:r>
              <a:rPr lang="cs-CZ" dirty="0" err="1"/>
              <a:t>emma</a:t>
            </a:r>
            <a:r>
              <a:rPr lang="cs-CZ" dirty="0" smtClean="0"/>
              <a:t>=".*</a:t>
            </a:r>
            <a:r>
              <a:rPr lang="cs-CZ" dirty="0" smtClean="0"/>
              <a:t>ova</a:t>
            </a:r>
            <a:r>
              <a:rPr lang="en-US" dirty="0" smtClean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 smtClean="0"/>
              <a:t>]</a:t>
            </a:r>
            <a:endParaRPr lang="cs-CZ" dirty="0" smtClean="0"/>
          </a:p>
          <a:p>
            <a:r>
              <a:rPr lang="cs-CZ" dirty="0"/>
              <a:t>lemma končí na </a:t>
            </a:r>
            <a:r>
              <a:rPr lang="cs-CZ" i="1" dirty="0" smtClean="0"/>
              <a:t>–</a:t>
            </a:r>
            <a:r>
              <a:rPr lang="cs-CZ" i="1" dirty="0" err="1" smtClean="0"/>
              <a:t>it</a:t>
            </a:r>
            <a:r>
              <a:rPr lang="cs-CZ" i="1" dirty="0"/>
              <a:t>.</a:t>
            </a:r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 smtClean="0"/>
              <a:t>=".*</a:t>
            </a:r>
            <a:r>
              <a:rPr lang="cs-CZ" dirty="0"/>
              <a:t>i</a:t>
            </a:r>
            <a:r>
              <a:rPr lang="en-US" dirty="0" smtClean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 smtClean="0"/>
          </a:p>
          <a:p>
            <a:r>
              <a:rPr lang="cs-CZ" dirty="0"/>
              <a:t>lemma končí na </a:t>
            </a:r>
            <a:r>
              <a:rPr lang="cs-CZ" i="1" dirty="0" smtClean="0"/>
              <a:t>–</a:t>
            </a:r>
            <a:r>
              <a:rPr lang="en-US" i="1" dirty="0" smtClean="0"/>
              <a:t>[e</a:t>
            </a:r>
            <a:r>
              <a:rPr lang="cs-CZ" i="1" dirty="0" smtClean="0"/>
              <a:t>ě</a:t>
            </a:r>
            <a:r>
              <a:rPr lang="en-US" i="1" dirty="0" smtClean="0"/>
              <a:t>]</a:t>
            </a:r>
            <a:r>
              <a:rPr lang="cs-CZ" i="1" dirty="0" smtClean="0"/>
              <a:t>t</a:t>
            </a:r>
            <a:r>
              <a:rPr lang="cs-CZ" i="1" dirty="0"/>
              <a:t>.</a:t>
            </a:r>
          </a:p>
          <a:p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 smtClean="0"/>
              <a:t>=".*</a:t>
            </a:r>
            <a:r>
              <a:rPr lang="en-US" dirty="0" smtClean="0"/>
              <a:t>[</a:t>
            </a:r>
            <a:r>
              <a:rPr lang="cs-CZ" dirty="0" err="1" smtClean="0"/>
              <a:t>eě</a:t>
            </a:r>
            <a:r>
              <a:rPr lang="en-US" dirty="0" smtClean="0"/>
              <a:t>]t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Narazili jste na sloveso, které splňuje uvedené podmínky a ke vzoru </a:t>
            </a:r>
            <a:r>
              <a:rPr lang="cs-CZ" i="1" dirty="0"/>
              <a:t>kupovat </a:t>
            </a:r>
            <a:r>
              <a:rPr lang="cs-CZ" dirty="0"/>
              <a:t>nepatří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674" y="1825625"/>
            <a:ext cx="42366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3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Narazili jste na sloveso, které splňuje uvedené podmínky a ke vzoru </a:t>
            </a:r>
            <a:r>
              <a:rPr lang="cs-CZ" i="1" dirty="0" smtClean="0"/>
              <a:t>trpět/sázet </a:t>
            </a:r>
            <a:r>
              <a:rPr lang="cs-CZ" dirty="0"/>
              <a:t>nepatří?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658" y="1834769"/>
            <a:ext cx="413442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11" y="2305812"/>
            <a:ext cx="2609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slovesa na –</a:t>
            </a:r>
            <a:r>
              <a:rPr lang="cs-CZ" dirty="0" err="1" smtClean="0"/>
              <a:t>ít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 smtClean="0"/>
              <a:t>=".*</a:t>
            </a:r>
            <a:r>
              <a:rPr lang="cs-CZ" dirty="0"/>
              <a:t>í</a:t>
            </a:r>
            <a:r>
              <a:rPr lang="en-US" dirty="0" smtClean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937" y="1825625"/>
            <a:ext cx="3720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1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na </a:t>
            </a:r>
            <a:r>
              <a:rPr lang="cs-CZ" dirty="0" smtClean="0"/>
              <a:t>–</a:t>
            </a:r>
            <a:r>
              <a:rPr lang="cs-CZ" dirty="0" err="1" smtClean="0"/>
              <a:t>řít</a:t>
            </a:r>
            <a:r>
              <a:rPr lang="cs-CZ" dirty="0"/>
              <a:t>:</a:t>
            </a:r>
            <a:br>
              <a:rPr lang="cs-CZ" dirty="0"/>
            </a:br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 smtClean="0"/>
              <a:t>=".*</a:t>
            </a:r>
            <a:r>
              <a:rPr lang="cs-CZ" dirty="0"/>
              <a:t>ř</a:t>
            </a:r>
            <a:r>
              <a:rPr lang="cs-CZ" dirty="0" smtClean="0"/>
              <a:t>í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491" y="1825625"/>
            <a:ext cx="38870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na </a:t>
            </a:r>
            <a:r>
              <a:rPr lang="cs-CZ" dirty="0" smtClean="0"/>
              <a:t>–</a:t>
            </a:r>
            <a:r>
              <a:rPr lang="cs-CZ" dirty="0" err="1" smtClean="0"/>
              <a:t>át</a:t>
            </a:r>
            <a:r>
              <a:rPr lang="cs-CZ" dirty="0"/>
              <a:t>:</a:t>
            </a:r>
            <a:br>
              <a:rPr lang="cs-CZ" dirty="0"/>
            </a:br>
            <a:r>
              <a:rPr lang="en-US" dirty="0"/>
              <a:t>[l</a:t>
            </a:r>
            <a:r>
              <a:rPr lang="cs-CZ" dirty="0" err="1"/>
              <a:t>emma</a:t>
            </a:r>
            <a:r>
              <a:rPr lang="cs-CZ" dirty="0" smtClean="0"/>
              <a:t>=".*á</a:t>
            </a:r>
            <a:r>
              <a:rPr lang="en-US" dirty="0" smtClean="0"/>
              <a:t>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682" y="1825625"/>
            <a:ext cx="4148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slovesa na </a:t>
            </a:r>
            <a:r>
              <a:rPr lang="cs-CZ" dirty="0" smtClean="0"/>
              <a:t>–</a:t>
            </a:r>
            <a:r>
              <a:rPr lang="cs-CZ" dirty="0" err="1" smtClean="0"/>
              <a:t>ýt</a:t>
            </a:r>
            <a:r>
              <a:rPr lang="cs-CZ" dirty="0" smtClean="0"/>
              <a:t> a –</a:t>
            </a:r>
            <a:r>
              <a:rPr lang="cs-CZ" dirty="0" err="1" smtClean="0"/>
              <a:t>out</a:t>
            </a:r>
            <a:r>
              <a:rPr lang="cs-CZ" dirty="0" smtClean="0"/>
              <a:t> (nikoli </a:t>
            </a:r>
            <a:r>
              <a:rPr lang="cs-CZ" dirty="0" err="1" smtClean="0"/>
              <a:t>nout</a:t>
            </a:r>
            <a:r>
              <a:rPr lang="cs-CZ" dirty="0" smtClean="0"/>
              <a:t>):</a:t>
            </a:r>
            <a:r>
              <a:rPr lang="cs-CZ" dirty="0"/>
              <a:t/>
            </a:r>
            <a:br>
              <a:rPr lang="cs-CZ" dirty="0"/>
            </a:br>
            <a:r>
              <a:rPr lang="en-US" dirty="0" smtClean="0"/>
              <a:t>[</a:t>
            </a:r>
            <a:r>
              <a:rPr lang="en-US" dirty="0"/>
              <a:t>l</a:t>
            </a:r>
            <a:r>
              <a:rPr lang="cs-CZ" dirty="0" err="1"/>
              <a:t>emma</a:t>
            </a:r>
            <a:r>
              <a:rPr lang="cs-CZ" dirty="0"/>
              <a:t>=".*(ý</a:t>
            </a:r>
            <a:r>
              <a:rPr lang="en-US" dirty="0"/>
              <a:t>|</a:t>
            </a:r>
            <a:r>
              <a:rPr lang="en-US" dirty="0" err="1"/>
              <a:t>ou</a:t>
            </a:r>
            <a:r>
              <a:rPr lang="cs-CZ" dirty="0"/>
              <a:t>)</a:t>
            </a:r>
            <a:r>
              <a:rPr lang="en-US" dirty="0"/>
              <a:t>t</a:t>
            </a:r>
            <a:r>
              <a:rPr lang="cs-CZ" dirty="0"/>
              <a:t>"</a:t>
            </a:r>
            <a:r>
              <a:rPr lang="en-US" dirty="0"/>
              <a:t> &amp; </a:t>
            </a:r>
            <a:r>
              <a:rPr lang="cs-CZ" dirty="0" smtClean="0"/>
              <a:t> </a:t>
            </a:r>
            <a:r>
              <a:rPr lang="en-US" dirty="0" smtClean="0"/>
              <a:t>l</a:t>
            </a:r>
            <a:r>
              <a:rPr lang="cs-CZ" dirty="0" err="1" smtClean="0"/>
              <a:t>emma</a:t>
            </a:r>
            <a:r>
              <a:rPr lang="cs-CZ" dirty="0" smtClean="0"/>
              <a:t>!=".*n</a:t>
            </a:r>
            <a:r>
              <a:rPr lang="en-US" dirty="0" smtClean="0"/>
              <a:t>out</a:t>
            </a:r>
            <a:r>
              <a:rPr lang="cs-CZ" dirty="0"/>
              <a:t>"</a:t>
            </a:r>
            <a:r>
              <a:rPr lang="en-US" dirty="0"/>
              <a:t> &amp;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 "V.*"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336" y="1825625"/>
            <a:ext cx="42573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0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Morfologické značkování neobsahuje informace o třídě/vzoru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je tvar slovesného lemmatu?</a:t>
            </a:r>
          </a:p>
          <a:p>
            <a:r>
              <a:rPr lang="cs-CZ" dirty="0" smtClean="0"/>
              <a:t>Morfologické značkování neobsahuje informace o třídě/vzoru</a:t>
            </a:r>
          </a:p>
          <a:p>
            <a:r>
              <a:rPr lang="cs-CZ" dirty="0" smtClean="0"/>
              <a:t>Které kategorie zachycuje morfologická značka?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869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takové cvičení dobré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Formální znalosti týkající se vlastností, které mají slovesa patřící k jedné třídě/vzoru nám mohou pomoci v případě, že pátráme po </a:t>
            </a:r>
            <a:r>
              <a:rPr lang="cs-CZ" dirty="0" err="1" smtClean="0"/>
              <a:t>formalizovatelných</a:t>
            </a:r>
            <a:r>
              <a:rPr lang="cs-CZ" dirty="0" smtClean="0"/>
              <a:t> vlastnostech deverbativ.</a:t>
            </a:r>
          </a:p>
          <a:p>
            <a:r>
              <a:rPr lang="cs-CZ" dirty="0" smtClean="0"/>
              <a:t>Deverbativa se v češtině tvoří od tří základů: kořene, kmene, tvaru.</a:t>
            </a:r>
          </a:p>
          <a:p>
            <a:r>
              <a:rPr lang="cs-CZ" dirty="0" smtClean="0"/>
              <a:t>V případě derivátů od kmene a tvaru sdílí deriváty od jedné třídy/vzoru stejné formální vlastnosti (kmenotvornou příponu kmene, </a:t>
            </a:r>
            <a:r>
              <a:rPr lang="cs-CZ" dirty="0" err="1" smtClean="0"/>
              <a:t>kmenoutvornou</a:t>
            </a:r>
            <a:r>
              <a:rPr lang="cs-CZ" dirty="0" smtClean="0"/>
              <a:t> příponu + tvarovou koncovku tvaru).</a:t>
            </a:r>
          </a:p>
          <a:p>
            <a:r>
              <a:rPr lang="cs-CZ" dirty="0" smtClean="0"/>
              <a:t>Pokud zahrneme formální vlastnosti do podmínky, můžeme lépe popsat formální vlastnosti derivátu (slovesného tvaru).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549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 l-</a:t>
            </a:r>
            <a:r>
              <a:rPr lang="cs-CZ" dirty="0" err="1" smtClean="0"/>
              <a:t>ové</a:t>
            </a:r>
            <a:r>
              <a:rPr lang="cs-CZ" dirty="0" smtClean="0"/>
              <a:t> příčestí v češtině končit na řetězec </a:t>
            </a:r>
            <a:r>
              <a:rPr lang="cs-CZ" b="1" i="1" dirty="0" err="1" smtClean="0"/>
              <a:t>ol</a:t>
            </a:r>
            <a:r>
              <a:rPr lang="cs-CZ" dirty="0" smtClean="0"/>
              <a:t>?</a:t>
            </a:r>
          </a:p>
          <a:p>
            <a:r>
              <a:rPr lang="cs-CZ" dirty="0" smtClean="0"/>
              <a:t>Častými příjmeními jsou tvary homonymní s l-</a:t>
            </a:r>
            <a:r>
              <a:rPr lang="cs-CZ" dirty="0" err="1" smtClean="0"/>
              <a:t>ovými</a:t>
            </a:r>
            <a:r>
              <a:rPr lang="cs-CZ" dirty="0" smtClean="0"/>
              <a:t> příčestími (</a:t>
            </a:r>
            <a:r>
              <a:rPr lang="cs-CZ" b="1" i="1" dirty="0" smtClean="0"/>
              <a:t>Drbal, Zlámal, Nezval, Přecechtěl, Vyskočil, …</a:t>
            </a:r>
            <a:r>
              <a:rPr lang="cs-CZ" dirty="0" smtClean="0"/>
              <a:t>). Mohla by k nim patřit i příjmení </a:t>
            </a:r>
            <a:r>
              <a:rPr lang="cs-CZ" b="1" i="1" dirty="0" smtClean="0"/>
              <a:t>Obrtel, </a:t>
            </a:r>
            <a:r>
              <a:rPr lang="cs-CZ" b="1" i="1" dirty="0" err="1" smtClean="0"/>
              <a:t>Šarel</a:t>
            </a:r>
            <a:r>
              <a:rPr lang="cs-CZ" b="1" i="1" dirty="0" smtClean="0"/>
              <a:t>, </a:t>
            </a:r>
            <a:r>
              <a:rPr lang="cs-CZ" b="1" i="1" dirty="0" err="1" smtClean="0"/>
              <a:t>Herel</a:t>
            </a:r>
            <a:r>
              <a:rPr lang="cs-CZ" dirty="0" smtClean="0"/>
              <a:t>?</a:t>
            </a:r>
          </a:p>
          <a:p>
            <a:r>
              <a:rPr lang="cs-CZ" dirty="0" smtClean="0"/>
              <a:t>Od sloves se tvoří sufixem </a:t>
            </a:r>
            <a:r>
              <a:rPr lang="cs-CZ" i="1" dirty="0" smtClean="0"/>
              <a:t>č</a:t>
            </a:r>
            <a:r>
              <a:rPr lang="cs-CZ" dirty="0" smtClean="0"/>
              <a:t> jména osob (činitelská jména) i jména prostředků činnosti (pojmenované základovým slovesem). Která z následujících substantiv mohou být utvořena popsaným způsobem: </a:t>
            </a:r>
            <a:r>
              <a:rPr lang="cs-CZ" b="1" i="1" dirty="0" smtClean="0"/>
              <a:t>kalač, Kaloč, zteč, kolotoč, </a:t>
            </a:r>
            <a:r>
              <a:rPr lang="cs-CZ" b="1" i="1" dirty="0" err="1" smtClean="0"/>
              <a:t>Poreč</a:t>
            </a:r>
            <a:r>
              <a:rPr lang="cs-CZ" dirty="0" smtClean="0"/>
              <a:t>?</a:t>
            </a:r>
          </a:p>
          <a:p>
            <a:r>
              <a:rPr lang="cs-CZ" dirty="0" smtClean="0"/>
              <a:t>Které ze sloves nepatří do II. třídy slovesné: </a:t>
            </a:r>
            <a:r>
              <a:rPr lang="cs-CZ" i="1" dirty="0" smtClean="0"/>
              <a:t>klene, upne, dožene, zatne, vzpomene</a:t>
            </a:r>
            <a:r>
              <a:rPr lang="cs-CZ" dirty="0" smtClean="0"/>
              <a:t>?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8425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28. 4.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Popište, jak lze vyhledat </a:t>
            </a:r>
            <a:r>
              <a:rPr lang="cs-CZ" dirty="0"/>
              <a:t>v </a:t>
            </a:r>
            <a:r>
              <a:rPr lang="cs-CZ" dirty="0" smtClean="0"/>
              <a:t>korpusu</a:t>
            </a:r>
            <a:r>
              <a:rPr lang="cs-CZ" dirty="0"/>
              <a:t> </a:t>
            </a:r>
            <a:r>
              <a:rPr lang="cs-CZ" dirty="0" smtClean="0"/>
              <a:t>substantiva tvořená ze sloves typ </a:t>
            </a:r>
            <a:r>
              <a:rPr lang="cs-CZ" i="1" dirty="0" smtClean="0"/>
              <a:t>kutil, </a:t>
            </a:r>
            <a:r>
              <a:rPr lang="cs-CZ" dirty="0" smtClean="0"/>
              <a:t>tedy jak apelativa, tak propria tvořená substantivizací l-</a:t>
            </a:r>
            <a:r>
              <a:rPr lang="cs-CZ" dirty="0" err="1" smtClean="0"/>
              <a:t>ových</a:t>
            </a:r>
            <a:r>
              <a:rPr lang="cs-CZ" dirty="0" smtClean="0"/>
              <a:t> příčestí</a:t>
            </a:r>
            <a:r>
              <a:rPr lang="cs-CZ" i="1" dirty="0" smtClean="0"/>
              <a:t>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313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možné vyhledat v korpusech lemmata podle třídy? </a:t>
            </a:r>
            <a:r>
              <a:rPr lang="cs-CZ" sz="2700" b="1" dirty="0" smtClean="0">
                <a:solidFill>
                  <a:srgbClr val="C00000"/>
                </a:solidFill>
              </a:rPr>
              <a:t>Opakování</a:t>
            </a:r>
            <a:endParaRPr lang="cs-CZ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00114"/>
              </p:ext>
            </p:extLst>
          </p:nvPr>
        </p:nvGraphicFramePr>
        <p:xfrm>
          <a:off x="838200" y="1825625"/>
          <a:ext cx="10515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třída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vzor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nést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peče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péci/péct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brát, vybrat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maže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mazat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umře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umřít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tiskne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tisknout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minout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začít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kryje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krýt, pít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kupuje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kupovat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prosí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prosit, ctít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trpí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trpět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sází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sázet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dělá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dělat, tkát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59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Lze hledat kombinace </a:t>
            </a:r>
            <a:r>
              <a:rPr lang="cs-CZ" dirty="0" err="1" smtClean="0"/>
              <a:t>tvar+tag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Výhoda: přesnost</a:t>
            </a:r>
          </a:p>
          <a:p>
            <a:r>
              <a:rPr lang="cs-CZ" dirty="0" smtClean="0"/>
              <a:t>Nevýhoda: pokrytí (dotaz je zúžen na tvary, nicméně k hledané třídě mohou patřit i další slovesa, se která se v použitém korpusu vyskytují, ale nikoliv ve hledaném tvaru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přechody sloves mezi třídami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629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Dota</a:t>
            </a:r>
            <a:r>
              <a:rPr lang="cs-CZ" dirty="0" err="1" smtClean="0"/>
              <a:t>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lc</a:t>
            </a:r>
            <a:r>
              <a:rPr lang="cs-CZ" dirty="0" smtClean="0">
                <a:solidFill>
                  <a:srgbClr val="FF0000"/>
                </a:solidFill>
              </a:rPr>
              <a:t>=".*e"</a:t>
            </a:r>
            <a:r>
              <a:rPr lang="en-US" dirty="0" smtClean="0">
                <a:solidFill>
                  <a:srgbClr val="FF0000"/>
                </a:solidFill>
              </a:rPr>
              <a:t> &amp;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lc</a:t>
            </a:r>
            <a:r>
              <a:rPr lang="cs-CZ" dirty="0" smtClean="0">
                <a:solidFill>
                  <a:srgbClr val="FF0000"/>
                </a:solidFill>
              </a:rPr>
              <a:t>!=".*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cs-CZ" dirty="0" err="1" smtClean="0">
                <a:solidFill>
                  <a:srgbClr val="FF0000"/>
                </a:solidFill>
              </a:rPr>
              <a:t>nj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cs-CZ" dirty="0" smtClean="0">
                <a:solidFill>
                  <a:srgbClr val="FF0000"/>
                </a:solidFill>
              </a:rPr>
              <a:t>e"</a:t>
            </a:r>
            <a:r>
              <a:rPr lang="en-US" dirty="0" smtClean="0">
                <a:solidFill>
                  <a:srgbClr val="FF0000"/>
                </a:solidFill>
              </a:rPr>
              <a:t> &amp;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tag</a:t>
            </a:r>
            <a:r>
              <a:rPr lang="cs-CZ" dirty="0" smtClean="0">
                <a:solidFill>
                  <a:srgbClr val="FF0000"/>
                </a:solidFill>
              </a:rPr>
              <a:t>= "VB.S</a:t>
            </a:r>
            <a:r>
              <a:rPr lang="en-US" dirty="0" smtClean="0">
                <a:solidFill>
                  <a:srgbClr val="FF0000"/>
                </a:solidFill>
              </a:rPr>
              <a:t>...</a:t>
            </a:r>
            <a:r>
              <a:rPr lang="cs-CZ" dirty="0" smtClean="0">
                <a:solidFill>
                  <a:srgbClr val="FF0000"/>
                </a:solidFill>
              </a:rPr>
              <a:t>3.*"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lc</a:t>
            </a:r>
            <a:r>
              <a:rPr lang="cs-CZ" dirty="0" smtClean="0">
                <a:solidFill>
                  <a:srgbClr val="FF0000"/>
                </a:solidFill>
              </a:rPr>
              <a:t>=".*ne"</a:t>
            </a:r>
            <a:r>
              <a:rPr lang="en-US" dirty="0" smtClean="0">
                <a:solidFill>
                  <a:srgbClr val="FF0000"/>
                </a:solidFill>
              </a:rPr>
              <a:t> &amp;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tag</a:t>
            </a:r>
            <a:r>
              <a:rPr lang="cs-CZ" dirty="0" smtClean="0">
                <a:solidFill>
                  <a:srgbClr val="FF0000"/>
                </a:solidFill>
              </a:rPr>
              <a:t>= "VB.S</a:t>
            </a:r>
            <a:r>
              <a:rPr lang="en-US" dirty="0" smtClean="0">
                <a:solidFill>
                  <a:srgbClr val="FF0000"/>
                </a:solidFill>
              </a:rPr>
              <a:t>...</a:t>
            </a:r>
            <a:r>
              <a:rPr lang="cs-CZ" dirty="0" smtClean="0">
                <a:solidFill>
                  <a:srgbClr val="FF0000"/>
                </a:solidFill>
              </a:rPr>
              <a:t>3.*"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[</a:t>
            </a:r>
            <a:r>
              <a:rPr lang="en-US" dirty="0" err="1" smtClean="0"/>
              <a:t>lc</a:t>
            </a:r>
            <a:r>
              <a:rPr lang="cs-CZ" dirty="0" smtClean="0"/>
              <a:t>=".*je"</a:t>
            </a:r>
            <a:r>
              <a:rPr lang="en-US" dirty="0" smtClean="0"/>
              <a:t> &amp;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= "VB.S</a:t>
            </a:r>
            <a:r>
              <a:rPr lang="en-US" dirty="0" smtClean="0"/>
              <a:t>...</a:t>
            </a:r>
            <a:r>
              <a:rPr lang="cs-CZ" dirty="0" smtClean="0"/>
              <a:t>3.*"</a:t>
            </a:r>
            <a:r>
              <a:rPr lang="en-US" dirty="0" smtClean="0"/>
              <a:t>]</a:t>
            </a:r>
            <a:endParaRPr lang="cs-CZ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lc</a:t>
            </a:r>
            <a:r>
              <a:rPr lang="cs-CZ" dirty="0" smtClean="0"/>
              <a:t>=".*í"</a:t>
            </a:r>
            <a:r>
              <a:rPr lang="en-US" dirty="0" smtClean="0"/>
              <a:t> &amp;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= "VB.S</a:t>
            </a:r>
            <a:r>
              <a:rPr lang="en-US" dirty="0" smtClean="0"/>
              <a:t>...</a:t>
            </a:r>
            <a:r>
              <a:rPr lang="cs-CZ" dirty="0" smtClean="0"/>
              <a:t>3.*"</a:t>
            </a:r>
            <a:r>
              <a:rPr lang="en-US" dirty="0" smtClean="0"/>
              <a:t>]</a:t>
            </a:r>
            <a:endParaRPr lang="cs-CZ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lc</a:t>
            </a:r>
            <a:r>
              <a:rPr lang="cs-CZ" dirty="0" smtClean="0"/>
              <a:t>=".*á"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r>
              <a:rPr lang="cs-CZ" dirty="0" smtClean="0"/>
              <a:t>= "VB.S</a:t>
            </a:r>
            <a:r>
              <a:rPr lang="en-US" dirty="0" smtClean="0"/>
              <a:t>...</a:t>
            </a:r>
            <a:r>
              <a:rPr lang="cs-CZ" dirty="0" smtClean="0"/>
              <a:t>3.*"</a:t>
            </a:r>
            <a:r>
              <a:rPr lang="en-US" dirty="0" smtClean="0"/>
              <a:t>]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2246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346837"/>
            <a:ext cx="10515600" cy="1325563"/>
          </a:xfrm>
        </p:spPr>
        <p:txBody>
          <a:bodyPr/>
          <a:lstStyle/>
          <a:p>
            <a:r>
              <a:rPr lang="cs-CZ" dirty="0" smtClean="0"/>
              <a:t>Co opomíjejí první dva dotazy?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618" y="1825625"/>
            <a:ext cx="35687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opomíjejí první dva dotazy?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30" y="1880489"/>
            <a:ext cx="3232899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43" y="1993392"/>
            <a:ext cx="3426325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Podívejme se ještě jednou na tabulku a všimněme si společných a odlišných vlastností sloves podle tříd/vzorů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399" y="1825625"/>
            <a:ext cx="88032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2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982</Words>
  <Application>Microsoft Office PowerPoint</Application>
  <PresentationFormat>Širokoúhlá obrazovka</PresentationFormat>
  <Paragraphs>125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CJBB84 Morfologie a korpus</vt:lpstr>
      <vt:lpstr>Morfologické vlastnosti sloves na základě analýzy korpusových dat</vt:lpstr>
      <vt:lpstr>Morfologické značkování neobsahuje informace o třídě/vzoru</vt:lpstr>
      <vt:lpstr>Je možné vyhledat v korpusech lemmata podle třídy? Opakování</vt:lpstr>
      <vt:lpstr>Lze hledat kombinace tvar+tag</vt:lpstr>
      <vt:lpstr>Dotazy</vt:lpstr>
      <vt:lpstr>Co opomíjejí první dva dotazy?</vt:lpstr>
      <vt:lpstr>Co opomíjejí první dva dotazy?</vt:lpstr>
      <vt:lpstr>Podívejme se ještě jednou na tabulku a všimněme si společných a odlišných vlastností sloves podle tříd/vzorů</vt:lpstr>
      <vt:lpstr>Čeho si všímáme?</vt:lpstr>
      <vt:lpstr>Triviální vyhledávání sloves podle třídy a vzoru</vt:lpstr>
      <vt:lpstr>Jak na vzory nést/péct?</vt:lpstr>
      <vt:lpstr>Výsledek - konkordance</vt:lpstr>
      <vt:lpstr>Výsledek - lemmata</vt:lpstr>
      <vt:lpstr>Odpovězte</vt:lpstr>
      <vt:lpstr>Kde nastanou problémy?</vt:lpstr>
      <vt:lpstr>Která další slovesa mají tvary podle 1. i 2. třídy?</vt:lpstr>
      <vt:lpstr>výsledek je dosti přegenerovaný</vt:lpstr>
      <vt:lpstr>Jak na vzory tisknout/minout?</vt:lpstr>
      <vt:lpstr>Výsledek - konkordance</vt:lpstr>
      <vt:lpstr>Výsledek - lemmata</vt:lpstr>
      <vt:lpstr>Odpovězte</vt:lpstr>
      <vt:lpstr>Jak na vzor kupovat? Jak na vzor prosit? Jak na vzory trpět/sázet? </vt:lpstr>
      <vt:lpstr>Narazili jste na sloveso, které splňuje uvedené podmínky a ke vzoru kupovat nepatří?</vt:lpstr>
      <vt:lpstr>Narazili jste na sloveso, které splňuje uvedené podmínky a ke vzoru trpět/sázet nepatří?</vt:lpstr>
      <vt:lpstr>slovesa na –ít: [lemma=".*ít" &amp; tag= "V.*"]</vt:lpstr>
      <vt:lpstr>slovesa na –řít: [lemma=".*řít" &amp; tag= "V.*"]</vt:lpstr>
      <vt:lpstr>slovesa na –át: [lemma=".*át" &amp; tag= "V.*"]</vt:lpstr>
      <vt:lpstr>slovesa na –ýt a –out (nikoli nout): [lemma=".*(ý|ou)t" &amp;  lemma!=".*nout" &amp; tag= "V.*"]</vt:lpstr>
      <vt:lpstr>K čemu je takové cvičení dobré?</vt:lpstr>
      <vt:lpstr>Otázky</vt:lpstr>
      <vt:lpstr>Úkol na 28. 4. 2021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28</cp:revision>
  <dcterms:created xsi:type="dcterms:W3CDTF">2021-01-13T09:43:27Z</dcterms:created>
  <dcterms:modified xsi:type="dcterms:W3CDTF">2021-04-21T07:34:54Z</dcterms:modified>
</cp:coreProperties>
</file>