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8" r:id="rId24"/>
    <p:sldId id="275" r:id="rId25"/>
    <p:sldId id="282" r:id="rId26"/>
    <p:sldId id="283" r:id="rId27"/>
    <p:sldId id="284" r:id="rId28"/>
    <p:sldId id="279" r:id="rId29"/>
    <p:sldId id="280" r:id="rId30"/>
    <p:sldId id="281" r:id="rId31"/>
    <p:sldId id="286" r:id="rId32"/>
    <p:sldId id="287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3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57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2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17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9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7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8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7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C255-3ADE-4311-BA90-A31C5E1A50CF}" type="datetimeFigureOut">
              <a:rPr lang="cs-CZ" smtClean="0"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0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8.00-9.30 G13</a:t>
            </a:r>
          </a:p>
          <a:p>
            <a:r>
              <a:rPr lang="cs-CZ" b="1" dirty="0" smtClean="0"/>
              <a:t>VI.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570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je vyřešen problém lemmatizace / </a:t>
            </a:r>
            <a:r>
              <a:rPr lang="cs-CZ" dirty="0" err="1" smtClean="0"/>
              <a:t>taggování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[lemma</a:t>
            </a:r>
            <a:r>
              <a:rPr lang="cs-CZ" dirty="0" smtClean="0"/>
              <a:t>=</a:t>
            </a:r>
            <a:r>
              <a:rPr lang="en-US" dirty="0" smtClean="0"/>
              <a:t>“</a:t>
            </a:r>
            <a:r>
              <a:rPr lang="en-US" dirty="0" err="1" smtClean="0"/>
              <a:t>po</a:t>
            </a:r>
            <a:r>
              <a:rPr lang="en-US" dirty="0" smtClean="0"/>
              <a:t>”][lemma</a:t>
            </a:r>
            <a:r>
              <a:rPr lang="cs-CZ" dirty="0" smtClean="0"/>
              <a:t>=</a:t>
            </a:r>
            <a:r>
              <a:rPr lang="en-US" dirty="0" smtClean="0"/>
              <a:t>“.*</a:t>
            </a:r>
            <a:r>
              <a:rPr lang="en-US" dirty="0" err="1" smtClean="0"/>
              <a:t>sk</a:t>
            </a:r>
            <a:r>
              <a:rPr lang="en-US" dirty="0" smtClean="0"/>
              <a:t>[</a:t>
            </a:r>
            <a:r>
              <a:rPr lang="en-US" dirty="0" err="1" smtClean="0"/>
              <a:t>ou</a:t>
            </a:r>
            <a:r>
              <a:rPr lang="en-US" dirty="0" smtClean="0"/>
              <a:t>]”]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620"/>
            <a:ext cx="12192000" cy="46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Frekvence</a:t>
            </a:r>
            <a:r>
              <a:rPr lang="cs-CZ" dirty="0" smtClean="0"/>
              <a:t>/Vlastní/slovo nejvíce vpravo/POS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0" y="2586831"/>
            <a:ext cx="59817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</a:t>
            </a:r>
            <a:r>
              <a:rPr lang="cs-CZ" dirty="0" smtClean="0"/>
              <a:t>=N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4189"/>
            <a:ext cx="10515600" cy="38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</a:t>
            </a:r>
            <a:r>
              <a:rPr lang="cs-CZ" dirty="0" smtClean="0"/>
              <a:t>=X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7952"/>
            <a:ext cx="10515600" cy="34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2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POS=D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1987"/>
            <a:ext cx="10515600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pod=A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88848"/>
            <a:ext cx="10515600" cy="22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3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Slovnědruhový přesah a adverbializace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Slovnědruhový přechod (adverbializace) je v případě vzniku adverbií zejména z předložkových pádů jmenných tvarů komplikovaný.</a:t>
            </a:r>
          </a:p>
          <a:p>
            <a:r>
              <a:rPr lang="cs-CZ" dirty="0" smtClean="0"/>
              <a:t>V tradičním popisu (IJP) jsou spojení typu „</a:t>
            </a:r>
            <a:r>
              <a:rPr lang="cs-CZ" i="1" dirty="0" smtClean="0"/>
              <a:t>jízda po </a:t>
            </a:r>
            <a:r>
              <a:rPr lang="cs-CZ" i="1" dirty="0" err="1" smtClean="0"/>
              <a:t>italsku</a:t>
            </a:r>
            <a:r>
              <a:rPr lang="cs-CZ" i="1" dirty="0" smtClean="0"/>
              <a:t>“ </a:t>
            </a:r>
            <a:r>
              <a:rPr lang="cs-CZ" dirty="0" smtClean="0"/>
              <a:t>traktovány v oddíle věnovaném „příslovečným“ spřežkám, spřažená grafická podoba je ovšem vyloučena a druhý člen spojení je interpretován jako „zeměpisné jméno psané s malým počátečním písmenem“ (implicitně to znamená, že jinak/mimo spojení s významem „po x-</a:t>
            </a:r>
            <a:r>
              <a:rPr lang="cs-CZ" dirty="0" err="1" smtClean="0"/>
              <a:t>sku</a:t>
            </a:r>
            <a:r>
              <a:rPr lang="cs-CZ" dirty="0" smtClean="0"/>
              <a:t> způsobu“ je „x-</a:t>
            </a:r>
            <a:r>
              <a:rPr lang="cs-CZ" dirty="0" err="1" smtClean="0"/>
              <a:t>sku</a:t>
            </a:r>
            <a:r>
              <a:rPr lang="cs-CZ" dirty="0" smtClean="0"/>
              <a:t>“ zeměpisné jméno psané s velkým písmenem).</a:t>
            </a:r>
          </a:p>
          <a:p>
            <a:r>
              <a:rPr lang="cs-CZ" dirty="0" smtClean="0"/>
              <a:t>Slovnědruhový přesah mají ustrnulé tvary jmen v pozici tzv. predikativ.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34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Všimněte si </a:t>
            </a:r>
            <a:r>
              <a:rPr lang="cs-CZ" dirty="0" smtClean="0">
                <a:solidFill>
                  <a:srgbClr val="FF0000"/>
                </a:solidFill>
              </a:rPr>
              <a:t>N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7030A0"/>
                </a:solidFill>
              </a:rPr>
              <a:t>D</a:t>
            </a:r>
            <a:r>
              <a:rPr lang="cs-CZ" dirty="0" smtClean="0"/>
              <a:t> rozdílů v následujících příkladech a uvědomte si, kde je slovnědruhový přesah (</a:t>
            </a:r>
            <a:r>
              <a:rPr lang="cs-CZ" dirty="0" smtClean="0">
                <a:solidFill>
                  <a:srgbClr val="FFC000"/>
                </a:solidFill>
              </a:rPr>
              <a:t>nelze </a:t>
            </a:r>
            <a:r>
              <a:rPr lang="cs-CZ" dirty="0" err="1" smtClean="0">
                <a:solidFill>
                  <a:srgbClr val="FFC000"/>
                </a:solidFill>
              </a:rPr>
              <a:t>desambiguovat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Je mu </a:t>
            </a:r>
            <a:r>
              <a:rPr lang="cs-CZ" i="1" dirty="0" smtClean="0">
                <a:solidFill>
                  <a:srgbClr val="FFC000"/>
                </a:solidFill>
              </a:rPr>
              <a:t>teplo</a:t>
            </a:r>
            <a:r>
              <a:rPr lang="cs-CZ" i="1" dirty="0" smtClean="0"/>
              <a:t>. Je mu </a:t>
            </a:r>
            <a:r>
              <a:rPr lang="cs-CZ" i="1" dirty="0" smtClean="0">
                <a:solidFill>
                  <a:srgbClr val="FFC000"/>
                </a:solidFill>
              </a:rPr>
              <a:t>zima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Bylo mu </a:t>
            </a:r>
            <a:r>
              <a:rPr lang="cs-CZ" i="1" dirty="0" smtClean="0">
                <a:solidFill>
                  <a:srgbClr val="FFC000"/>
                </a:solidFill>
              </a:rPr>
              <a:t>teplo</a:t>
            </a:r>
            <a:r>
              <a:rPr lang="cs-CZ" i="1" dirty="0" smtClean="0"/>
              <a:t>. Byl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 smtClean="0"/>
              <a:t> mu </a:t>
            </a:r>
            <a:r>
              <a:rPr lang="cs-CZ" i="1" dirty="0" smtClean="0">
                <a:solidFill>
                  <a:srgbClr val="FF0000"/>
                </a:solidFill>
              </a:rPr>
              <a:t>zima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Bylo mu </a:t>
            </a:r>
            <a:r>
              <a:rPr lang="cs-CZ" i="1" dirty="0" smtClean="0">
                <a:solidFill>
                  <a:srgbClr val="FFC000"/>
                </a:solidFill>
              </a:rPr>
              <a:t>teplo</a:t>
            </a:r>
            <a:r>
              <a:rPr lang="cs-CZ" i="1" dirty="0" smtClean="0"/>
              <a:t>. Byl</a:t>
            </a:r>
            <a:r>
              <a:rPr lang="cs-CZ" i="1" dirty="0" smtClean="0">
                <a:solidFill>
                  <a:srgbClr val="7030A0"/>
                </a:solidFill>
              </a:rPr>
              <a:t>o</a:t>
            </a:r>
            <a:r>
              <a:rPr lang="cs-CZ" i="1" dirty="0" smtClean="0"/>
              <a:t> mu </a:t>
            </a:r>
            <a:r>
              <a:rPr lang="cs-CZ" i="1" dirty="0" smtClean="0">
                <a:solidFill>
                  <a:srgbClr val="7030A0"/>
                </a:solidFill>
              </a:rPr>
              <a:t>zima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Byl</a:t>
            </a:r>
            <a:r>
              <a:rPr lang="cs-CZ" i="1" dirty="0" smtClean="0">
                <a:solidFill>
                  <a:srgbClr val="FF0000"/>
                </a:solidFill>
              </a:rPr>
              <a:t>o</a:t>
            </a:r>
            <a:r>
              <a:rPr lang="cs-CZ" i="1" dirty="0" smtClean="0"/>
              <a:t> mu velk</a:t>
            </a:r>
            <a:r>
              <a:rPr lang="cs-CZ" i="1" dirty="0" smtClean="0">
                <a:solidFill>
                  <a:srgbClr val="FF0000"/>
                </a:solidFill>
              </a:rPr>
              <a:t>é teplo</a:t>
            </a:r>
            <a:r>
              <a:rPr lang="cs-CZ" i="1" dirty="0" smtClean="0"/>
              <a:t>. Byl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 smtClean="0"/>
              <a:t> mu velk</a:t>
            </a:r>
            <a:r>
              <a:rPr lang="cs-CZ" i="1" dirty="0" smtClean="0">
                <a:solidFill>
                  <a:srgbClr val="FF0000"/>
                </a:solidFill>
              </a:rPr>
              <a:t>á</a:t>
            </a:r>
            <a:r>
              <a:rPr lang="cs-CZ" i="1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zima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Byl</a:t>
            </a:r>
            <a:r>
              <a:rPr lang="cs-CZ" i="1" dirty="0" smtClean="0">
                <a:solidFill>
                  <a:srgbClr val="7030A0"/>
                </a:solidFill>
              </a:rPr>
              <a:t>o</a:t>
            </a:r>
            <a:r>
              <a:rPr lang="cs-CZ" i="1" dirty="0" smtClean="0"/>
              <a:t> mu </a:t>
            </a:r>
            <a:r>
              <a:rPr lang="cs-CZ" i="1" dirty="0" smtClean="0">
                <a:solidFill>
                  <a:srgbClr val="7030A0"/>
                </a:solidFill>
              </a:rPr>
              <a:t>velmi </a:t>
            </a:r>
            <a:r>
              <a:rPr lang="cs-CZ" i="1" dirty="0">
                <a:solidFill>
                  <a:srgbClr val="7030A0"/>
                </a:solidFill>
              </a:rPr>
              <a:t>t</a:t>
            </a:r>
            <a:r>
              <a:rPr lang="cs-CZ" i="1" dirty="0" smtClean="0">
                <a:solidFill>
                  <a:srgbClr val="7030A0"/>
                </a:solidFill>
              </a:rPr>
              <a:t>eplo</a:t>
            </a:r>
            <a:r>
              <a:rPr lang="cs-CZ" i="1" dirty="0" smtClean="0"/>
              <a:t>. Byl</a:t>
            </a:r>
            <a:r>
              <a:rPr lang="cs-CZ" i="1" dirty="0" smtClean="0">
                <a:solidFill>
                  <a:srgbClr val="7030A0"/>
                </a:solidFill>
              </a:rPr>
              <a:t>o</a:t>
            </a:r>
            <a:r>
              <a:rPr lang="cs-CZ" i="1" dirty="0" smtClean="0"/>
              <a:t> mu </a:t>
            </a:r>
            <a:r>
              <a:rPr lang="cs-CZ" i="1" dirty="0" smtClean="0">
                <a:solidFill>
                  <a:srgbClr val="7030A0"/>
                </a:solidFill>
              </a:rPr>
              <a:t>velmi</a:t>
            </a:r>
            <a:r>
              <a:rPr lang="cs-CZ" i="1" dirty="0" smtClean="0"/>
              <a:t> </a:t>
            </a:r>
            <a:r>
              <a:rPr lang="cs-CZ" i="1" dirty="0" smtClean="0">
                <a:solidFill>
                  <a:srgbClr val="7030A0"/>
                </a:solidFill>
              </a:rPr>
              <a:t>zima</a:t>
            </a:r>
            <a:r>
              <a:rPr lang="cs-CZ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580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se slovnědruhovou </a:t>
            </a:r>
            <a:r>
              <a:rPr lang="cs-CZ" dirty="0" err="1" smtClean="0"/>
              <a:t>přesažností</a:t>
            </a:r>
            <a:r>
              <a:rPr lang="cs-CZ" dirty="0" smtClean="0"/>
              <a:t> případů typu </a:t>
            </a:r>
            <a:r>
              <a:rPr lang="cs-CZ" i="1" dirty="0" smtClean="0"/>
              <a:t>po .*</a:t>
            </a:r>
            <a:r>
              <a:rPr lang="cs-CZ" i="1" dirty="0" err="1" smtClean="0"/>
              <a:t>sku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Vidíme, že automatická morfologická analýza je v řešení slovnědruhové interpretace nekonzistentní.</a:t>
            </a:r>
          </a:p>
          <a:p>
            <a:r>
              <a:rPr lang="cs-CZ" dirty="0" smtClean="0"/>
              <a:t>Nesleduje bezvýhradně linii vytčenou v IJP (viz případy jako po </a:t>
            </a:r>
            <a:r>
              <a:rPr lang="en-US" i="1" dirty="0" smtClean="0">
                <a:solidFill>
                  <a:srgbClr val="7030A0"/>
                </a:solidFill>
              </a:rPr>
              <a:t>[Cc]</a:t>
            </a:r>
            <a:r>
              <a:rPr lang="cs-CZ" i="1" dirty="0" err="1" smtClean="0">
                <a:solidFill>
                  <a:srgbClr val="7030A0"/>
                </a:solidFill>
              </a:rPr>
              <a:t>ikánsku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smtClean="0"/>
              <a:t>po </a:t>
            </a:r>
            <a:r>
              <a:rPr lang="cs-CZ" i="1" dirty="0" err="1" smtClean="0">
                <a:solidFill>
                  <a:srgbClr val="7030A0"/>
                </a:solidFill>
              </a:rPr>
              <a:t>kavalírsku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Pod </a:t>
            </a:r>
            <a:r>
              <a:rPr lang="cs-CZ" dirty="0" err="1" smtClean="0">
                <a:solidFill>
                  <a:srgbClr val="FF0000"/>
                </a:solidFill>
              </a:rPr>
              <a:t>pos</a:t>
            </a:r>
            <a:r>
              <a:rPr lang="cs-CZ" dirty="0" smtClean="0">
                <a:solidFill>
                  <a:srgbClr val="FF0000"/>
                </a:solidFill>
              </a:rPr>
              <a:t>=N</a:t>
            </a:r>
            <a:r>
              <a:rPr lang="cs-CZ" dirty="0" smtClean="0"/>
              <a:t> tak zahrnuje jak doklady „</a:t>
            </a:r>
            <a:r>
              <a:rPr lang="cs-CZ" i="1" dirty="0" smtClean="0"/>
              <a:t>jízda po </a:t>
            </a:r>
            <a:r>
              <a:rPr lang="cs-CZ" i="1" dirty="0" err="1" smtClean="0"/>
              <a:t>italsku</a:t>
            </a:r>
            <a:r>
              <a:rPr lang="cs-CZ" dirty="0" smtClean="0"/>
              <a:t>“, tak doklady typu </a:t>
            </a:r>
            <a:r>
              <a:rPr lang="cs-CZ" i="1" dirty="0" smtClean="0"/>
              <a:t>„jízda po Španělsku“ </a:t>
            </a:r>
            <a:r>
              <a:rPr lang="cs-CZ" dirty="0" smtClean="0"/>
              <a:t>a dokonce i doklady jako </a:t>
            </a:r>
            <a:r>
              <a:rPr lang="cs-CZ" i="1" dirty="0" smtClean="0"/>
              <a:t>„mluvit po </a:t>
            </a:r>
            <a:r>
              <a:rPr lang="cs-CZ" i="1" dirty="0" err="1" smtClean="0"/>
              <a:t>rusínsku</a:t>
            </a:r>
            <a:r>
              <a:rPr lang="cs-CZ" i="1" dirty="0" smtClean="0"/>
              <a:t>“.</a:t>
            </a:r>
          </a:p>
          <a:p>
            <a:r>
              <a:rPr lang="cs-CZ" dirty="0" smtClean="0"/>
              <a:t>Mnoho dokladů (většinou jde o první případ) zůstává nerozpoznáno automatickou morfologickou analýzou.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11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fungují vlastní jména ve slovníku </a:t>
            </a:r>
            <a:r>
              <a:rPr lang="cs-CZ" i="1" dirty="0" err="1" smtClean="0"/>
              <a:t>MorfFlex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Propria jsou ve slovníku </a:t>
            </a:r>
            <a:r>
              <a:rPr lang="cs-CZ" i="1" dirty="0" err="1" smtClean="0"/>
              <a:t>MorfFlex</a:t>
            </a:r>
            <a:r>
              <a:rPr lang="cs-CZ" dirty="0" smtClean="0"/>
              <a:t> </a:t>
            </a:r>
            <a:r>
              <a:rPr lang="cs-CZ" dirty="0" err="1" smtClean="0"/>
              <a:t>lemmatizována</a:t>
            </a:r>
            <a:r>
              <a:rPr lang="cs-CZ" dirty="0" smtClean="0"/>
              <a:t> s velkým počátečním písmenem a ta, která jsou takto </a:t>
            </a:r>
            <a:r>
              <a:rPr lang="cs-CZ" dirty="0" err="1" smtClean="0"/>
              <a:t>lemmatizována</a:t>
            </a:r>
            <a:r>
              <a:rPr lang="cs-CZ" dirty="0" smtClean="0"/>
              <a:t> lze vyhledat přes lemma  (lemma=</a:t>
            </a:r>
            <a:r>
              <a:rPr lang="en-US" dirty="0" smtClean="0"/>
              <a:t>[[</a:t>
            </a:r>
            <a:r>
              <a:rPr lang="de-DE" dirty="0" smtClean="0"/>
              <a:t>:</a:t>
            </a:r>
            <a:r>
              <a:rPr lang="de-DE" dirty="0" err="1" smtClean="0"/>
              <a:t>upper</a:t>
            </a:r>
            <a:r>
              <a:rPr lang="de-DE" dirty="0" smtClean="0"/>
              <a:t>:</a:t>
            </a:r>
            <a:r>
              <a:rPr lang="en-US" dirty="0" smtClean="0"/>
              <a:t>]].*</a:t>
            </a:r>
            <a:r>
              <a:rPr lang="cs-CZ" dirty="0" smtClean="0"/>
              <a:t>)</a:t>
            </a:r>
            <a:r>
              <a:rPr lang="de-DE" dirty="0" smtClean="0"/>
              <a:t>.</a:t>
            </a:r>
            <a:endParaRPr lang="cs-CZ" dirty="0" smtClean="0"/>
          </a:p>
          <a:p>
            <a:r>
              <a:rPr lang="cs-CZ" dirty="0" smtClean="0"/>
              <a:t>Pokud je ovšem ve slovníku pouze lemma s velkým počátečním písmenem, pak tvar s malým počátečním písmenem není rozpoznán automatickou morfologickou analýzou.</a:t>
            </a:r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21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budeme mluvit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typu „</a:t>
            </a:r>
            <a:r>
              <a:rPr lang="cs-CZ" i="1" dirty="0" smtClean="0"/>
              <a:t>jízda po </a:t>
            </a:r>
            <a:r>
              <a:rPr lang="cs-CZ" i="1" dirty="0" err="1" smtClean="0"/>
              <a:t>italsku</a:t>
            </a:r>
            <a:r>
              <a:rPr lang="cs-CZ" i="1" dirty="0" smtClean="0"/>
              <a:t>“ </a:t>
            </a:r>
            <a:r>
              <a:rPr lang="cs-CZ" dirty="0" smtClean="0"/>
              <a:t>versus </a:t>
            </a:r>
            <a:r>
              <a:rPr lang="cs-CZ" i="1" dirty="0" smtClean="0"/>
              <a:t>„jízda po Španělsku“</a:t>
            </a:r>
          </a:p>
          <a:p>
            <a:r>
              <a:rPr lang="cs-CZ" dirty="0" smtClean="0"/>
              <a:t>Co říká IJP</a:t>
            </a:r>
          </a:p>
          <a:p>
            <a:r>
              <a:rPr lang="cs-CZ" dirty="0" smtClean="0"/>
              <a:t>Jak hledat data</a:t>
            </a:r>
          </a:p>
          <a:p>
            <a:r>
              <a:rPr lang="cs-CZ" dirty="0" smtClean="0"/>
              <a:t>Jak je vyřešen problém lemmatizace / </a:t>
            </a:r>
            <a:r>
              <a:rPr lang="cs-CZ" dirty="0" err="1" smtClean="0"/>
              <a:t>taggování</a:t>
            </a:r>
            <a:endParaRPr lang="cs-CZ" dirty="0" smtClean="0"/>
          </a:p>
          <a:p>
            <a:r>
              <a:rPr lang="cs-CZ" dirty="0" smtClean="0"/>
              <a:t>Slovnědruhový přesah a adverbializace</a:t>
            </a:r>
          </a:p>
          <a:p>
            <a:r>
              <a:rPr lang="cs-CZ" dirty="0" smtClean="0"/>
              <a:t>Homonymie a kolokace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23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lemma=po </a:t>
            </a:r>
            <a:r>
              <a:rPr lang="cs-CZ" dirty="0" err="1" smtClean="0"/>
              <a:t>word</a:t>
            </a:r>
            <a:r>
              <a:rPr lang="cs-CZ" dirty="0" smtClean="0"/>
              <a:t>=</a:t>
            </a:r>
            <a:r>
              <a:rPr lang="en-US" dirty="0" smtClean="0"/>
              <a:t>[</a:t>
            </a:r>
            <a:r>
              <a:rPr lang="cs-CZ" dirty="0" err="1" smtClean="0"/>
              <a:t>Šš</a:t>
            </a:r>
            <a:r>
              <a:rPr lang="en-US" dirty="0" smtClean="0"/>
              <a:t>]</a:t>
            </a:r>
            <a:r>
              <a:rPr lang="cs-CZ" dirty="0" err="1" smtClean="0"/>
              <a:t>panělsku</a:t>
            </a:r>
            <a:r>
              <a:rPr lang="en-US" dirty="0" smtClean="0"/>
              <a:t>|[</a:t>
            </a:r>
            <a:r>
              <a:rPr lang="cs-CZ" dirty="0" smtClean="0"/>
              <a:t>Pp</a:t>
            </a:r>
            <a:r>
              <a:rPr lang="en-US" dirty="0" smtClean="0"/>
              <a:t>]</a:t>
            </a:r>
            <a:r>
              <a:rPr lang="cs-CZ" dirty="0" err="1" smtClean="0"/>
              <a:t>olsku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690688"/>
            <a:ext cx="72485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5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lemma=po </a:t>
            </a:r>
            <a:r>
              <a:rPr lang="cs-CZ" dirty="0" err="1" smtClean="0"/>
              <a:t>word</a:t>
            </a:r>
            <a:r>
              <a:rPr lang="cs-CZ" dirty="0" smtClean="0"/>
              <a:t>=</a:t>
            </a:r>
            <a:r>
              <a:rPr lang="en-US" dirty="0" smtClean="0"/>
              <a:t>[</a:t>
            </a:r>
            <a:r>
              <a:rPr lang="cs-CZ" dirty="0" err="1" smtClean="0"/>
              <a:t>Bb</a:t>
            </a:r>
            <a:r>
              <a:rPr lang="en-US" dirty="0" smtClean="0"/>
              <a:t>]</a:t>
            </a:r>
            <a:r>
              <a:rPr lang="cs-CZ" dirty="0" err="1" smtClean="0"/>
              <a:t>avorsku</a:t>
            </a:r>
            <a:r>
              <a:rPr lang="en-US" dirty="0" smtClean="0"/>
              <a:t>|[</a:t>
            </a:r>
            <a:r>
              <a:rPr lang="cs-CZ" dirty="0" err="1" smtClean="0"/>
              <a:t>Ee</a:t>
            </a:r>
            <a:r>
              <a:rPr lang="en-US" dirty="0" smtClean="0"/>
              <a:t>]</a:t>
            </a:r>
            <a:r>
              <a:rPr lang="cs-CZ" dirty="0" err="1" smtClean="0"/>
              <a:t>stonsku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8" y="1825625"/>
            <a:ext cx="65142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lemma=po </a:t>
            </a:r>
            <a:r>
              <a:rPr lang="cs-CZ" dirty="0" err="1" smtClean="0"/>
              <a:t>word</a:t>
            </a:r>
            <a:r>
              <a:rPr lang="cs-CZ" dirty="0" smtClean="0"/>
              <a:t>=</a:t>
            </a:r>
            <a:r>
              <a:rPr lang="en-US" dirty="0" smtClean="0"/>
              <a:t>[</a:t>
            </a:r>
            <a:r>
              <a:rPr lang="cs-CZ" dirty="0" err="1" smtClean="0"/>
              <a:t>Nn</a:t>
            </a:r>
            <a:r>
              <a:rPr lang="en-US" dirty="0" smtClean="0"/>
              <a:t>]</a:t>
            </a:r>
            <a:r>
              <a:rPr lang="cs-CZ" dirty="0" err="1" smtClean="0"/>
              <a:t>ěmecku</a:t>
            </a:r>
            <a:r>
              <a:rPr lang="en-US" dirty="0" smtClean="0"/>
              <a:t>|[</a:t>
            </a:r>
            <a:r>
              <a:rPr lang="cs-CZ" dirty="0" err="1" smtClean="0"/>
              <a:t>Ii</a:t>
            </a:r>
            <a:r>
              <a:rPr lang="en-US" dirty="0" smtClean="0"/>
              <a:t>]</a:t>
            </a:r>
            <a:r>
              <a:rPr lang="cs-CZ" dirty="0" err="1" smtClean="0"/>
              <a:t>talsku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829" y="1825625"/>
            <a:ext cx="67123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slovníku </a:t>
            </a:r>
            <a:r>
              <a:rPr lang="cs-CZ" i="1" dirty="0" err="1" smtClean="0"/>
              <a:t>MorfFlex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pokrytí tvarů „zeměpisných jmen“, které mohou mít obě pravopisné varianty počátečního písmena.</a:t>
            </a:r>
          </a:p>
          <a:p>
            <a:r>
              <a:rPr lang="cs-CZ" dirty="0" smtClean="0"/>
              <a:t>Obě varianty má ve slovníku </a:t>
            </a:r>
            <a:r>
              <a:rPr lang="cs-CZ" i="1" dirty="0" err="1" smtClean="0"/>
              <a:t>MorfFlexu</a:t>
            </a:r>
            <a:r>
              <a:rPr lang="de-DE" i="1" dirty="0"/>
              <a:t> </a:t>
            </a:r>
            <a:r>
              <a:rPr lang="cs-CZ" i="1" dirty="0" smtClean="0"/>
              <a:t>Španělsko</a:t>
            </a:r>
            <a:r>
              <a:rPr lang="cs-CZ" dirty="0" smtClean="0"/>
              <a:t> i </a:t>
            </a:r>
            <a:r>
              <a:rPr lang="cs-CZ" i="1" dirty="0" err="1" smtClean="0"/>
              <a:t>španělsko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i="1" dirty="0" smtClean="0"/>
              <a:t>Polsko </a:t>
            </a:r>
            <a:r>
              <a:rPr lang="cs-CZ" dirty="0" smtClean="0"/>
              <a:t> i </a:t>
            </a:r>
            <a:r>
              <a:rPr lang="cs-CZ" i="1" dirty="0" err="1" smtClean="0"/>
              <a:t>polsko</a:t>
            </a:r>
            <a:r>
              <a:rPr lang="cs-CZ" i="1" dirty="0" smtClean="0"/>
              <a:t>, Německo </a:t>
            </a:r>
            <a:r>
              <a:rPr lang="cs-CZ" dirty="0" smtClean="0"/>
              <a:t>i </a:t>
            </a:r>
            <a:r>
              <a:rPr lang="cs-CZ" i="1" dirty="0" err="1" smtClean="0"/>
              <a:t>německo</a:t>
            </a:r>
            <a:r>
              <a:rPr lang="cs-CZ" dirty="0" smtClean="0"/>
              <a:t>, ale i </a:t>
            </a:r>
            <a:r>
              <a:rPr lang="cs-CZ" i="1" dirty="0" err="1" smtClean="0"/>
              <a:t>Italsko</a:t>
            </a:r>
            <a:r>
              <a:rPr lang="cs-CZ" dirty="0" smtClean="0"/>
              <a:t> i </a:t>
            </a:r>
            <a:r>
              <a:rPr lang="cs-CZ" i="1" dirty="0" err="1" smtClean="0"/>
              <a:t>italsko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Variantu jedinou má např. </a:t>
            </a:r>
            <a:r>
              <a:rPr lang="cs-CZ" i="1" dirty="0" smtClean="0"/>
              <a:t>Bavorsko </a:t>
            </a:r>
            <a:r>
              <a:rPr lang="cs-CZ" dirty="0" smtClean="0"/>
              <a:t>a </a:t>
            </a:r>
            <a:r>
              <a:rPr lang="cs-CZ" i="1" dirty="0" smtClean="0"/>
              <a:t>Estonsko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8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Homonymie a kolokace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Pravopisně rozlišené varianty jsou </a:t>
            </a:r>
            <a:r>
              <a:rPr lang="cs-CZ" dirty="0" smtClean="0"/>
              <a:t>pouze homofonní (nikoli </a:t>
            </a:r>
            <a:r>
              <a:rPr lang="cs-CZ" dirty="0" err="1"/>
              <a:t>h</a:t>
            </a:r>
            <a:r>
              <a:rPr lang="cs-CZ" dirty="0" err="1" smtClean="0"/>
              <a:t>omografní</a:t>
            </a:r>
            <a:r>
              <a:rPr lang="cs-CZ" dirty="0" smtClean="0"/>
              <a:t>), </a:t>
            </a:r>
            <a:r>
              <a:rPr lang="cs-CZ" dirty="0" smtClean="0"/>
              <a:t>takže jejich desambiguace by neměla v případě doplnění slovníku o chybějící položky činit potíže.</a:t>
            </a:r>
          </a:p>
          <a:p>
            <a:r>
              <a:rPr lang="cs-CZ" dirty="0" smtClean="0"/>
              <a:t>Podívejte se na data a sledujte, zda je pravopisná </a:t>
            </a:r>
            <a:r>
              <a:rPr lang="cs-CZ" dirty="0" smtClean="0"/>
              <a:t>(grafická) norma </a:t>
            </a:r>
            <a:r>
              <a:rPr lang="cs-CZ" dirty="0" smtClean="0"/>
              <a:t>vždy dodržována.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9495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Španělsku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1111"/>
            <a:ext cx="10515600" cy="35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7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Kolokace (T-</a:t>
            </a:r>
            <a:r>
              <a:rPr lang="cs-CZ" dirty="0" err="1" smtClean="0"/>
              <a:t>score</a:t>
            </a:r>
            <a:r>
              <a:rPr lang="cs-CZ" dirty="0" smtClean="0"/>
              <a:t>) (-1,-1 lemma)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013" y="1825625"/>
            <a:ext cx="4803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Všimněte si chyb </a:t>
            </a:r>
            <a:r>
              <a:rPr lang="cs-CZ" dirty="0" smtClean="0"/>
              <a:t>proti kodifikaci /pravopisu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33939"/>
            <a:ext cx="10515600" cy="15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</a:t>
            </a:r>
            <a:r>
              <a:rPr lang="cs-CZ" dirty="0" err="1" smtClean="0"/>
              <a:t>Italsku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0506"/>
            <a:ext cx="10515600" cy="38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Kolokace (T-</a:t>
            </a:r>
            <a:r>
              <a:rPr lang="cs-CZ" dirty="0" err="1" smtClean="0"/>
              <a:t>score</a:t>
            </a:r>
            <a:r>
              <a:rPr lang="cs-CZ" dirty="0" smtClean="0"/>
              <a:t>) (-1,-1 </a:t>
            </a:r>
            <a:r>
              <a:rPr lang="cs-CZ" dirty="0" err="1" smtClean="0"/>
              <a:t>word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328" y="1825625"/>
            <a:ext cx="4817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říká IJP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Příslovečné spřežky píšeme dohromady –⁠ jako jedno slovo. </a:t>
            </a:r>
            <a:r>
              <a:rPr lang="cs-CZ" dirty="0" smtClean="0">
                <a:solidFill>
                  <a:srgbClr val="00B050"/>
                </a:solidFill>
              </a:rPr>
              <a:t>Hranice</a:t>
            </a:r>
            <a:r>
              <a:rPr lang="cs-CZ" dirty="0" smtClean="0"/>
              <a:t> chápání určitého </a:t>
            </a:r>
            <a:r>
              <a:rPr lang="cs-CZ" dirty="0" smtClean="0">
                <a:solidFill>
                  <a:srgbClr val="00B050"/>
                </a:solidFill>
              </a:rPr>
              <a:t>výrazu jako spřežky však není </a:t>
            </a:r>
            <a:r>
              <a:rPr lang="cs-CZ" dirty="0" smtClean="0"/>
              <a:t>ve všech případech </a:t>
            </a:r>
            <a:r>
              <a:rPr lang="cs-CZ" dirty="0" smtClean="0">
                <a:solidFill>
                  <a:srgbClr val="00B050"/>
                </a:solidFill>
              </a:rPr>
              <a:t>jasná</a:t>
            </a:r>
            <a:r>
              <a:rPr lang="cs-CZ" dirty="0" smtClean="0"/>
              <a:t>, často dochází ke </a:t>
            </a:r>
            <a:r>
              <a:rPr lang="cs-CZ" dirty="0" smtClean="0">
                <a:solidFill>
                  <a:srgbClr val="00B050"/>
                </a:solidFill>
              </a:rPr>
              <a:t>kolísání</a:t>
            </a:r>
            <a:r>
              <a:rPr lang="cs-CZ" dirty="0" smtClean="0"/>
              <a:t>, a nezřídka proto vedle sebe existují jak podoby psané zvlášť, tak dohromady a jejich </a:t>
            </a:r>
            <a:r>
              <a:rPr lang="cs-CZ" dirty="0" smtClean="0">
                <a:solidFill>
                  <a:srgbClr val="00B050"/>
                </a:solidFill>
              </a:rPr>
              <a:t>význam je totožný </a:t>
            </a:r>
            <a:r>
              <a:rPr lang="cs-CZ" dirty="0" smtClean="0"/>
              <a:t>(</a:t>
            </a:r>
            <a:r>
              <a:rPr lang="cs-CZ" b="1" i="1" dirty="0" smtClean="0"/>
              <a:t>na příklad –⁠ například</a:t>
            </a:r>
            <a:r>
              <a:rPr lang="cs-CZ" dirty="0" smtClean="0"/>
              <a:t>). Na druhou stranu se u některých příslovcí již dlouho neužívá jejich výchozí, dvouslovná podoba a jsou chápána jako spřežky jen z vývojových, etymologických důvodů (</a:t>
            </a:r>
            <a:r>
              <a:rPr lang="cs-CZ" b="1" i="1" dirty="0" smtClean="0"/>
              <a:t>vzhůru</a:t>
            </a:r>
            <a:r>
              <a:rPr lang="cs-CZ" i="1" dirty="0" smtClean="0"/>
              <a:t>, </a:t>
            </a:r>
            <a:r>
              <a:rPr lang="cs-CZ" b="1" i="1" dirty="0" smtClean="0"/>
              <a:t>zpět</a:t>
            </a:r>
            <a:r>
              <a:rPr lang="cs-CZ" dirty="0" smtClean="0"/>
              <a:t> atp.).</a:t>
            </a:r>
          </a:p>
          <a:p>
            <a:r>
              <a:rPr lang="cs-CZ" dirty="0" smtClean="0"/>
              <a:t>V ustrnulých spojeních typu </a:t>
            </a:r>
            <a:r>
              <a:rPr lang="cs-CZ" i="1" dirty="0" smtClean="0">
                <a:solidFill>
                  <a:srgbClr val="FF0000"/>
                </a:solidFill>
              </a:rPr>
              <a:t>kapr po mlynářsku, pstruh po námořnicku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píšeme předložku zvlášť (</a:t>
            </a:r>
            <a:r>
              <a:rPr lang="cs-CZ" b="1" dirty="0" smtClean="0"/>
              <a:t>na rozdíl od ustálených spojení </a:t>
            </a:r>
            <a:r>
              <a:rPr lang="cs-CZ" i="1" dirty="0" smtClean="0">
                <a:solidFill>
                  <a:srgbClr val="FF0000"/>
                </a:solidFill>
              </a:rPr>
              <a:t>poslepu</a:t>
            </a:r>
            <a:r>
              <a:rPr lang="cs-CZ" dirty="0" smtClean="0"/>
              <a:t> i </a:t>
            </a:r>
            <a:r>
              <a:rPr lang="cs-CZ" i="1" dirty="0" smtClean="0">
                <a:solidFill>
                  <a:srgbClr val="FF0000"/>
                </a:solidFill>
              </a:rPr>
              <a:t>po slepu, postaru</a:t>
            </a:r>
            <a:r>
              <a:rPr lang="cs-CZ" dirty="0" smtClean="0"/>
              <a:t> i </a:t>
            </a:r>
            <a:r>
              <a:rPr lang="cs-CZ" i="1" dirty="0" smtClean="0">
                <a:solidFill>
                  <a:srgbClr val="FF0000"/>
                </a:solidFill>
              </a:rPr>
              <a:t>po staru, podomácku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i </a:t>
            </a:r>
            <a:r>
              <a:rPr lang="cs-CZ" i="1" dirty="0" smtClean="0">
                <a:solidFill>
                  <a:srgbClr val="FF0000"/>
                </a:solidFill>
              </a:rPr>
              <a:t>po domácku</a:t>
            </a:r>
            <a:r>
              <a:rPr lang="cs-CZ" dirty="0" smtClean="0"/>
              <a:t>, která můžeme psát dvojím způsobem); </a:t>
            </a:r>
            <a:r>
              <a:rPr lang="cs-CZ" b="1" dirty="0" smtClean="0"/>
              <a:t>zeměpisná jména </a:t>
            </a:r>
            <a:r>
              <a:rPr lang="cs-CZ" dirty="0" smtClean="0"/>
              <a:t>v nich píšeme s </a:t>
            </a:r>
            <a:r>
              <a:rPr lang="cs-CZ" b="1" dirty="0" smtClean="0"/>
              <a:t>malým</a:t>
            </a:r>
            <a:r>
              <a:rPr lang="cs-CZ" dirty="0" smtClean="0"/>
              <a:t> počátečním písmenem: </a:t>
            </a:r>
            <a:r>
              <a:rPr lang="cs-CZ" i="1" dirty="0" smtClean="0"/>
              <a:t>v</a:t>
            </a:r>
            <a:r>
              <a:rPr lang="cs-CZ" i="1" dirty="0" smtClean="0">
                <a:solidFill>
                  <a:srgbClr val="FF0000"/>
                </a:solidFill>
              </a:rPr>
              <a:t>epřové po </a:t>
            </a:r>
            <a:r>
              <a:rPr lang="cs-CZ" i="1" dirty="0" err="1" smtClean="0">
                <a:solidFill>
                  <a:srgbClr val="FF0000"/>
                </a:solidFill>
              </a:rPr>
              <a:t>německu</a:t>
            </a:r>
            <a:r>
              <a:rPr lang="cs-CZ" i="1" dirty="0" smtClean="0">
                <a:solidFill>
                  <a:srgbClr val="FF0000"/>
                </a:solidFill>
              </a:rPr>
              <a:t>, nákyp po francouzsku</a:t>
            </a:r>
            <a:r>
              <a:rPr lang="cs-CZ" dirty="0" smtClean="0"/>
              <a:t>, stejně tak lze </a:t>
            </a:r>
            <a:r>
              <a:rPr lang="cs-CZ" i="1" dirty="0" smtClean="0">
                <a:solidFill>
                  <a:srgbClr val="FF0000"/>
                </a:solidFill>
              </a:rPr>
              <a:t>zmizet po anglicku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987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Dodržení pravopisné normy v psaných textech není zcela důsledné.</a:t>
            </a:r>
          </a:p>
          <a:p>
            <a:r>
              <a:rPr lang="cs-CZ" dirty="0" smtClean="0"/>
              <a:t>Oporou pro vyhledání chyb v pravopisu mohou být kolokační profily.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06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typu </a:t>
            </a:r>
            <a:r>
              <a:rPr lang="cs-CZ" i="1" dirty="0" smtClean="0"/>
              <a:t>po .*</a:t>
            </a:r>
            <a:r>
              <a:rPr lang="cs-CZ" i="1" dirty="0" err="1" smtClean="0"/>
              <a:t>sku</a:t>
            </a:r>
            <a:endParaRPr lang="cs-CZ" i="1" dirty="0" smtClean="0"/>
          </a:p>
          <a:p>
            <a:r>
              <a:rPr lang="cs-CZ" dirty="0" smtClean="0"/>
              <a:t>Popis v příručce a praxe lemmatizace</a:t>
            </a:r>
          </a:p>
          <a:p>
            <a:r>
              <a:rPr lang="cs-CZ" dirty="0" smtClean="0"/>
              <a:t>Otázka uchopení slovnědruhového přesahu</a:t>
            </a:r>
          </a:p>
          <a:p>
            <a:r>
              <a:rPr lang="cs-CZ" dirty="0" smtClean="0"/>
              <a:t>Nedostatky slovníku </a:t>
            </a:r>
            <a:r>
              <a:rPr lang="cs-CZ" i="1" dirty="0" err="1" smtClean="0"/>
              <a:t>MorfFlex</a:t>
            </a:r>
            <a:r>
              <a:rPr lang="cs-CZ" i="1" dirty="0" smtClean="0"/>
              <a:t> </a:t>
            </a:r>
            <a:r>
              <a:rPr lang="cs-CZ" dirty="0" smtClean="0"/>
              <a:t>jako zdroj nerozpoznaných spojení typu </a:t>
            </a:r>
            <a:r>
              <a:rPr lang="cs-CZ" i="1" dirty="0" smtClean="0"/>
              <a:t>po .*</a:t>
            </a:r>
            <a:r>
              <a:rPr lang="cs-CZ" i="1" dirty="0" err="1" smtClean="0"/>
              <a:t>sku</a:t>
            </a:r>
            <a:r>
              <a:rPr lang="cs-CZ" dirty="0" smtClean="0"/>
              <a:t> psaných podle platné kodifikace</a:t>
            </a:r>
          </a:p>
          <a:p>
            <a:r>
              <a:rPr lang="cs-CZ" dirty="0" err="1" smtClean="0"/>
              <a:t>Přegenerovaný</a:t>
            </a:r>
            <a:r>
              <a:rPr lang="cs-CZ" dirty="0" smtClean="0"/>
              <a:t> slovník a porušení pravopisné normy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18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úkol na </a:t>
            </a:r>
            <a:r>
              <a:rPr lang="en-US" dirty="0" smtClean="0"/>
              <a:t>1</a:t>
            </a:r>
            <a:r>
              <a:rPr lang="cs-CZ" dirty="0" smtClean="0"/>
              <a:t>2. </a:t>
            </a:r>
            <a:r>
              <a:rPr lang="en-US" dirty="0" smtClean="0"/>
              <a:t>5</a:t>
            </a:r>
            <a:r>
              <a:rPr lang="cs-CZ" dirty="0" smtClean="0"/>
              <a:t>.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Popište postup, jak lze hledat v korpusu SYNv8 doklady případů, kdy tvar na </a:t>
            </a:r>
            <a:r>
              <a:rPr lang="cs-CZ" i="1" dirty="0" err="1" smtClean="0"/>
              <a:t>sku</a:t>
            </a:r>
            <a:r>
              <a:rPr lang="cs-CZ" dirty="0" smtClean="0"/>
              <a:t>) následuje po předložce </a:t>
            </a:r>
            <a:r>
              <a:rPr lang="cs-CZ" i="1" dirty="0" smtClean="0"/>
              <a:t>po </a:t>
            </a:r>
            <a:r>
              <a:rPr lang="cs-CZ" dirty="0" smtClean="0"/>
              <a:t>a obsahuje gramatickou chybu,</a:t>
            </a:r>
            <a:r>
              <a:rPr lang="cs-CZ" i="1" dirty="0" smtClean="0"/>
              <a:t> </a:t>
            </a:r>
            <a:r>
              <a:rPr lang="cs-CZ" dirty="0" smtClean="0"/>
              <a:t>a jak postupovat v opačných případech.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66049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Ned</a:t>
            </a:r>
            <a:r>
              <a:rPr lang="cs-CZ" dirty="0" err="1" smtClean="0"/>
              <a:t>održení</a:t>
            </a:r>
            <a:r>
              <a:rPr lang="cs-CZ" dirty="0" smtClean="0"/>
              <a:t> normy: </a:t>
            </a:r>
            <a:r>
              <a:rPr lang="cs-CZ" b="1" dirty="0" smtClean="0"/>
              <a:t>po.*</a:t>
            </a:r>
            <a:r>
              <a:rPr lang="en-US" b="1" dirty="0" smtClean="0"/>
              <a:t>[</a:t>
            </a:r>
            <a:r>
              <a:rPr lang="en-US" b="1" dirty="0" err="1" smtClean="0"/>
              <a:t>sc</a:t>
            </a:r>
            <a:r>
              <a:rPr lang="en-US" b="1" dirty="0" smtClean="0"/>
              <a:t>]</a:t>
            </a:r>
            <a:r>
              <a:rPr lang="en-US" b="1" dirty="0" err="1" smtClean="0"/>
              <a:t>ku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36104"/>
            <a:ext cx="10515600" cy="23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Řídké doklady psaní dohromady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207" y="1825625"/>
            <a:ext cx="32715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8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hledat data: po .*</a:t>
            </a:r>
            <a:r>
              <a:rPr lang="cs-CZ" dirty="0" err="1" smtClean="0"/>
              <a:t>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9585"/>
            <a:ext cx="10515600" cy="34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 a filtrování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frazeologismy: </a:t>
            </a:r>
            <a:r>
              <a:rPr lang="cs-CZ" i="1" dirty="0" smtClean="0"/>
              <a:t>kousek po kousku</a:t>
            </a:r>
          </a:p>
          <a:p>
            <a:r>
              <a:rPr lang="cs-CZ" dirty="0" smtClean="0"/>
              <a:t>b) substantiva </a:t>
            </a:r>
            <a:r>
              <a:rPr lang="cs-CZ" b="1" i="1" dirty="0" smtClean="0"/>
              <a:t>zisk</a:t>
            </a:r>
            <a:r>
              <a:rPr lang="cs-CZ" i="1" dirty="0" smtClean="0"/>
              <a:t>, loňsko, </a:t>
            </a:r>
            <a:r>
              <a:rPr lang="cs-CZ" b="1" i="1" dirty="0" smtClean="0"/>
              <a:t>výtisk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7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lemma=.*sk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42" y="1690688"/>
            <a:ext cx="45472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lemma=</a:t>
            </a:r>
            <a:r>
              <a:rPr lang="cs-CZ" dirty="0" err="1" smtClean="0"/>
              <a:t>rusk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=NN</a:t>
            </a:r>
            <a:r>
              <a:rPr lang="en-US" dirty="0" smtClean="0"/>
              <a:t>[IM]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0065"/>
            <a:ext cx="10515600" cy="1364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3782994"/>
            <a:ext cx="12192000" cy="24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1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698</Words>
  <Application>Microsoft Office PowerPoint</Application>
  <PresentationFormat>Širokoúhlá obrazovka</PresentationFormat>
  <Paragraphs>72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CJBB84 Morfologie a korpus</vt:lpstr>
      <vt:lpstr>O čem budeme mluvit</vt:lpstr>
      <vt:lpstr>Co říká IJP</vt:lpstr>
      <vt:lpstr>Nedodržení normy: po.*[sc]ku</vt:lpstr>
      <vt:lpstr>Řídké doklady psaní dohromady</vt:lpstr>
      <vt:lpstr>Jak hledat data: po .*sku</vt:lpstr>
      <vt:lpstr>Pozorování a filtrování</vt:lpstr>
      <vt:lpstr>lemma=.*sk</vt:lpstr>
      <vt:lpstr>lemma=rusk tag=NN[IM]</vt:lpstr>
      <vt:lpstr>Jak je vyřešen problém lemmatizace / taggování</vt:lpstr>
      <vt:lpstr>Frekvence/Vlastní/slovo nejvíce vpravo/POS</vt:lpstr>
      <vt:lpstr>pos=N</vt:lpstr>
      <vt:lpstr>pos=X</vt:lpstr>
      <vt:lpstr>POS=D</vt:lpstr>
      <vt:lpstr>pod=A</vt:lpstr>
      <vt:lpstr>Slovnědruhový přesah a adverbializace</vt:lpstr>
      <vt:lpstr>Všimněte si N/D rozdílů v následujících příkladech a uvědomte si, kde je slovnědruhový přesah (nelze desambiguovat)</vt:lpstr>
      <vt:lpstr>Jak je to se slovnědruhovou přesažností případů typu po .*sku</vt:lpstr>
      <vt:lpstr>Jak fungují vlastní jména ve slovníku MorfFlex?</vt:lpstr>
      <vt:lpstr>lemma=po word=[Šš]panělsku|[Pp]olsku</vt:lpstr>
      <vt:lpstr>lemma=po word=[Bb]avorsku|[Ee]stonsku</vt:lpstr>
      <vt:lpstr>lemma=po word=[Nn]ěmecku|[Ii]talsku</vt:lpstr>
      <vt:lpstr>Problém slovníku MorfFlex</vt:lpstr>
      <vt:lpstr>Homonymie a kolokace</vt:lpstr>
      <vt:lpstr>po Španělsku</vt:lpstr>
      <vt:lpstr>Kolokace (T-score) (-1,-1 lemma)</vt:lpstr>
      <vt:lpstr>Všimněte si chyb proti kodifikaci /pravopisu</vt:lpstr>
      <vt:lpstr>po Italsku</vt:lpstr>
      <vt:lpstr>Kolokace (T-score) (-1,-1 word)</vt:lpstr>
      <vt:lpstr>Pozorování</vt:lpstr>
      <vt:lpstr>Závěr</vt:lpstr>
      <vt:lpstr>Domácí úkol na 12. 5. 2021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26</cp:revision>
  <dcterms:created xsi:type="dcterms:W3CDTF">2021-04-13T08:57:48Z</dcterms:created>
  <dcterms:modified xsi:type="dcterms:W3CDTF">2021-05-03T12:47:23Z</dcterms:modified>
</cp:coreProperties>
</file>