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81" r:id="rId9"/>
    <p:sldId id="282" r:id="rId10"/>
    <p:sldId id="283" r:id="rId11"/>
    <p:sldId id="260" r:id="rId12"/>
    <p:sldId id="276" r:id="rId13"/>
    <p:sldId id="261" r:id="rId14"/>
    <p:sldId id="262" r:id="rId15"/>
    <p:sldId id="263" r:id="rId16"/>
    <p:sldId id="264" r:id="rId17"/>
    <p:sldId id="265" r:id="rId18"/>
    <p:sldId id="266" r:id="rId19"/>
    <p:sldId id="295" r:id="rId20"/>
    <p:sldId id="296" r:id="rId21"/>
    <p:sldId id="297" r:id="rId22"/>
    <p:sldId id="298" r:id="rId23"/>
    <p:sldId id="285" r:id="rId24"/>
    <p:sldId id="269" r:id="rId25"/>
    <p:sldId id="268" r:id="rId26"/>
    <p:sldId id="271" r:id="rId27"/>
    <p:sldId id="272" r:id="rId28"/>
    <p:sldId id="270" r:id="rId29"/>
    <p:sldId id="277" r:id="rId30"/>
    <p:sldId id="293" r:id="rId31"/>
    <p:sldId id="294" r:id="rId32"/>
    <p:sldId id="289" r:id="rId33"/>
    <p:sldId id="299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9.2.2021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901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9.2.2021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660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9.2.2021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054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9.2.2021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729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9.2.2021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876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9.2.2021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1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9.2.2021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323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9.2.2021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30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9.2.2021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716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9.2.2021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4774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9.2.2021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342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265B9-D02C-4371-8180-0EA1CA128651}" type="datetimeFigureOut">
              <a:rPr lang="cs-CZ" smtClean="0"/>
              <a:t>9.2.2021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670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CJJ04_10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Klára Osolsobě</a:t>
            </a:r>
          </a:p>
          <a:p>
            <a:r>
              <a:rPr lang="cs-CZ" dirty="0" err="1" smtClean="0"/>
              <a:t>osolsobe</a:t>
            </a:r>
            <a:r>
              <a:rPr lang="en-US" dirty="0" smtClean="0"/>
              <a:t>@</a:t>
            </a:r>
            <a:r>
              <a:rPr lang="cs-CZ" dirty="0" smtClean="0"/>
              <a:t>phil.muni.cz</a:t>
            </a:r>
          </a:p>
        </p:txBody>
      </p:sp>
    </p:spTree>
    <p:extLst>
      <p:ext uri="{BB962C8B-B14F-4D97-AF65-F5344CB8AC3E}">
        <p14:creationId xmlns:p14="http://schemas.microsoft.com/office/powerpoint/2010/main" val="2636599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-á-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38424" y="1759788"/>
            <a:ext cx="3062376" cy="4554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724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Podle kmene minulého (opěrný tvar je tvar </a:t>
            </a:r>
            <a:r>
              <a:rPr lang="cs-CZ" sz="3600" b="1" u="sng" dirty="0" smtClean="0"/>
              <a:t>maskulina singuláru l-</a:t>
            </a:r>
            <a:r>
              <a:rPr lang="cs-CZ" sz="3600" b="1" u="sng" dirty="0" err="1" smtClean="0"/>
              <a:t>ového</a:t>
            </a:r>
            <a:r>
              <a:rPr lang="cs-CZ" sz="3600" b="1" u="sng" dirty="0" smtClean="0"/>
              <a:t> participia</a:t>
            </a:r>
            <a:r>
              <a:rPr lang="cs-CZ" sz="3600" dirty="0" smtClean="0"/>
              <a:t>)/infinitivního (</a:t>
            </a:r>
            <a:r>
              <a:rPr lang="cs-CZ" sz="3600" b="1" u="sng" dirty="0" smtClean="0"/>
              <a:t>opěrný tvar je infinitiv</a:t>
            </a:r>
            <a:r>
              <a:rPr lang="cs-CZ" sz="3600" dirty="0" smtClean="0"/>
              <a:t>)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5167066"/>
              </p:ext>
            </p:extLst>
          </p:nvPr>
        </p:nvGraphicFramePr>
        <p:xfrm>
          <a:off x="1062480" y="1570008"/>
          <a:ext cx="10902358" cy="5603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912"/>
                <a:gridCol w="949912"/>
                <a:gridCol w="645211"/>
                <a:gridCol w="794990"/>
                <a:gridCol w="643948"/>
                <a:gridCol w="646981"/>
                <a:gridCol w="643441"/>
                <a:gridCol w="645211"/>
                <a:gridCol w="645211"/>
                <a:gridCol w="645211"/>
                <a:gridCol w="645211"/>
                <a:gridCol w="645211"/>
                <a:gridCol w="645211"/>
                <a:gridCol w="645211"/>
                <a:gridCol w="1111486"/>
              </a:tblGrid>
              <a:tr h="273851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kry-</a:t>
                      </a:r>
                      <a:r>
                        <a:rPr lang="cs-CZ" sz="1400" dirty="0" smtClean="0">
                          <a:solidFill>
                            <a:srgbClr val="92D050"/>
                          </a:solidFill>
                        </a:rPr>
                        <a:t>0</a:t>
                      </a:r>
                      <a:r>
                        <a:rPr lang="cs-CZ" sz="1400" dirty="0" smtClean="0"/>
                        <a:t>-</a:t>
                      </a:r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l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nes-</a:t>
                      </a:r>
                      <a:r>
                        <a:rPr lang="cs-CZ" sz="1400" dirty="0" smtClean="0">
                          <a:solidFill>
                            <a:srgbClr val="92D050"/>
                          </a:solidFill>
                        </a:rPr>
                        <a:t>0</a:t>
                      </a:r>
                      <a:r>
                        <a:rPr lang="cs-CZ" sz="1400" dirty="0" smtClean="0"/>
                        <a:t>-</a:t>
                      </a:r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l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pek-</a:t>
                      </a:r>
                      <a:r>
                        <a:rPr lang="cs-CZ" sz="1400" dirty="0" smtClean="0">
                          <a:solidFill>
                            <a:srgbClr val="92D050"/>
                          </a:solidFill>
                        </a:rPr>
                        <a:t>0</a:t>
                      </a:r>
                      <a:r>
                        <a:rPr lang="cs-CZ" sz="1400" dirty="0" smtClean="0"/>
                        <a:t>-</a:t>
                      </a:r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l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tisk-</a:t>
                      </a:r>
                      <a:r>
                        <a:rPr lang="cs-CZ" sz="1400" dirty="0" smtClean="0">
                          <a:solidFill>
                            <a:srgbClr val="92D050"/>
                          </a:solidFill>
                        </a:rPr>
                        <a:t>0</a:t>
                      </a:r>
                      <a:r>
                        <a:rPr lang="cs-CZ" sz="1400" dirty="0" smtClean="0"/>
                        <a:t>-</a:t>
                      </a:r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tisk-</a:t>
                      </a:r>
                      <a:r>
                        <a:rPr lang="cs-CZ" sz="1400" b="1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nu</a:t>
                      </a:r>
                      <a:r>
                        <a:rPr lang="cs-CZ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l</a:t>
                      </a:r>
                    </a:p>
                    <a:p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mi-</a:t>
                      </a:r>
                      <a:r>
                        <a:rPr lang="cs-CZ" sz="1400" dirty="0" smtClean="0">
                          <a:solidFill>
                            <a:srgbClr val="FFFF00"/>
                          </a:solidFill>
                        </a:rPr>
                        <a:t>nu</a:t>
                      </a:r>
                      <a:r>
                        <a:rPr lang="cs-CZ" sz="1400" dirty="0" smtClean="0"/>
                        <a:t>-</a:t>
                      </a:r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l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zač-</a:t>
                      </a:r>
                      <a:r>
                        <a:rPr lang="cs-CZ" sz="1400" dirty="0" smtClean="0">
                          <a:solidFill>
                            <a:srgbClr val="FFFF00"/>
                          </a:solidFill>
                        </a:rPr>
                        <a:t>nu</a:t>
                      </a:r>
                      <a:r>
                        <a:rPr lang="cs-CZ" sz="1400" dirty="0" smtClean="0"/>
                        <a:t>-</a:t>
                      </a:r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l</a:t>
                      </a:r>
                    </a:p>
                    <a:p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tř</a:t>
                      </a:r>
                      <a:r>
                        <a:rPr lang="cs-CZ" sz="1400" dirty="0" smtClean="0"/>
                        <a:t>-</a:t>
                      </a:r>
                      <a:r>
                        <a:rPr lang="cs-CZ" sz="1400" dirty="0" smtClean="0">
                          <a:solidFill>
                            <a:srgbClr val="CC6600"/>
                          </a:solidFill>
                        </a:rPr>
                        <a:t>e</a:t>
                      </a:r>
                      <a:r>
                        <a:rPr lang="cs-CZ" sz="1400" dirty="0" smtClean="0"/>
                        <a:t>-</a:t>
                      </a:r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l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trp-</a:t>
                      </a:r>
                      <a:r>
                        <a:rPr lang="cs-CZ" sz="1400" dirty="0" smtClean="0">
                          <a:solidFill>
                            <a:srgbClr val="CC6600"/>
                          </a:solidFill>
                        </a:rPr>
                        <a:t>ě</a:t>
                      </a:r>
                      <a:r>
                        <a:rPr lang="cs-CZ" sz="1400" dirty="0" smtClean="0"/>
                        <a:t>-</a:t>
                      </a:r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l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sáz</a:t>
                      </a:r>
                      <a:r>
                        <a:rPr lang="cs-CZ" sz="1400" dirty="0" smtClean="0"/>
                        <a:t>-</a:t>
                      </a:r>
                      <a:r>
                        <a:rPr lang="cs-CZ" sz="1400" dirty="0" smtClean="0">
                          <a:solidFill>
                            <a:srgbClr val="CC6600"/>
                          </a:solidFill>
                        </a:rPr>
                        <a:t>e</a:t>
                      </a:r>
                      <a:r>
                        <a:rPr lang="cs-CZ" sz="1400" dirty="0" smtClean="0"/>
                        <a:t>-</a:t>
                      </a:r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l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pros-</a:t>
                      </a:r>
                      <a:r>
                        <a:rPr lang="cs-CZ" sz="1400" dirty="0" smtClean="0">
                          <a:solidFill>
                            <a:srgbClr val="FFC000"/>
                          </a:solidFill>
                        </a:rPr>
                        <a:t>i</a:t>
                      </a:r>
                      <a:r>
                        <a:rPr lang="cs-CZ" sz="1400" dirty="0" smtClean="0"/>
                        <a:t>-</a:t>
                      </a:r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l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zač-</a:t>
                      </a:r>
                      <a:r>
                        <a:rPr lang="cs-CZ" sz="1400" dirty="0" smtClean="0">
                          <a:solidFill>
                            <a:srgbClr val="7030A0"/>
                          </a:solidFill>
                        </a:rPr>
                        <a:t>a</a:t>
                      </a:r>
                      <a:r>
                        <a:rPr lang="cs-CZ" sz="1400" dirty="0" smtClean="0"/>
                        <a:t>-</a:t>
                      </a:r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l</a:t>
                      </a:r>
                    </a:p>
                    <a:p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maz-</a:t>
                      </a:r>
                      <a:r>
                        <a:rPr lang="cs-CZ" sz="1400" dirty="0" smtClean="0">
                          <a:solidFill>
                            <a:srgbClr val="7030A0"/>
                          </a:solidFill>
                        </a:rPr>
                        <a:t>a</a:t>
                      </a:r>
                      <a:r>
                        <a:rPr lang="cs-CZ" sz="1400" dirty="0" smtClean="0"/>
                        <a:t>-</a:t>
                      </a:r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l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br-</a:t>
                      </a:r>
                      <a:r>
                        <a:rPr lang="cs-CZ" sz="1400" dirty="0" smtClean="0">
                          <a:solidFill>
                            <a:srgbClr val="7030A0"/>
                          </a:solidFill>
                        </a:rPr>
                        <a:t>a</a:t>
                      </a:r>
                      <a:endParaRPr lang="cs-CZ" sz="1400" dirty="0" smtClean="0"/>
                    </a:p>
                    <a:p>
                      <a:r>
                        <a:rPr lang="cs-CZ" sz="1400" dirty="0" smtClean="0"/>
                        <a:t>-</a:t>
                      </a:r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l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děl-</a:t>
                      </a:r>
                      <a:r>
                        <a:rPr lang="cs-CZ" sz="1400" dirty="0" smtClean="0">
                          <a:solidFill>
                            <a:srgbClr val="7030A0"/>
                          </a:solidFill>
                        </a:rPr>
                        <a:t>a</a:t>
                      </a:r>
                      <a:r>
                        <a:rPr lang="cs-CZ" sz="1400" dirty="0" smtClean="0"/>
                        <a:t>-</a:t>
                      </a:r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l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kup-</a:t>
                      </a:r>
                      <a:r>
                        <a:rPr lang="cs-CZ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ova</a:t>
                      </a:r>
                      <a:r>
                        <a:rPr lang="cs-CZ" sz="1400" dirty="0" smtClean="0"/>
                        <a:t>-</a:t>
                      </a:r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l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6649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krý-</a:t>
                      </a:r>
                      <a:r>
                        <a:rPr lang="cs-CZ" sz="1600" dirty="0" smtClean="0">
                          <a:solidFill>
                            <a:srgbClr val="92D050"/>
                          </a:solidFill>
                        </a:rPr>
                        <a:t>0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nés-</a:t>
                      </a:r>
                      <a:r>
                        <a:rPr lang="cs-CZ" sz="1600" dirty="0" smtClean="0">
                          <a:solidFill>
                            <a:srgbClr val="92D050"/>
                          </a:solidFill>
                        </a:rPr>
                        <a:t>0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péc-</a:t>
                      </a:r>
                      <a:r>
                        <a:rPr lang="cs-CZ" sz="1600" dirty="0" smtClean="0">
                          <a:solidFill>
                            <a:srgbClr val="92D050"/>
                          </a:solidFill>
                        </a:rPr>
                        <a:t>0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tisk-</a:t>
                      </a:r>
                      <a:r>
                        <a:rPr lang="cs-CZ" sz="1600" dirty="0" err="1" smtClean="0">
                          <a:solidFill>
                            <a:srgbClr val="FFFF00"/>
                          </a:solidFill>
                        </a:rPr>
                        <a:t>nou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mi-</a:t>
                      </a:r>
                      <a:r>
                        <a:rPr lang="cs-CZ" sz="1600" dirty="0" err="1" smtClean="0">
                          <a:solidFill>
                            <a:srgbClr val="FFFF00"/>
                          </a:solidFill>
                        </a:rPr>
                        <a:t>nou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zač-</a:t>
                      </a:r>
                      <a:r>
                        <a:rPr lang="cs-CZ" sz="1600" dirty="0" err="1" smtClean="0">
                          <a:solidFill>
                            <a:srgbClr val="FFFF00"/>
                          </a:solidFill>
                        </a:rPr>
                        <a:t>nou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tř-</a:t>
                      </a:r>
                      <a:r>
                        <a:rPr lang="cs-CZ" sz="1600" kern="1200" dirty="0" smtClean="0">
                          <a:solidFill>
                            <a:srgbClr val="CC6600"/>
                          </a:solidFill>
                          <a:latin typeface="+mn-lt"/>
                          <a:ea typeface="+mn-ea"/>
                          <a:cs typeface="+mn-cs"/>
                        </a:rPr>
                        <a:t>í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trp-</a:t>
                      </a:r>
                      <a:r>
                        <a:rPr lang="cs-CZ" sz="1600" dirty="0" smtClean="0">
                          <a:solidFill>
                            <a:srgbClr val="CC6600"/>
                          </a:solidFill>
                        </a:rPr>
                        <a:t>ě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sáz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CC6600"/>
                          </a:solidFill>
                        </a:rPr>
                        <a:t>e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pros-</a:t>
                      </a:r>
                      <a:r>
                        <a:rPr lang="cs-CZ" sz="1600" dirty="0" smtClean="0">
                          <a:solidFill>
                            <a:srgbClr val="FFC000"/>
                          </a:solidFill>
                        </a:rPr>
                        <a:t>i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zač-</a:t>
                      </a:r>
                      <a:r>
                        <a:rPr lang="cs-CZ" sz="1600" kern="1200" dirty="0" smtClean="0">
                          <a:solidFill>
                            <a:srgbClr val="CC6600"/>
                          </a:solidFill>
                          <a:latin typeface="+mn-lt"/>
                          <a:ea typeface="+mn-ea"/>
                          <a:cs typeface="+mn-cs"/>
                        </a:rPr>
                        <a:t>í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maz-</a:t>
                      </a:r>
                      <a:r>
                        <a:rPr lang="cs-CZ" sz="1600" dirty="0" smtClean="0">
                          <a:solidFill>
                            <a:srgbClr val="7030A0"/>
                          </a:solidFill>
                        </a:rPr>
                        <a:t>a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br-</a:t>
                      </a:r>
                      <a:r>
                        <a:rPr lang="cs-CZ" sz="1600" dirty="0" smtClean="0">
                          <a:solidFill>
                            <a:srgbClr val="7030A0"/>
                          </a:solidFill>
                        </a:rPr>
                        <a:t>á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děl-</a:t>
                      </a:r>
                      <a:r>
                        <a:rPr lang="cs-CZ" sz="1600" dirty="0" smtClean="0">
                          <a:solidFill>
                            <a:srgbClr val="7030A0"/>
                          </a:solidFill>
                        </a:rPr>
                        <a:t>a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kup-</a:t>
                      </a:r>
                      <a:r>
                        <a:rPr lang="cs-CZ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ova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66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kry-</a:t>
                      </a:r>
                      <a:r>
                        <a:rPr lang="cs-CZ" sz="1600" dirty="0" smtClean="0">
                          <a:solidFill>
                            <a:srgbClr val="92D050"/>
                          </a:solidFill>
                        </a:rPr>
                        <a:t>0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t(-ý/-í)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nes-</a:t>
                      </a:r>
                      <a:r>
                        <a:rPr lang="cs-CZ" sz="1600" dirty="0" smtClean="0">
                          <a:solidFill>
                            <a:srgbClr val="92D050"/>
                          </a:solidFill>
                        </a:rPr>
                        <a:t>0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en(-ý/-í)</a:t>
                      </a:r>
                    </a:p>
                    <a:p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peč-</a:t>
                      </a:r>
                      <a:r>
                        <a:rPr lang="cs-CZ" sz="1600" dirty="0" smtClean="0">
                          <a:solidFill>
                            <a:srgbClr val="92D050"/>
                          </a:solidFill>
                        </a:rPr>
                        <a:t>0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en(-ý/-í)</a:t>
                      </a:r>
                    </a:p>
                    <a:p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tišt-</a:t>
                      </a:r>
                      <a:r>
                        <a:rPr lang="cs-CZ" sz="1600" dirty="0" smtClean="0">
                          <a:solidFill>
                            <a:srgbClr val="92D050"/>
                          </a:solidFill>
                        </a:rPr>
                        <a:t>0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ěn(-ý/-í)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tisk-</a:t>
                      </a:r>
                      <a:r>
                        <a:rPr lang="cs-CZ" sz="1600" dirty="0" smtClean="0">
                          <a:solidFill>
                            <a:srgbClr val="FFFF00"/>
                          </a:solidFill>
                        </a:rPr>
                        <a:t>nu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t(-ý/-í)</a:t>
                      </a:r>
                    </a:p>
                    <a:p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min-</a:t>
                      </a:r>
                      <a:r>
                        <a:rPr lang="cs-CZ" sz="1600" dirty="0" smtClean="0">
                          <a:solidFill>
                            <a:srgbClr val="FFFF00"/>
                          </a:solidFill>
                        </a:rPr>
                        <a:t>nu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t(-ý/-í)</a:t>
                      </a:r>
                    </a:p>
                    <a:p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zač-</a:t>
                      </a:r>
                      <a:r>
                        <a:rPr lang="cs-CZ" sz="1600" dirty="0" smtClean="0">
                          <a:solidFill>
                            <a:srgbClr val="FFFF00"/>
                          </a:solidFill>
                        </a:rPr>
                        <a:t>nu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t(-ý/-í)</a:t>
                      </a:r>
                    </a:p>
                    <a:p>
                      <a:endParaRPr lang="cs-CZ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tř-</a:t>
                      </a:r>
                      <a:r>
                        <a:rPr lang="cs-CZ" sz="1600" dirty="0" smtClean="0">
                          <a:solidFill>
                            <a:srgbClr val="CC6600"/>
                          </a:solidFill>
                        </a:rPr>
                        <a:t>e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n(-ý/-í)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trp-</a:t>
                      </a:r>
                      <a:r>
                        <a:rPr lang="cs-CZ" sz="1600" dirty="0" smtClean="0">
                          <a:solidFill>
                            <a:srgbClr val="CC6600"/>
                          </a:solidFill>
                        </a:rPr>
                        <a:t>ě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n(-ý/-í)</a:t>
                      </a:r>
                    </a:p>
                    <a:p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err="1" smtClean="0"/>
                        <a:t>sáz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CC6600"/>
                          </a:solidFill>
                        </a:rPr>
                        <a:t>e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n(-ý/-í)</a:t>
                      </a:r>
                    </a:p>
                    <a:p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pros-</a:t>
                      </a:r>
                      <a:r>
                        <a:rPr lang="cs-CZ" sz="1600" dirty="0" smtClean="0">
                          <a:solidFill>
                            <a:srgbClr val="FFC000"/>
                          </a:solidFill>
                        </a:rPr>
                        <a:t>0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en(-ý/-í)</a:t>
                      </a:r>
                    </a:p>
                    <a:p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zač-</a:t>
                      </a:r>
                      <a:r>
                        <a:rPr lang="cs-CZ" sz="1600" dirty="0" smtClean="0">
                          <a:solidFill>
                            <a:srgbClr val="7030A0"/>
                          </a:solidFill>
                        </a:rPr>
                        <a:t>a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t(-ý)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zač-</a:t>
                      </a:r>
                      <a:r>
                        <a:rPr lang="cs-CZ" sz="1600" dirty="0" smtClean="0">
                          <a:solidFill>
                            <a:srgbClr val="CC6600"/>
                          </a:solidFill>
                        </a:rPr>
                        <a:t>e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err="1" smtClean="0">
                          <a:solidFill>
                            <a:srgbClr val="FF0000"/>
                          </a:solidFill>
                        </a:rPr>
                        <a:t>tí</a:t>
                      </a:r>
                      <a:endParaRPr lang="cs-CZ" sz="16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cs-CZ" sz="16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maz-</a:t>
                      </a:r>
                      <a:r>
                        <a:rPr lang="cs-CZ" sz="1600" dirty="0" smtClean="0">
                          <a:solidFill>
                            <a:srgbClr val="7030A0"/>
                          </a:solidFill>
                        </a:rPr>
                        <a:t>á/a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n(-ý/í)</a:t>
                      </a:r>
                    </a:p>
                    <a:p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br-</a:t>
                      </a:r>
                      <a:r>
                        <a:rPr lang="cs-CZ" sz="1600" dirty="0" smtClean="0">
                          <a:solidFill>
                            <a:srgbClr val="7030A0"/>
                          </a:solidFill>
                        </a:rPr>
                        <a:t>á/a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n(-ý/í)</a:t>
                      </a:r>
                    </a:p>
                    <a:p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děl-</a:t>
                      </a:r>
                      <a:r>
                        <a:rPr lang="cs-CZ" sz="1600" dirty="0" smtClean="0">
                          <a:solidFill>
                            <a:srgbClr val="7030A0"/>
                          </a:solidFill>
                        </a:rPr>
                        <a:t>á/a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n(-ý/í)</a:t>
                      </a:r>
                    </a:p>
                    <a:p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kup-</a:t>
                      </a:r>
                      <a:r>
                        <a:rPr lang="cs-CZ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ova/</a:t>
                      </a:r>
                      <a:r>
                        <a:rPr lang="cs-CZ" sz="16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ová</a:t>
                      </a:r>
                      <a:r>
                        <a:rPr lang="cs-CZ" sz="1600" dirty="0" smtClean="0"/>
                        <a:t>-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n(-ý/-í)</a:t>
                      </a:r>
                    </a:p>
                    <a:p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0736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Podle kmene minulého (opěrný tvar je tvar maskulina singuláru l-</a:t>
            </a:r>
            <a:r>
              <a:rPr lang="cs-CZ" sz="3200" dirty="0" err="1" smtClean="0"/>
              <a:t>ového</a:t>
            </a:r>
            <a:r>
              <a:rPr lang="cs-CZ" sz="3200" dirty="0" smtClean="0"/>
              <a:t> participia)/infinitivního (opěrný tvar je infinitiv)</a:t>
            </a:r>
            <a:endParaRPr lang="cs-CZ" sz="3200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034" y="2277373"/>
            <a:ext cx="11777932" cy="2653650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93893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kmenotvorný sufix </a:t>
            </a:r>
            <a:r>
              <a:rPr lang="cs-CZ" dirty="0" smtClean="0">
                <a:solidFill>
                  <a:srgbClr val="92D050"/>
                </a:solidFill>
              </a:rPr>
              <a:t>nulový </a:t>
            </a:r>
            <a:r>
              <a:rPr lang="cs-CZ" dirty="0" smtClean="0"/>
              <a:t>(typy se liší kořenovou finálou, u některých typů jsou dublety)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nes-0-l-0 – 1. třída prézentní, bez </a:t>
            </a:r>
            <a:r>
              <a:rPr lang="pt-BR" dirty="0" smtClean="0"/>
              <a:t>měkčení</a:t>
            </a:r>
            <a:r>
              <a:rPr lang="cs-CZ" dirty="0" smtClean="0"/>
              <a:t> (s alternací i bez ní)</a:t>
            </a:r>
            <a:endParaRPr lang="pt-BR" dirty="0"/>
          </a:p>
          <a:p>
            <a:r>
              <a:rPr lang="cs-CZ" dirty="0"/>
              <a:t>pek-0-l-0 – 1. třída prézentní, s </a:t>
            </a:r>
            <a:r>
              <a:rPr lang="cs-CZ" dirty="0" smtClean="0"/>
              <a:t>alternací veláry (např</a:t>
            </a:r>
            <a:r>
              <a:rPr lang="cs-CZ" dirty="0"/>
              <a:t>. k-č)</a:t>
            </a:r>
          </a:p>
          <a:p>
            <a:r>
              <a:rPr lang="cs-CZ" dirty="0"/>
              <a:t>tisk-0-l-0 – 2. třída prézentní</a:t>
            </a:r>
          </a:p>
          <a:p>
            <a:r>
              <a:rPr lang="cs-CZ" dirty="0"/>
              <a:t>kry-0-l-0 – 3. třída prézentní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5360" y="3177277"/>
            <a:ext cx="5459330" cy="3134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796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kmenotvorný sufix </a:t>
            </a:r>
            <a:r>
              <a:rPr lang="cs-CZ" dirty="0" smtClean="0">
                <a:solidFill>
                  <a:srgbClr val="FFFF00"/>
                </a:solidFill>
              </a:rPr>
              <a:t>–nu </a:t>
            </a:r>
            <a:r>
              <a:rPr lang="cs-CZ" dirty="0" smtClean="0"/>
              <a:t>(liší se uzavřeností/ otevřeností kořene, dublety – </a:t>
            </a:r>
            <a:r>
              <a:rPr lang="cs-CZ" dirty="0" err="1" smtClean="0">
                <a:solidFill>
                  <a:srgbClr val="C00000"/>
                </a:solidFill>
              </a:rPr>
              <a:t>nespis</a:t>
            </a:r>
            <a:r>
              <a:rPr lang="cs-CZ" dirty="0" smtClean="0">
                <a:solidFill>
                  <a:srgbClr val="C00000"/>
                </a:solidFill>
              </a:rPr>
              <a:t>.</a:t>
            </a:r>
            <a:r>
              <a:rPr lang="cs-CZ" dirty="0" smtClean="0"/>
              <a:t>)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mi-nu-l-0 </a:t>
            </a:r>
            <a:r>
              <a:rPr lang="cs-CZ" dirty="0"/>
              <a:t>– 2. třída </a:t>
            </a:r>
            <a:r>
              <a:rPr lang="cs-CZ" dirty="0" smtClean="0"/>
              <a:t>prézentní</a:t>
            </a:r>
          </a:p>
          <a:p>
            <a:r>
              <a:rPr lang="cs-CZ" dirty="0" smtClean="0"/>
              <a:t>tisk-nu-l-0 – 2. třída prézentní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zač-nu-l-0 – 2. třída prézentní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2499" y="2216989"/>
            <a:ext cx="5433712" cy="3683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616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kmenotvorný sufix -</a:t>
            </a:r>
            <a:r>
              <a:rPr lang="cs-CZ" dirty="0">
                <a:solidFill>
                  <a:srgbClr val="CC6600"/>
                </a:solidFill>
              </a:rPr>
              <a:t>e</a:t>
            </a:r>
            <a:r>
              <a:rPr lang="cs-CZ" dirty="0"/>
              <a:t>-</a:t>
            </a:r>
            <a:r>
              <a:rPr lang="cs-CZ" dirty="0" smtClean="0"/>
              <a:t>/-</a:t>
            </a:r>
            <a:r>
              <a:rPr lang="cs-CZ" dirty="0" smtClean="0">
                <a:solidFill>
                  <a:srgbClr val="CC6600"/>
                </a:solidFill>
              </a:rPr>
              <a:t>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tř-e-l-0 </a:t>
            </a:r>
            <a:r>
              <a:rPr lang="cs-CZ" dirty="0"/>
              <a:t>– 1. třída prézentní</a:t>
            </a:r>
          </a:p>
          <a:p>
            <a:r>
              <a:rPr lang="cs-CZ" dirty="0"/>
              <a:t>trp-ě-l-0 – 4. třída prézentní (s nulovým kmenotvorným sufixem</a:t>
            </a:r>
          </a:p>
          <a:p>
            <a:r>
              <a:rPr lang="cs-CZ" dirty="0"/>
              <a:t>v imperativu)</a:t>
            </a:r>
          </a:p>
          <a:p>
            <a:r>
              <a:rPr lang="cs-CZ" dirty="0"/>
              <a:t>sáz-e-l-0 – 4. třída prézentní (s nenulovým kmenotvorným sufixem</a:t>
            </a:r>
          </a:p>
          <a:p>
            <a:r>
              <a:rPr lang="cs-CZ" dirty="0"/>
              <a:t>v imperativu)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2271" y="3761117"/>
            <a:ext cx="5101529" cy="2835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493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kmenotvorný sufix </a:t>
            </a:r>
            <a:r>
              <a:rPr lang="cs-CZ" dirty="0" smtClean="0"/>
              <a:t>–</a:t>
            </a:r>
            <a:r>
              <a:rPr lang="cs-CZ" dirty="0" smtClean="0">
                <a:solidFill>
                  <a:srgbClr val="FFC000"/>
                </a:solidFill>
              </a:rPr>
              <a:t>i </a:t>
            </a:r>
            <a:r>
              <a:rPr lang="cs-CZ" dirty="0" smtClean="0"/>
              <a:t>(malá skupina sloves s neslabičným infinitivem má v </a:t>
            </a:r>
            <a:r>
              <a:rPr lang="cs-CZ" dirty="0" err="1" smtClean="0"/>
              <a:t>inf</a:t>
            </a:r>
            <a:r>
              <a:rPr lang="cs-CZ" dirty="0" smtClean="0"/>
              <a:t>. –</a:t>
            </a:r>
            <a:r>
              <a:rPr lang="cs-CZ" dirty="0" smtClean="0">
                <a:solidFill>
                  <a:srgbClr val="FFC000"/>
                </a:solidFill>
              </a:rPr>
              <a:t>í</a:t>
            </a:r>
            <a:r>
              <a:rPr lang="cs-CZ" dirty="0" smtClean="0"/>
              <a:t>: </a:t>
            </a:r>
            <a:r>
              <a:rPr lang="cs-CZ" i="1" dirty="0" err="1" smtClean="0"/>
              <a:t>ct</a:t>
            </a:r>
            <a:r>
              <a:rPr lang="cs-CZ" i="1" dirty="0" smtClean="0"/>
              <a:t>-</a:t>
            </a:r>
            <a:r>
              <a:rPr lang="cs-CZ" dirty="0">
                <a:solidFill>
                  <a:srgbClr val="FFC000"/>
                </a:solidFill>
              </a:rPr>
              <a:t> í </a:t>
            </a:r>
            <a:r>
              <a:rPr lang="cs-CZ" i="1" dirty="0" smtClean="0"/>
              <a:t>-</a:t>
            </a:r>
            <a:r>
              <a:rPr lang="cs-CZ" i="1" dirty="0" smtClean="0">
                <a:solidFill>
                  <a:srgbClr val="FF0000"/>
                </a:solidFill>
              </a:rPr>
              <a:t>t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pros-i-l-0 </a:t>
            </a:r>
            <a:r>
              <a:rPr lang="cs-CZ" dirty="0"/>
              <a:t>– 4. třída prézentní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í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7290" y="2988707"/>
            <a:ext cx="3850256" cy="4796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740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kmenotvorný sufix </a:t>
            </a:r>
            <a:r>
              <a:rPr lang="cs-CZ" i="1" dirty="0" smtClean="0"/>
              <a:t>-</a:t>
            </a:r>
            <a:r>
              <a:rPr lang="cs-CZ" i="1" dirty="0" smtClean="0">
                <a:solidFill>
                  <a:srgbClr val="7030A0"/>
                </a:solidFill>
              </a:rPr>
              <a:t>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42878"/>
            <a:ext cx="10515600" cy="4351338"/>
          </a:xfrm>
        </p:spPr>
        <p:txBody>
          <a:bodyPr/>
          <a:lstStyle/>
          <a:p>
            <a:r>
              <a:rPr lang="cs-CZ" dirty="0" smtClean="0"/>
              <a:t>br-</a:t>
            </a:r>
            <a:r>
              <a:rPr lang="pt-BR" dirty="0" smtClean="0"/>
              <a:t>a-l-0 </a:t>
            </a:r>
            <a:r>
              <a:rPr lang="pt-BR" dirty="0"/>
              <a:t>– 1. třída prézentní, bez měkčení</a:t>
            </a:r>
          </a:p>
          <a:p>
            <a:r>
              <a:rPr lang="cs-CZ" dirty="0" smtClean="0"/>
              <a:t>maz-a-l-0 </a:t>
            </a:r>
            <a:r>
              <a:rPr lang="cs-CZ" dirty="0"/>
              <a:t>– 1. třída prézentní, s měkčením (např. </a:t>
            </a:r>
            <a:r>
              <a:rPr lang="cs-CZ" i="1" dirty="0"/>
              <a:t>z-ž</a:t>
            </a:r>
            <a:r>
              <a:rPr lang="cs-CZ" dirty="0"/>
              <a:t>)</a:t>
            </a:r>
          </a:p>
          <a:p>
            <a:r>
              <a:rPr lang="cs-CZ" dirty="0"/>
              <a:t>za-č-a-l-0 – 2. třída prézentní</a:t>
            </a:r>
          </a:p>
          <a:p>
            <a:r>
              <a:rPr lang="cs-CZ" dirty="0"/>
              <a:t>děl-a-l-0 – 5. třída prézentní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1936" y="3467819"/>
            <a:ext cx="3707626" cy="247901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8053" y="3467819"/>
            <a:ext cx="1683883" cy="247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539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kmenotvorný sufix </a:t>
            </a:r>
            <a:r>
              <a:rPr lang="cs-CZ" i="1" dirty="0"/>
              <a:t>-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</a:rPr>
              <a:t>ova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kup-ova-l-0 </a:t>
            </a:r>
            <a:r>
              <a:rPr lang="cs-CZ" dirty="0"/>
              <a:t>– 3. třída prézentní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7948" y="2268748"/>
            <a:ext cx="3131372" cy="3260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3663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Variantní tvary u sloves</a:t>
            </a:r>
            <a:br>
              <a:rPr lang="cs-CZ" dirty="0" smtClean="0"/>
            </a:br>
            <a:r>
              <a:rPr lang="cs-CZ" dirty="0" smtClean="0"/>
              <a:t>- uveďte příklady na: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Variantní infinitiv</a:t>
            </a:r>
          </a:p>
          <a:p>
            <a:r>
              <a:rPr lang="cs-CZ" dirty="0" smtClean="0"/>
              <a:t>Variantní tvary indikativu prézentu aktiva</a:t>
            </a:r>
          </a:p>
          <a:p>
            <a:r>
              <a:rPr lang="cs-CZ" dirty="0" smtClean="0"/>
              <a:t>Variantní imperativ</a:t>
            </a:r>
          </a:p>
          <a:p>
            <a:r>
              <a:rPr lang="cs-CZ" dirty="0" smtClean="0"/>
              <a:t>Variantní l-</a:t>
            </a:r>
            <a:r>
              <a:rPr lang="cs-CZ" dirty="0" err="1" smtClean="0"/>
              <a:t>ové</a:t>
            </a:r>
            <a:r>
              <a:rPr lang="cs-CZ" dirty="0" smtClean="0"/>
              <a:t> příčestí</a:t>
            </a:r>
          </a:p>
          <a:p>
            <a:r>
              <a:rPr lang="cs-CZ" dirty="0" smtClean="0"/>
              <a:t>Variantní pasivní příčestí</a:t>
            </a:r>
          </a:p>
          <a:p>
            <a:r>
              <a:rPr lang="cs-CZ" dirty="0" smtClean="0"/>
              <a:t>Variantní tvar </a:t>
            </a:r>
            <a:r>
              <a:rPr lang="cs-CZ" dirty="0" err="1" smtClean="0"/>
              <a:t>transgresívu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092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Slovesné paradigma, konjugační </a:t>
            </a:r>
            <a:r>
              <a:rPr lang="cs-CZ" dirty="0" smtClean="0"/>
              <a:t>typ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Podle prézentního </a:t>
            </a:r>
            <a:r>
              <a:rPr lang="cs-CZ" dirty="0"/>
              <a:t>kmene (5 tříd </a:t>
            </a:r>
            <a:r>
              <a:rPr lang="cs-CZ" dirty="0" smtClean="0"/>
              <a:t>- </a:t>
            </a:r>
            <a:r>
              <a:rPr lang="cs-CZ" dirty="0"/>
              <a:t>mimo toto dělení zůstanou slovesa </a:t>
            </a:r>
            <a:r>
              <a:rPr lang="cs-CZ" dirty="0" smtClean="0"/>
              <a:t>izolovaná)</a:t>
            </a:r>
            <a:endParaRPr lang="cs-CZ" dirty="0"/>
          </a:p>
          <a:p>
            <a:r>
              <a:rPr lang="cs-CZ" dirty="0" smtClean="0"/>
              <a:t>Podle minulého </a:t>
            </a:r>
            <a:r>
              <a:rPr lang="cs-CZ" dirty="0"/>
              <a:t>kmene </a:t>
            </a:r>
            <a:r>
              <a:rPr lang="cs-CZ" sz="1700" dirty="0"/>
              <a:t>(tzv. kmen infinitivní, vyčleňovaný jako </a:t>
            </a:r>
            <a:r>
              <a:rPr lang="cs-CZ" sz="1700" dirty="0" smtClean="0"/>
              <a:t>samostatný v </a:t>
            </a:r>
            <a:r>
              <a:rPr lang="cs-CZ" sz="1700" dirty="0"/>
              <a:t>některých mluvnicích, např. v PMČ, zde považujeme za </a:t>
            </a:r>
            <a:r>
              <a:rPr lang="cs-CZ" sz="1700" dirty="0" smtClean="0"/>
              <a:t>variantu kmene </a:t>
            </a:r>
            <a:r>
              <a:rPr lang="cs-CZ" sz="1700" dirty="0"/>
              <a:t>minulého)</a:t>
            </a:r>
            <a:r>
              <a:rPr lang="cs-CZ" dirty="0"/>
              <a:t>. 6 tříd podle kmene minulého (bezezbytku, tj. včetně izolovaných sloves)</a:t>
            </a:r>
          </a:p>
          <a:p>
            <a:r>
              <a:rPr lang="cs-CZ" dirty="0" smtClean="0"/>
              <a:t>konjugační typ - obě klasifikace - podoba </a:t>
            </a:r>
            <a:r>
              <a:rPr lang="cs-CZ" dirty="0"/>
              <a:t>obou </a:t>
            </a:r>
            <a:r>
              <a:rPr lang="cs-CZ" dirty="0" smtClean="0"/>
              <a:t>kmenů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0477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Variantní tvary u sloves</a:t>
            </a:r>
            <a:br>
              <a:rPr lang="cs-CZ" dirty="0"/>
            </a:br>
            <a:r>
              <a:rPr lang="cs-CZ" dirty="0"/>
              <a:t>- uveďte příklady na: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Variantní </a:t>
            </a:r>
            <a:r>
              <a:rPr lang="cs-CZ" dirty="0" smtClean="0"/>
              <a:t>infinitiv: </a:t>
            </a:r>
            <a:r>
              <a:rPr lang="cs-CZ" b="1" i="1" dirty="0" err="1" smtClean="0">
                <a:solidFill>
                  <a:srgbClr val="FF0000"/>
                </a:solidFill>
              </a:rPr>
              <a:t>péc</a:t>
            </a:r>
            <a:r>
              <a:rPr lang="cs-CZ" b="1" i="1" dirty="0" smtClean="0">
                <a:solidFill>
                  <a:srgbClr val="FF0000"/>
                </a:solidFill>
              </a:rPr>
              <a:t>-i/-t, </a:t>
            </a:r>
            <a:r>
              <a:rPr lang="cs-CZ" b="1" i="1" dirty="0" err="1" smtClean="0">
                <a:solidFill>
                  <a:srgbClr val="FF0000"/>
                </a:solidFill>
              </a:rPr>
              <a:t>nés</a:t>
            </a:r>
            <a:r>
              <a:rPr lang="cs-CZ" b="1" i="1" dirty="0" smtClean="0">
                <a:solidFill>
                  <a:srgbClr val="FF0000"/>
                </a:solidFill>
              </a:rPr>
              <a:t>-t/-ti, </a:t>
            </a:r>
            <a:r>
              <a:rPr lang="cs-CZ" b="1" i="1" dirty="0" err="1" smtClean="0">
                <a:solidFill>
                  <a:srgbClr val="FF0000"/>
                </a:solidFill>
              </a:rPr>
              <a:t>poč</a:t>
            </a:r>
            <a:r>
              <a:rPr lang="cs-CZ" b="1" i="1" dirty="0" smtClean="0">
                <a:solidFill>
                  <a:srgbClr val="FF0000"/>
                </a:solidFill>
              </a:rPr>
              <a:t>-í-t/-ti/</a:t>
            </a:r>
            <a:r>
              <a:rPr lang="cs-CZ" b="1" i="1" dirty="0" err="1" smtClean="0">
                <a:solidFill>
                  <a:srgbClr val="FF0000"/>
                </a:solidFill>
              </a:rPr>
              <a:t>poč</a:t>
            </a:r>
            <a:r>
              <a:rPr lang="cs-CZ" b="1" i="1" dirty="0" smtClean="0">
                <a:solidFill>
                  <a:srgbClr val="FF0000"/>
                </a:solidFill>
              </a:rPr>
              <a:t>-</a:t>
            </a:r>
            <a:r>
              <a:rPr lang="cs-CZ" b="1" i="1" dirty="0" err="1" smtClean="0">
                <a:solidFill>
                  <a:srgbClr val="FF0000"/>
                </a:solidFill>
              </a:rPr>
              <a:t>nou</a:t>
            </a:r>
            <a:r>
              <a:rPr lang="cs-CZ" b="1" i="1" dirty="0" smtClean="0">
                <a:solidFill>
                  <a:srgbClr val="FF0000"/>
                </a:solidFill>
              </a:rPr>
              <a:t>-t/-ti, klí-0-t/-ti/kle-0-t-ti, se-</a:t>
            </a:r>
            <a:r>
              <a:rPr lang="cs-CZ" b="1" i="1" dirty="0" err="1" smtClean="0">
                <a:solidFill>
                  <a:srgbClr val="FF0000"/>
                </a:solidFill>
              </a:rPr>
              <a:t>dr</a:t>
            </a:r>
            <a:r>
              <a:rPr lang="cs-CZ" b="1" i="1" dirty="0" smtClean="0">
                <a:solidFill>
                  <a:srgbClr val="FF0000"/>
                </a:solidFill>
              </a:rPr>
              <a:t>-a-t/-ti/s-</a:t>
            </a:r>
            <a:r>
              <a:rPr lang="cs-CZ" b="1" i="1" dirty="0" err="1" smtClean="0">
                <a:solidFill>
                  <a:srgbClr val="FF0000"/>
                </a:solidFill>
              </a:rPr>
              <a:t>dr</a:t>
            </a:r>
            <a:r>
              <a:rPr lang="cs-CZ" b="1" i="1" dirty="0" smtClean="0">
                <a:solidFill>
                  <a:srgbClr val="FF0000"/>
                </a:solidFill>
              </a:rPr>
              <a:t>-á-t/-ti</a:t>
            </a:r>
            <a:endParaRPr lang="cs-CZ" dirty="0"/>
          </a:p>
          <a:p>
            <a:r>
              <a:rPr lang="cs-CZ" dirty="0"/>
              <a:t>Variantní tvary indikativu prézentu </a:t>
            </a:r>
            <a:r>
              <a:rPr lang="cs-CZ" dirty="0" smtClean="0"/>
              <a:t>aktiva: </a:t>
            </a:r>
            <a:r>
              <a:rPr lang="cs-CZ" b="1" i="1" dirty="0" smtClean="0">
                <a:solidFill>
                  <a:srgbClr val="FF0000"/>
                </a:solidFill>
              </a:rPr>
              <a:t>píš-0-u/-i, kop-0-u/-á-m</a:t>
            </a:r>
            <a:endParaRPr lang="cs-CZ" dirty="0"/>
          </a:p>
          <a:p>
            <a:r>
              <a:rPr lang="cs-CZ" dirty="0"/>
              <a:t>Variantní </a:t>
            </a:r>
            <a:r>
              <a:rPr lang="cs-CZ" dirty="0" smtClean="0"/>
              <a:t>imperativ: </a:t>
            </a:r>
            <a:r>
              <a:rPr lang="cs-CZ" b="1" i="1" dirty="0" smtClean="0">
                <a:solidFill>
                  <a:srgbClr val="FF0000"/>
                </a:solidFill>
              </a:rPr>
              <a:t>kop-0-0/-ej-0, skač-0-0/skák-ej-0</a:t>
            </a:r>
            <a:endParaRPr lang="cs-CZ" b="1" dirty="0">
              <a:solidFill>
                <a:srgbClr val="FF0000"/>
              </a:solidFill>
            </a:endParaRPr>
          </a:p>
          <a:p>
            <a:r>
              <a:rPr lang="cs-CZ" dirty="0"/>
              <a:t>Variantní l-</a:t>
            </a:r>
            <a:r>
              <a:rPr lang="cs-CZ" dirty="0" err="1"/>
              <a:t>ové</a:t>
            </a:r>
            <a:r>
              <a:rPr lang="cs-CZ" dirty="0"/>
              <a:t> </a:t>
            </a:r>
            <a:r>
              <a:rPr lang="cs-CZ" dirty="0" smtClean="0"/>
              <a:t>příčestí: </a:t>
            </a:r>
            <a:r>
              <a:rPr lang="cs-CZ" b="1" i="1" dirty="0" err="1" smtClean="0">
                <a:solidFill>
                  <a:srgbClr val="FF0000"/>
                </a:solidFill>
              </a:rPr>
              <a:t>zap</a:t>
            </a:r>
            <a:r>
              <a:rPr lang="cs-CZ" b="1" i="1" dirty="0" smtClean="0">
                <a:solidFill>
                  <a:srgbClr val="FF0000"/>
                </a:solidFill>
              </a:rPr>
              <a:t>-nu-l/-0-l/-ja-l,-0-0</a:t>
            </a:r>
            <a:endParaRPr lang="cs-CZ" dirty="0"/>
          </a:p>
          <a:p>
            <a:r>
              <a:rPr lang="cs-CZ" dirty="0"/>
              <a:t>Variantní pasivní </a:t>
            </a:r>
            <a:r>
              <a:rPr lang="cs-CZ" dirty="0" smtClean="0"/>
              <a:t>příčestí: </a:t>
            </a:r>
            <a:r>
              <a:rPr lang="cs-CZ" b="1" i="1" dirty="0" smtClean="0">
                <a:solidFill>
                  <a:srgbClr val="FF0000"/>
                </a:solidFill>
              </a:rPr>
              <a:t>od-sá-0-n/-0-t, ode-t-nu-t/od-ť-a-t, tišt-0-ěn/tisk-nu-t</a:t>
            </a:r>
            <a:endParaRPr lang="cs-CZ" dirty="0"/>
          </a:p>
          <a:p>
            <a:r>
              <a:rPr lang="cs-CZ" dirty="0"/>
              <a:t>Variantní tvar </a:t>
            </a:r>
            <a:r>
              <a:rPr lang="cs-CZ" dirty="0" smtClean="0"/>
              <a:t>transgresivu: </a:t>
            </a:r>
            <a:r>
              <a:rPr lang="cs-CZ" b="1" i="1" dirty="0" smtClean="0">
                <a:solidFill>
                  <a:srgbClr val="FF0000"/>
                </a:solidFill>
              </a:rPr>
              <a:t>maž-0-e/maz-aj-e, pek-0-a/peč-0-e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77684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Může mít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variantní infinitiv alternaci finální souhlásky kořene?</a:t>
            </a:r>
          </a:p>
          <a:p>
            <a:r>
              <a:rPr lang="cs-CZ" dirty="0" smtClean="0"/>
              <a:t>variantní infinitiv samohláskovou alternace kořenové samohlásky?</a:t>
            </a:r>
          </a:p>
          <a:p>
            <a:r>
              <a:rPr lang="cs-CZ" dirty="0" smtClean="0"/>
              <a:t>variantní tvar l-</a:t>
            </a:r>
            <a:r>
              <a:rPr lang="cs-CZ" dirty="0" err="1" smtClean="0"/>
              <a:t>ového</a:t>
            </a:r>
            <a:r>
              <a:rPr lang="cs-CZ" dirty="0" smtClean="0"/>
              <a:t> příčestí stejnou podobu kořene jako infinitiv?</a:t>
            </a:r>
          </a:p>
          <a:p>
            <a:r>
              <a:rPr lang="cs-CZ" dirty="0" smtClean="0"/>
              <a:t>variantní imperativ alternaci iniciálního konsonantu kořene?</a:t>
            </a:r>
          </a:p>
          <a:p>
            <a:r>
              <a:rPr lang="cs-CZ" dirty="0" smtClean="0"/>
              <a:t>variantní pasivní příčestí alternaci finální souhlásky kořene?</a:t>
            </a:r>
          </a:p>
          <a:p>
            <a:r>
              <a:rPr lang="cs-CZ" dirty="0" smtClean="0"/>
              <a:t>variantní transgresiv alternativní kmenotvornou příponu?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81299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Může </a:t>
            </a:r>
            <a:r>
              <a:rPr lang="cs-CZ" dirty="0" smtClean="0"/>
              <a:t>mít?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variantní infinitiv alternaci finální souhlásky kořene</a:t>
            </a:r>
            <a:r>
              <a:rPr lang="cs-CZ" dirty="0" smtClean="0"/>
              <a:t>?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i="1" dirty="0" smtClean="0">
                <a:solidFill>
                  <a:srgbClr val="FF0000"/>
                </a:solidFill>
              </a:rPr>
              <a:t>pře-vlé</a:t>
            </a:r>
            <a:r>
              <a:rPr lang="cs-CZ" b="1" i="1" dirty="0" smtClean="0">
                <a:solidFill>
                  <a:srgbClr val="FF0000"/>
                </a:solidFill>
              </a:rPr>
              <a:t>c</a:t>
            </a:r>
            <a:r>
              <a:rPr lang="cs-CZ" i="1" dirty="0" smtClean="0">
                <a:solidFill>
                  <a:srgbClr val="FF0000"/>
                </a:solidFill>
              </a:rPr>
              <a:t>-0-i/pře-</a:t>
            </a:r>
            <a:r>
              <a:rPr lang="cs-CZ" i="1" dirty="0" err="1" smtClean="0">
                <a:solidFill>
                  <a:srgbClr val="FF0000"/>
                </a:solidFill>
              </a:rPr>
              <a:t>vlé</a:t>
            </a:r>
            <a:r>
              <a:rPr lang="cs-CZ" b="1" i="1" dirty="0" err="1" smtClean="0">
                <a:solidFill>
                  <a:srgbClr val="FF0000"/>
                </a:solidFill>
              </a:rPr>
              <a:t>k</a:t>
            </a:r>
            <a:r>
              <a:rPr lang="cs-CZ" i="1" dirty="0" smtClean="0">
                <a:solidFill>
                  <a:srgbClr val="FF0000"/>
                </a:solidFill>
              </a:rPr>
              <a:t>-</a:t>
            </a:r>
            <a:r>
              <a:rPr lang="cs-CZ" i="1" dirty="0" err="1" smtClean="0">
                <a:solidFill>
                  <a:srgbClr val="FF0000"/>
                </a:solidFill>
              </a:rPr>
              <a:t>nou</a:t>
            </a:r>
            <a:r>
              <a:rPr lang="cs-CZ" i="1" dirty="0" smtClean="0">
                <a:solidFill>
                  <a:srgbClr val="FF0000"/>
                </a:solidFill>
              </a:rPr>
              <a:t>-t</a:t>
            </a:r>
            <a:endParaRPr lang="cs-CZ" i="1" dirty="0"/>
          </a:p>
          <a:p>
            <a:r>
              <a:rPr lang="cs-CZ" dirty="0"/>
              <a:t>variantní infinitiv samohláskovou alternace kořenové samohlásky</a:t>
            </a:r>
            <a:r>
              <a:rPr lang="cs-CZ" dirty="0" smtClean="0"/>
              <a:t>? </a:t>
            </a:r>
            <a:r>
              <a:rPr lang="cs-CZ" i="1" dirty="0" smtClean="0">
                <a:solidFill>
                  <a:srgbClr val="FF0000"/>
                </a:solidFill>
              </a:rPr>
              <a:t>kl</a:t>
            </a:r>
            <a:r>
              <a:rPr lang="cs-CZ" b="1" i="1" dirty="0" smtClean="0">
                <a:solidFill>
                  <a:srgbClr val="FF0000"/>
                </a:solidFill>
              </a:rPr>
              <a:t>í</a:t>
            </a:r>
            <a:r>
              <a:rPr lang="cs-CZ" i="1" dirty="0" smtClean="0">
                <a:solidFill>
                  <a:srgbClr val="FF0000"/>
                </a:solidFill>
              </a:rPr>
              <a:t>-0-t/kl</a:t>
            </a:r>
            <a:r>
              <a:rPr lang="cs-CZ" b="1" i="1" dirty="0" smtClean="0">
                <a:solidFill>
                  <a:srgbClr val="FF0000"/>
                </a:solidFill>
              </a:rPr>
              <a:t>e</a:t>
            </a:r>
            <a:r>
              <a:rPr lang="cs-CZ" i="1" dirty="0" smtClean="0">
                <a:solidFill>
                  <a:srgbClr val="FF0000"/>
                </a:solidFill>
              </a:rPr>
              <a:t>-0-t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variantní imperativ alternaci iniciálního konsonantu kořene</a:t>
            </a:r>
            <a:r>
              <a:rPr lang="cs-CZ" dirty="0" smtClean="0"/>
              <a:t>? </a:t>
            </a:r>
            <a:r>
              <a:rPr lang="cs-CZ" b="1" i="1" dirty="0" smtClean="0">
                <a:solidFill>
                  <a:srgbClr val="FF0000"/>
                </a:solidFill>
              </a:rPr>
              <a:t>ř</a:t>
            </a:r>
            <a:r>
              <a:rPr lang="cs-CZ" i="1" dirty="0" smtClean="0">
                <a:solidFill>
                  <a:srgbClr val="FF0000"/>
                </a:solidFill>
              </a:rPr>
              <a:t>ek-n-i/</a:t>
            </a:r>
            <a:r>
              <a:rPr lang="cs-CZ" b="1" i="1" dirty="0" smtClean="0">
                <a:solidFill>
                  <a:srgbClr val="FF0000"/>
                </a:solidFill>
              </a:rPr>
              <a:t>r</a:t>
            </a:r>
            <a:r>
              <a:rPr lang="cs-CZ" i="1" dirty="0" smtClean="0">
                <a:solidFill>
                  <a:srgbClr val="FF0000"/>
                </a:solidFill>
              </a:rPr>
              <a:t>c-0-i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variantní pasivní příčestí alternaci finální souhlásky kořene</a:t>
            </a:r>
            <a:r>
              <a:rPr lang="cs-CZ" dirty="0" smtClean="0"/>
              <a:t>? </a:t>
            </a:r>
            <a:r>
              <a:rPr lang="cs-CZ" i="1" dirty="0" smtClean="0">
                <a:solidFill>
                  <a:srgbClr val="FF0000"/>
                </a:solidFill>
              </a:rPr>
              <a:t>mra</a:t>
            </a:r>
            <a:r>
              <a:rPr lang="cs-CZ" b="1" i="1" dirty="0" smtClean="0">
                <a:solidFill>
                  <a:srgbClr val="FF0000"/>
                </a:solidFill>
              </a:rPr>
              <a:t>ž</a:t>
            </a:r>
            <a:r>
              <a:rPr lang="cs-CZ" i="1" dirty="0" smtClean="0">
                <a:solidFill>
                  <a:srgbClr val="FF0000"/>
                </a:solidFill>
              </a:rPr>
              <a:t>-0-en/mra</a:t>
            </a:r>
            <a:r>
              <a:rPr lang="cs-CZ" b="1" i="1" dirty="0" smtClean="0">
                <a:solidFill>
                  <a:srgbClr val="FF0000"/>
                </a:solidFill>
              </a:rPr>
              <a:t>z</a:t>
            </a:r>
            <a:r>
              <a:rPr lang="cs-CZ" i="1" dirty="0" smtClean="0">
                <a:solidFill>
                  <a:srgbClr val="FF0000"/>
                </a:solidFill>
              </a:rPr>
              <a:t>-0-en</a:t>
            </a:r>
            <a:endParaRPr lang="cs-CZ" dirty="0"/>
          </a:p>
          <a:p>
            <a:r>
              <a:rPr lang="cs-CZ" dirty="0"/>
              <a:t>variantní transgresiv alternativní kmenotvornou příponu</a:t>
            </a:r>
            <a:r>
              <a:rPr lang="cs-CZ" dirty="0" smtClean="0"/>
              <a:t>? </a:t>
            </a:r>
            <a:r>
              <a:rPr lang="cs-CZ" i="1" dirty="0" smtClean="0">
                <a:solidFill>
                  <a:srgbClr val="FF0000"/>
                </a:solidFill>
              </a:rPr>
              <a:t>s-tisk-</a:t>
            </a:r>
            <a:r>
              <a:rPr lang="cs-CZ" b="1" i="1" dirty="0" smtClean="0">
                <a:solidFill>
                  <a:srgbClr val="FF0000"/>
                </a:solidFill>
              </a:rPr>
              <a:t>0</a:t>
            </a:r>
            <a:r>
              <a:rPr lang="cs-CZ" i="1" dirty="0" smtClean="0">
                <a:solidFill>
                  <a:srgbClr val="FF0000"/>
                </a:solidFill>
              </a:rPr>
              <a:t>-ši/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smtClean="0">
                <a:solidFill>
                  <a:srgbClr val="FF0000"/>
                </a:solidFill>
              </a:rPr>
              <a:t>s-tisk-</a:t>
            </a:r>
            <a:r>
              <a:rPr lang="cs-CZ" b="1" i="1" dirty="0" smtClean="0">
                <a:solidFill>
                  <a:srgbClr val="FF0000"/>
                </a:solidFill>
              </a:rPr>
              <a:t>nu</a:t>
            </a:r>
            <a:r>
              <a:rPr lang="cs-CZ" i="1" dirty="0" smtClean="0">
                <a:solidFill>
                  <a:srgbClr val="FF0000"/>
                </a:solidFill>
              </a:rPr>
              <a:t>-vši, maž-</a:t>
            </a:r>
            <a:r>
              <a:rPr lang="cs-CZ" b="1" i="1" dirty="0" smtClean="0">
                <a:solidFill>
                  <a:srgbClr val="FF0000"/>
                </a:solidFill>
              </a:rPr>
              <a:t>0</a:t>
            </a:r>
            <a:r>
              <a:rPr lang="cs-CZ" i="1" dirty="0" smtClean="0">
                <a:solidFill>
                  <a:srgbClr val="FF0000"/>
                </a:solidFill>
              </a:rPr>
              <a:t>-e/maz-</a:t>
            </a:r>
            <a:r>
              <a:rPr lang="cs-CZ" b="1" i="1" dirty="0" smtClean="0">
                <a:solidFill>
                  <a:srgbClr val="FF0000"/>
                </a:solidFill>
              </a:rPr>
              <a:t>aj</a:t>
            </a:r>
            <a:r>
              <a:rPr lang="cs-CZ" i="1" dirty="0" smtClean="0">
                <a:solidFill>
                  <a:srgbClr val="FF0000"/>
                </a:solidFill>
              </a:rPr>
              <a:t>-e</a:t>
            </a:r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62885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Složitější případy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češtině je řada sloves, která nelze jednoduše zařadit ke vzoru, </a:t>
            </a:r>
            <a:r>
              <a:rPr lang="cs-CZ" dirty="0" smtClean="0"/>
              <a:t>ačkoli je </a:t>
            </a:r>
            <a:r>
              <a:rPr lang="cs-CZ" dirty="0"/>
              <a:t>lze zařadit do třídy. Jde o nepravidelná slovesa, která mají </a:t>
            </a:r>
            <a:r>
              <a:rPr lang="cs-CZ" dirty="0" smtClean="0"/>
              <a:t>neobvyklou kombinaci </a:t>
            </a:r>
            <a:r>
              <a:rPr lang="cs-CZ" dirty="0"/>
              <a:t>prézentního a minulého kmene: např. </a:t>
            </a:r>
            <a:r>
              <a:rPr lang="cs-CZ" i="1" dirty="0"/>
              <a:t>bát se</a:t>
            </a:r>
            <a:r>
              <a:rPr lang="cs-CZ" dirty="0"/>
              <a:t>, </a:t>
            </a:r>
            <a:r>
              <a:rPr lang="cs-CZ" i="1" dirty="0"/>
              <a:t>mít</a:t>
            </a:r>
            <a:r>
              <a:rPr lang="cs-CZ" dirty="0"/>
              <a:t>, </a:t>
            </a:r>
            <a:r>
              <a:rPr lang="cs-CZ" i="1" dirty="0"/>
              <a:t>stát se </a:t>
            </a:r>
            <a:r>
              <a:rPr lang="cs-CZ" dirty="0" smtClean="0"/>
              <a:t>aj. Existují </a:t>
            </a:r>
            <a:r>
              <a:rPr lang="cs-CZ" dirty="0"/>
              <a:t>rovněž slovesa, která přecházejí od jednoho konjugačního </a:t>
            </a:r>
            <a:r>
              <a:rPr lang="cs-CZ" dirty="0" smtClean="0"/>
              <a:t>typu k </a:t>
            </a:r>
            <a:r>
              <a:rPr lang="cs-CZ" dirty="0"/>
              <a:t>jinému (různou měrou kolísají mezi „vzory“): např. </a:t>
            </a:r>
            <a:r>
              <a:rPr lang="cs-CZ" i="1" dirty="0"/>
              <a:t>myslit/myslet </a:t>
            </a:r>
            <a:r>
              <a:rPr lang="cs-CZ" dirty="0"/>
              <a:t>(„prosí</a:t>
            </a:r>
            <a:r>
              <a:rPr lang="cs-CZ" dirty="0" smtClean="0"/>
              <a:t>“/„trpí</a:t>
            </a:r>
            <a:r>
              <a:rPr lang="cs-CZ" dirty="0"/>
              <a:t>“), </a:t>
            </a:r>
            <a:r>
              <a:rPr lang="cs-CZ" i="1" dirty="0"/>
              <a:t>musit/muset </a:t>
            </a:r>
            <a:r>
              <a:rPr lang="cs-CZ" dirty="0"/>
              <a:t>(„prosí“/„sází“), </a:t>
            </a:r>
            <a:r>
              <a:rPr lang="cs-CZ" i="1" dirty="0"/>
              <a:t>sypat </a:t>
            </a:r>
            <a:r>
              <a:rPr lang="cs-CZ" dirty="0"/>
              <a:t>(„bere“/„dělá“), </a:t>
            </a:r>
            <a:r>
              <a:rPr lang="cs-CZ" i="1" dirty="0" smtClean="0"/>
              <a:t>klouzat </a:t>
            </a:r>
            <a:r>
              <a:rPr lang="cs-CZ" dirty="0" smtClean="0"/>
              <a:t>(„</a:t>
            </a:r>
            <a:r>
              <a:rPr lang="cs-CZ" dirty="0"/>
              <a:t>maže“/„dělá“), </a:t>
            </a:r>
            <a:r>
              <a:rPr lang="cs-CZ" i="1" dirty="0"/>
              <a:t>navléci/navléknout </a:t>
            </a:r>
            <a:r>
              <a:rPr lang="cs-CZ" dirty="0"/>
              <a:t>(„peče“/„tiskne“) aj.</a:t>
            </a:r>
          </a:p>
        </p:txBody>
      </p:sp>
    </p:spTree>
    <p:extLst>
      <p:ext uri="{BB962C8B-B14F-4D97-AF65-F5344CB8AC3E}">
        <p14:creationId xmlns:p14="http://schemas.microsoft.com/office/powerpoint/2010/main" val="13705878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Sledujte kmenotvornou příponu tvarů od kmene minulého a její podíl na derivaci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9160" y="1782493"/>
            <a:ext cx="3096504" cy="435133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7595" y="2195692"/>
            <a:ext cx="4781550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6077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4736" y="339246"/>
            <a:ext cx="10515600" cy="1325563"/>
          </a:xfrm>
        </p:spPr>
        <p:txBody>
          <a:bodyPr/>
          <a:lstStyle/>
          <a:p>
            <a:r>
              <a:rPr lang="cs-CZ" dirty="0" smtClean="0"/>
              <a:t>Sledujte kmenotvornou příponu tvarů od kmene minulého a její podíl na derivaci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1817567"/>
            <a:ext cx="5000625" cy="43148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288" y="1817567"/>
            <a:ext cx="4705350" cy="481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5633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Sledujte kmenotvornou příponu tvarů od kmene minulého a její podíl na derivaci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8225" y="2096024"/>
            <a:ext cx="4629150" cy="37242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6461" y="2157412"/>
            <a:ext cx="4229100" cy="3457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2911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Sledujte kmenotvornou příponu tvarů od kmene minulého a její podíl na derivaci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34251"/>
            <a:ext cx="3857569" cy="435133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8618" y="1690688"/>
            <a:ext cx="4524375" cy="531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3186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Podíl kmenotvorných přípon na derivaci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Zahrnují všechny deriváty od sloves ve své morfémové struktuře kmenotvornou příponu ?</a:t>
            </a:r>
          </a:p>
          <a:p>
            <a:r>
              <a:rPr lang="cs-CZ" dirty="0" smtClean="0"/>
              <a:t>Které třídy sloves mají omezený derivační potenciál?</a:t>
            </a:r>
          </a:p>
          <a:p>
            <a:r>
              <a:rPr lang="cs-CZ" dirty="0" smtClean="0"/>
              <a:t>Platí tato omezení bez výjimek?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5817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92D050"/>
                </a:solidFill>
              </a:rPr>
              <a:t>-0-, -e-, -nu-</a:t>
            </a:r>
            <a:endParaRPr lang="cs-CZ" dirty="0">
              <a:solidFill>
                <a:srgbClr val="92D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přá-</a:t>
            </a:r>
            <a:r>
              <a:rPr lang="cs-CZ" dirty="0" smtClean="0">
                <a:solidFill>
                  <a:srgbClr val="92D050"/>
                </a:solidFill>
              </a:rPr>
              <a:t>0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l </a:t>
            </a:r>
            <a:r>
              <a:rPr lang="cs-CZ" dirty="0" smtClean="0"/>
              <a:t>→ pří-</a:t>
            </a:r>
            <a:r>
              <a:rPr lang="cs-CZ" dirty="0" smtClean="0">
                <a:solidFill>
                  <a:srgbClr val="92D050"/>
                </a:solidFill>
              </a:rPr>
              <a:t>0</a:t>
            </a:r>
            <a:r>
              <a:rPr lang="cs-CZ" dirty="0" smtClean="0"/>
              <a:t>-tel</a:t>
            </a:r>
          </a:p>
          <a:p>
            <a:r>
              <a:rPr lang="cs-CZ" dirty="0" err="1"/>
              <a:t>z</a:t>
            </a:r>
            <a:r>
              <a:rPr lang="cs-CZ" dirty="0" err="1" smtClean="0"/>
              <a:t>ř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92D050"/>
                </a:solidFill>
              </a:rPr>
              <a:t>e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l </a:t>
            </a:r>
            <a:r>
              <a:rPr lang="cs-CZ" dirty="0" smtClean="0"/>
              <a:t>→ </a:t>
            </a:r>
            <a:r>
              <a:rPr lang="cs-CZ" dirty="0" err="1" smtClean="0"/>
              <a:t>zř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92D050"/>
                </a:solidFill>
              </a:rPr>
              <a:t>e</a:t>
            </a:r>
            <a:r>
              <a:rPr lang="cs-CZ" dirty="0" smtClean="0"/>
              <a:t>-tel</a:t>
            </a:r>
          </a:p>
          <a:p>
            <a:r>
              <a:rPr lang="cs-CZ" dirty="0" smtClean="0"/>
              <a:t>bi-</a:t>
            </a:r>
            <a:r>
              <a:rPr lang="cs-CZ" dirty="0">
                <a:solidFill>
                  <a:srgbClr val="92D050"/>
                </a:solidFill>
              </a:rPr>
              <a:t>0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l </a:t>
            </a:r>
            <a:r>
              <a:rPr lang="cs-CZ" dirty="0" smtClean="0"/>
              <a:t>→ bi-</a:t>
            </a:r>
            <a:r>
              <a:rPr lang="cs-CZ" dirty="0" smtClean="0">
                <a:solidFill>
                  <a:srgbClr val="92D050"/>
                </a:solidFill>
              </a:rPr>
              <a:t>0</a:t>
            </a:r>
            <a:r>
              <a:rPr lang="cs-CZ" dirty="0" smtClean="0"/>
              <a:t>-č	 bi-</a:t>
            </a:r>
            <a:r>
              <a:rPr lang="cs-CZ" dirty="0" smtClean="0">
                <a:solidFill>
                  <a:srgbClr val="92D050"/>
                </a:solidFill>
              </a:rPr>
              <a:t>0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l </a:t>
            </a:r>
            <a:r>
              <a:rPr lang="cs-CZ" dirty="0" smtClean="0"/>
              <a:t>→ bi-</a:t>
            </a:r>
            <a:r>
              <a:rPr lang="cs-CZ" dirty="0" smtClean="0">
                <a:solidFill>
                  <a:srgbClr val="92D050"/>
                </a:solidFill>
              </a:rPr>
              <a:t>0</a:t>
            </a:r>
            <a:r>
              <a:rPr lang="cs-CZ" dirty="0" smtClean="0"/>
              <a:t>-dlo</a:t>
            </a:r>
          </a:p>
          <a:p>
            <a:r>
              <a:rPr lang="cs-CZ" dirty="0"/>
              <a:t>č</a:t>
            </a:r>
            <a:r>
              <a:rPr lang="cs-CZ" dirty="0" smtClean="0"/>
              <a:t>i-</a:t>
            </a:r>
            <a:r>
              <a:rPr lang="cs-CZ" dirty="0" smtClean="0">
                <a:solidFill>
                  <a:srgbClr val="92D050"/>
                </a:solidFill>
              </a:rPr>
              <a:t>0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l </a:t>
            </a:r>
            <a:r>
              <a:rPr lang="cs-CZ" dirty="0" smtClean="0"/>
              <a:t>→ či-</a:t>
            </a:r>
            <a:r>
              <a:rPr lang="cs-CZ" dirty="0" smtClean="0">
                <a:solidFill>
                  <a:srgbClr val="92D050"/>
                </a:solidFill>
              </a:rPr>
              <a:t>0</a:t>
            </a:r>
            <a:r>
              <a:rPr lang="cs-CZ" dirty="0" smtClean="0"/>
              <a:t>-dlo 	</a:t>
            </a:r>
          </a:p>
          <a:p>
            <a:r>
              <a:rPr lang="cs-CZ" dirty="0" smtClean="0"/>
              <a:t>ry-</a:t>
            </a:r>
            <a:r>
              <a:rPr lang="cs-CZ" dirty="0" smtClean="0">
                <a:solidFill>
                  <a:srgbClr val="92D050"/>
                </a:solidFill>
              </a:rPr>
              <a:t>0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l </a:t>
            </a:r>
            <a:r>
              <a:rPr lang="cs-CZ" dirty="0" smtClean="0"/>
              <a:t>→ rý-</a:t>
            </a:r>
            <a:r>
              <a:rPr lang="cs-CZ" dirty="0" smtClean="0">
                <a:solidFill>
                  <a:srgbClr val="92D050"/>
                </a:solidFill>
              </a:rPr>
              <a:t>0</a:t>
            </a:r>
            <a:r>
              <a:rPr lang="cs-CZ" dirty="0" smtClean="0"/>
              <a:t>-č	ry-</a:t>
            </a:r>
            <a:r>
              <a:rPr lang="cs-CZ" dirty="0" smtClean="0">
                <a:solidFill>
                  <a:srgbClr val="92D050"/>
                </a:solidFill>
              </a:rPr>
              <a:t>0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l </a:t>
            </a:r>
            <a:r>
              <a:rPr lang="cs-CZ" dirty="0" smtClean="0"/>
              <a:t>→ ry-</a:t>
            </a:r>
            <a:r>
              <a:rPr lang="cs-CZ" dirty="0" smtClean="0">
                <a:solidFill>
                  <a:srgbClr val="92D050"/>
                </a:solidFill>
              </a:rPr>
              <a:t>0</a:t>
            </a:r>
            <a:r>
              <a:rPr lang="cs-CZ" dirty="0" smtClean="0"/>
              <a:t>-dlo</a:t>
            </a:r>
          </a:p>
          <a:p>
            <a:r>
              <a:rPr lang="cs-CZ" dirty="0" smtClean="0"/>
              <a:t>kry-</a:t>
            </a:r>
            <a:r>
              <a:rPr lang="cs-CZ" dirty="0" smtClean="0">
                <a:solidFill>
                  <a:srgbClr val="92D050"/>
                </a:solidFill>
              </a:rPr>
              <a:t>0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l </a:t>
            </a:r>
            <a:r>
              <a:rPr lang="cs-CZ" dirty="0" smtClean="0"/>
              <a:t>→ krý-</a:t>
            </a:r>
            <a:r>
              <a:rPr lang="cs-CZ" dirty="0" smtClean="0">
                <a:solidFill>
                  <a:srgbClr val="92D050"/>
                </a:solidFill>
              </a:rPr>
              <a:t>0</a:t>
            </a:r>
            <a:r>
              <a:rPr lang="cs-CZ" dirty="0" smtClean="0"/>
              <a:t>-č </a:t>
            </a:r>
            <a:r>
              <a:rPr lang="cs-CZ" sz="1900" i="1" dirty="0" smtClean="0"/>
              <a:t>(</a:t>
            </a:r>
            <a:r>
              <a:rPr lang="cs-CZ" sz="1900" dirty="0" smtClean="0"/>
              <a:t>V pravidlech najdeme další pozoruhodné výrazy: kopáč je české označení hráče , borec útočníka ( forward ) a </a:t>
            </a:r>
            <a:r>
              <a:rPr lang="cs-CZ" sz="1900" dirty="0" err="1" smtClean="0"/>
              <a:t>krýč</a:t>
            </a:r>
            <a:r>
              <a:rPr lang="cs-CZ" sz="1900" dirty="0" smtClean="0"/>
              <a:t> záložníka ( </a:t>
            </a:r>
            <a:r>
              <a:rPr lang="cs-CZ" sz="1900" dirty="0" err="1" smtClean="0"/>
              <a:t>halfback</a:t>
            </a:r>
            <a:r>
              <a:rPr lang="cs-CZ" sz="1900" dirty="0" smtClean="0"/>
              <a:t> ).</a:t>
            </a:r>
            <a:r>
              <a:rPr lang="cs-CZ" sz="1900" i="1" dirty="0" smtClean="0"/>
              <a:t>)</a:t>
            </a:r>
          </a:p>
          <a:p>
            <a:r>
              <a:rPr lang="cs-CZ" dirty="0" smtClean="0"/>
              <a:t>my-</a:t>
            </a:r>
            <a:r>
              <a:rPr lang="cs-CZ" dirty="0" smtClean="0">
                <a:solidFill>
                  <a:srgbClr val="92D050"/>
                </a:solidFill>
              </a:rPr>
              <a:t>0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l </a:t>
            </a:r>
            <a:r>
              <a:rPr lang="cs-CZ" dirty="0" smtClean="0"/>
              <a:t>→ my-</a:t>
            </a:r>
            <a:r>
              <a:rPr lang="cs-CZ" dirty="0" smtClean="0">
                <a:solidFill>
                  <a:srgbClr val="92D050"/>
                </a:solidFill>
              </a:rPr>
              <a:t>0-</a:t>
            </a:r>
            <a:r>
              <a:rPr lang="cs-CZ" dirty="0" smtClean="0"/>
              <a:t>č-k-a	my-</a:t>
            </a:r>
            <a:r>
              <a:rPr lang="cs-CZ" dirty="0" smtClean="0">
                <a:solidFill>
                  <a:srgbClr val="92D050"/>
                </a:solidFill>
              </a:rPr>
              <a:t>0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l </a:t>
            </a:r>
            <a:r>
              <a:rPr lang="cs-CZ" dirty="0" smtClean="0"/>
              <a:t>→ mý-</a:t>
            </a:r>
            <a:r>
              <a:rPr lang="cs-CZ" dirty="0" smtClean="0">
                <a:solidFill>
                  <a:srgbClr val="92D050"/>
                </a:solidFill>
              </a:rPr>
              <a:t>0</a:t>
            </a:r>
            <a:r>
              <a:rPr lang="cs-CZ" dirty="0" smtClean="0"/>
              <a:t>-dlo</a:t>
            </a:r>
          </a:p>
          <a:p>
            <a:r>
              <a:rPr lang="cs-CZ" dirty="0" smtClean="0"/>
              <a:t>pi-</a:t>
            </a:r>
            <a:r>
              <a:rPr lang="cs-CZ" dirty="0" smtClean="0">
                <a:solidFill>
                  <a:srgbClr val="92D050"/>
                </a:solidFill>
              </a:rPr>
              <a:t>0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l </a:t>
            </a:r>
            <a:r>
              <a:rPr lang="cs-CZ" dirty="0" smtClean="0"/>
              <a:t>→ (čaj)pí-</a:t>
            </a:r>
            <a:r>
              <a:rPr lang="cs-CZ" dirty="0" smtClean="0">
                <a:solidFill>
                  <a:srgbClr val="92D050"/>
                </a:solidFill>
              </a:rPr>
              <a:t>0</a:t>
            </a:r>
            <a:r>
              <a:rPr lang="cs-CZ" dirty="0" smtClean="0"/>
              <a:t>-č </a:t>
            </a:r>
            <a:r>
              <a:rPr lang="cs-CZ" sz="1900" i="1" dirty="0" smtClean="0"/>
              <a:t>(</a:t>
            </a:r>
            <a:r>
              <a:rPr lang="cs-CZ" sz="1900" dirty="0" smtClean="0"/>
              <a:t>Máte čaj . . . ? Já jsem . . . </a:t>
            </a:r>
            <a:r>
              <a:rPr lang="cs-CZ" sz="1900" dirty="0" err="1" smtClean="0"/>
              <a:t>čajpíč</a:t>
            </a:r>
            <a:r>
              <a:rPr lang="cs-CZ" sz="1900" dirty="0" smtClean="0"/>
              <a:t> !  … </a:t>
            </a:r>
            <a:r>
              <a:rPr lang="cs-CZ" sz="1800" dirty="0" smtClean="0"/>
              <a:t>a ten popelník udělal PRÁSK BUM ! a rozptýlil tam pár těch pivních </a:t>
            </a:r>
            <a:r>
              <a:rPr lang="cs-CZ" sz="1800" dirty="0" err="1" smtClean="0"/>
              <a:t>píčů</a:t>
            </a:r>
            <a:r>
              <a:rPr lang="cs-CZ" sz="1800" dirty="0" smtClean="0"/>
              <a:t> </a:t>
            </a:r>
            <a:r>
              <a:rPr lang="cs-CZ" sz="1900" i="1" dirty="0" smtClean="0"/>
              <a:t>)</a:t>
            </a:r>
          </a:p>
          <a:p>
            <a:r>
              <a:rPr lang="cs-CZ" dirty="0" err="1" smtClean="0"/>
              <a:t>cht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92D050"/>
                </a:solidFill>
              </a:rPr>
              <a:t>ě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l </a:t>
            </a:r>
            <a:r>
              <a:rPr lang="cs-CZ" dirty="0" smtClean="0"/>
              <a:t>→ </a:t>
            </a:r>
            <a:r>
              <a:rPr lang="cs-CZ" dirty="0" err="1" smtClean="0"/>
              <a:t>cht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92D050"/>
                </a:solidFill>
              </a:rPr>
              <a:t>í</a:t>
            </a:r>
            <a:r>
              <a:rPr lang="cs-CZ" dirty="0" smtClean="0"/>
              <a:t>-č</a:t>
            </a:r>
          </a:p>
          <a:p>
            <a:r>
              <a:rPr lang="cs-CZ" dirty="0" smtClean="0"/>
              <a:t>tisk-</a:t>
            </a:r>
            <a:r>
              <a:rPr lang="cs-CZ" dirty="0">
                <a:solidFill>
                  <a:srgbClr val="92D050"/>
                </a:solidFill>
              </a:rPr>
              <a:t>0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l </a:t>
            </a:r>
            <a:r>
              <a:rPr lang="cs-CZ" dirty="0" smtClean="0"/>
              <a:t>→ tisk-</a:t>
            </a:r>
            <a:r>
              <a:rPr lang="cs-CZ" dirty="0" smtClean="0">
                <a:solidFill>
                  <a:srgbClr val="92D050"/>
                </a:solidFill>
              </a:rPr>
              <a:t>0</a:t>
            </a:r>
            <a:r>
              <a:rPr lang="cs-CZ" dirty="0" smtClean="0"/>
              <a:t>-</a:t>
            </a:r>
            <a:r>
              <a:rPr lang="cs-CZ" u="sng" dirty="0" smtClean="0"/>
              <a:t>(a)</a:t>
            </a:r>
            <a:r>
              <a:rPr lang="cs-CZ" dirty="0" err="1" smtClean="0"/>
              <a:t>cí</a:t>
            </a:r>
            <a:r>
              <a:rPr lang="cs-CZ" dirty="0" smtClean="0"/>
              <a:t>/ tisk</a:t>
            </a:r>
            <a:r>
              <a:rPr lang="cs-CZ" dirty="0" smtClean="0">
                <a:solidFill>
                  <a:srgbClr val="92D050"/>
                </a:solidFill>
              </a:rPr>
              <a:t>0</a:t>
            </a:r>
            <a:r>
              <a:rPr lang="cs-CZ" dirty="0" smtClean="0"/>
              <a:t>-</a:t>
            </a:r>
            <a:r>
              <a:rPr lang="cs-CZ" u="sng" dirty="0" smtClean="0"/>
              <a:t>(a)</a:t>
            </a:r>
            <a:r>
              <a:rPr lang="cs-CZ" u="sng" dirty="0" err="1" smtClean="0"/>
              <a:t>dlo</a:t>
            </a:r>
            <a:r>
              <a:rPr lang="cs-CZ" dirty="0" smtClean="0"/>
              <a:t>, hnět-</a:t>
            </a:r>
            <a:r>
              <a:rPr lang="cs-CZ" dirty="0" smtClean="0">
                <a:solidFill>
                  <a:srgbClr val="92D050"/>
                </a:solidFill>
              </a:rPr>
              <a:t>0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l </a:t>
            </a:r>
            <a:r>
              <a:rPr lang="cs-CZ" dirty="0" smtClean="0"/>
              <a:t>→ hnět-</a:t>
            </a:r>
            <a:r>
              <a:rPr lang="cs-CZ" dirty="0" smtClean="0">
                <a:solidFill>
                  <a:srgbClr val="92D050"/>
                </a:solidFill>
              </a:rPr>
              <a:t>0</a:t>
            </a:r>
            <a:r>
              <a:rPr lang="cs-CZ" dirty="0" smtClean="0"/>
              <a:t>-</a:t>
            </a:r>
            <a:r>
              <a:rPr lang="cs-CZ" u="sng" dirty="0" smtClean="0"/>
              <a:t>(a)</a:t>
            </a:r>
            <a:r>
              <a:rPr lang="cs-CZ" dirty="0" err="1" smtClean="0"/>
              <a:t>cí</a:t>
            </a:r>
            <a:r>
              <a:rPr lang="cs-CZ" dirty="0" smtClean="0"/>
              <a:t>, dosáh-</a:t>
            </a:r>
            <a:r>
              <a:rPr lang="cs-CZ" dirty="0" smtClean="0">
                <a:solidFill>
                  <a:srgbClr val="92D050"/>
                </a:solidFill>
              </a:rPr>
              <a:t>0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l </a:t>
            </a:r>
            <a:r>
              <a:rPr lang="cs-CZ" dirty="0" smtClean="0"/>
              <a:t>→ dosaž-</a:t>
            </a:r>
            <a:r>
              <a:rPr lang="cs-CZ" dirty="0" smtClean="0">
                <a:solidFill>
                  <a:srgbClr val="92D050"/>
                </a:solidFill>
              </a:rPr>
              <a:t>0</a:t>
            </a:r>
            <a:r>
              <a:rPr lang="cs-CZ" dirty="0" smtClean="0"/>
              <a:t>-</a:t>
            </a:r>
            <a:r>
              <a:rPr lang="cs-CZ" u="sng" dirty="0" smtClean="0"/>
              <a:t>(i)</a:t>
            </a:r>
            <a:r>
              <a:rPr lang="cs-CZ" dirty="0" err="1" smtClean="0"/>
              <a:t>telný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562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7431" y="313367"/>
            <a:ext cx="10515600" cy="1325563"/>
          </a:xfrm>
        </p:spPr>
        <p:txBody>
          <a:bodyPr/>
          <a:lstStyle/>
          <a:p>
            <a:r>
              <a:rPr lang="cs-CZ" dirty="0" smtClean="0"/>
              <a:t>Podle kmene přítomného (opěrný tvar je 3. osoba singuláru indikativu prézentu aktiva)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-e-0	</a:t>
            </a:r>
            <a:r>
              <a:rPr lang="cs-CZ" i="1" dirty="0" smtClean="0"/>
              <a:t>(nes-e-0, peč-e-0, ber-e-0, maž-e-0, tř-e-0)</a:t>
            </a:r>
          </a:p>
          <a:p>
            <a:r>
              <a:rPr lang="cs-CZ" dirty="0" smtClean="0"/>
              <a:t>-ne-0 </a:t>
            </a:r>
            <a:r>
              <a:rPr lang="cs-CZ" i="1" dirty="0" smtClean="0"/>
              <a:t>(tesk-ne-0, mi-ne-0, zač-ne-0)</a:t>
            </a:r>
            <a:endParaRPr lang="cs-CZ" dirty="0" smtClean="0"/>
          </a:p>
          <a:p>
            <a:r>
              <a:rPr lang="cs-CZ" dirty="0" smtClean="0"/>
              <a:t>-je-0	 </a:t>
            </a:r>
            <a:r>
              <a:rPr lang="cs-CZ" i="1" dirty="0" smtClean="0"/>
              <a:t>(kry-je-0, kupu-je-0)</a:t>
            </a:r>
            <a:endParaRPr lang="cs-CZ" dirty="0" smtClean="0"/>
          </a:p>
          <a:p>
            <a:r>
              <a:rPr lang="cs-CZ" dirty="0" smtClean="0"/>
              <a:t>-í-0  </a:t>
            </a:r>
            <a:r>
              <a:rPr lang="cs-CZ" i="1" dirty="0" smtClean="0"/>
              <a:t>(pros-í-0, trp-í-0, sáz-í-0)</a:t>
            </a:r>
            <a:endParaRPr lang="cs-CZ" dirty="0" smtClean="0"/>
          </a:p>
          <a:p>
            <a:r>
              <a:rPr lang="cs-CZ" dirty="0" smtClean="0"/>
              <a:t>-á-0 </a:t>
            </a:r>
            <a:r>
              <a:rPr lang="cs-CZ" i="1" dirty="0" smtClean="0"/>
              <a:t>(děl-á-0)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2641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Uveďte příklady sloves, která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</a:t>
            </a:r>
            <a:r>
              <a:rPr lang="cs-CZ" dirty="0"/>
              <a:t>) nemají verbální substantivum</a:t>
            </a:r>
          </a:p>
          <a:p>
            <a:r>
              <a:rPr lang="cs-CZ" dirty="0"/>
              <a:t> </a:t>
            </a:r>
            <a:r>
              <a:rPr lang="cs-CZ" dirty="0" smtClean="0"/>
              <a:t>b</a:t>
            </a:r>
            <a:r>
              <a:rPr lang="cs-CZ" dirty="0"/>
              <a:t>) mají dvě různé formy verbálních substantiv (Nemám na mysli dvojice lišící se prefixem jako čtení – přečtení, kde každé ze substantiv patří k jinému slovesnému lexému: číst – čtení, přečíst – přečtení</a:t>
            </a:r>
            <a:r>
              <a:rPr lang="cs-CZ" dirty="0" smtClean="0"/>
              <a:t>)</a:t>
            </a:r>
          </a:p>
          <a:p>
            <a:r>
              <a:rPr lang="cs-CZ" dirty="0" smtClean="0"/>
              <a:t>c) mají otevřený kořen</a:t>
            </a:r>
          </a:p>
          <a:p>
            <a:r>
              <a:rPr lang="cs-CZ" dirty="0" smtClean="0"/>
              <a:t>d) mají uzavřený kořen</a:t>
            </a:r>
          </a:p>
          <a:p>
            <a:r>
              <a:rPr lang="cs-CZ" dirty="0" smtClean="0"/>
              <a:t>e) mají nulový kmenotvorný sufix v l-</a:t>
            </a:r>
            <a:r>
              <a:rPr lang="cs-CZ" dirty="0" err="1" smtClean="0"/>
              <a:t>ovém</a:t>
            </a:r>
            <a:r>
              <a:rPr lang="cs-CZ" dirty="0" smtClean="0"/>
              <a:t> příčestí   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78089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Ilustruj na příkladech alomorfy (které jsou pouze verbální a které jsou jmenné, které jsou obojí 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Alomorfy s významem „zaznamenávat písmem“ </a:t>
            </a:r>
            <a:r>
              <a:rPr lang="cs-CZ" b="1" i="1" dirty="0" err="1" smtClean="0">
                <a:solidFill>
                  <a:srgbClr val="FF0000"/>
                </a:solidFill>
              </a:rPr>
              <a:t>ps</a:t>
            </a:r>
            <a:r>
              <a:rPr lang="cs-CZ" b="1" i="1" dirty="0" smtClean="0">
                <a:solidFill>
                  <a:srgbClr val="FF0000"/>
                </a:solidFill>
              </a:rPr>
              <a:t>, piš, </a:t>
            </a:r>
            <a:r>
              <a:rPr lang="cs-CZ" b="1" i="1" dirty="0" err="1" smtClean="0">
                <a:solidFill>
                  <a:srgbClr val="FF0000"/>
                </a:solidFill>
              </a:rPr>
              <a:t>pís</a:t>
            </a:r>
            <a:r>
              <a:rPr lang="cs-CZ" b="1" i="1" dirty="0" smtClean="0">
                <a:solidFill>
                  <a:srgbClr val="FF0000"/>
                </a:solidFill>
              </a:rPr>
              <a:t>, </a:t>
            </a:r>
            <a:r>
              <a:rPr lang="cs-CZ" b="1" i="1" dirty="0" err="1" smtClean="0">
                <a:solidFill>
                  <a:srgbClr val="FF0000"/>
                </a:solidFill>
              </a:rPr>
              <a:t>píš</a:t>
            </a:r>
            <a:r>
              <a:rPr lang="cs-CZ" b="1" i="1" dirty="0" smtClean="0">
                <a:solidFill>
                  <a:srgbClr val="FF0000"/>
                </a:solidFill>
              </a:rPr>
              <a:t>, </a:t>
            </a:r>
            <a:r>
              <a:rPr lang="cs-CZ" b="1" i="1" dirty="0" err="1" smtClean="0">
                <a:solidFill>
                  <a:srgbClr val="FF0000"/>
                </a:solidFill>
              </a:rPr>
              <a:t>pis</a:t>
            </a:r>
            <a:endParaRPr lang="cs-CZ" b="1" i="1" dirty="0" smtClean="0">
              <a:solidFill>
                <a:srgbClr val="FF0000"/>
              </a:solidFill>
            </a:endParaRPr>
          </a:p>
          <a:p>
            <a:r>
              <a:rPr lang="cs-CZ" dirty="0"/>
              <a:t>Alomorfy s významem </a:t>
            </a:r>
            <a:r>
              <a:rPr lang="cs-CZ" dirty="0" smtClean="0"/>
              <a:t>„předávat“ </a:t>
            </a:r>
            <a:r>
              <a:rPr lang="cs-CZ" b="1" i="1" dirty="0" err="1" smtClean="0">
                <a:solidFill>
                  <a:srgbClr val="FF0000"/>
                </a:solidFill>
              </a:rPr>
              <a:t>sl</a:t>
            </a:r>
            <a:r>
              <a:rPr lang="cs-CZ" b="1" i="1" dirty="0" smtClean="0">
                <a:solidFill>
                  <a:srgbClr val="FF0000"/>
                </a:solidFill>
              </a:rPr>
              <a:t>, </a:t>
            </a:r>
            <a:r>
              <a:rPr lang="cs-CZ" b="1" i="1" dirty="0" err="1" smtClean="0">
                <a:solidFill>
                  <a:srgbClr val="FF0000"/>
                </a:solidFill>
              </a:rPr>
              <a:t>šl</a:t>
            </a:r>
            <a:r>
              <a:rPr lang="cs-CZ" b="1" i="1" dirty="0" smtClean="0">
                <a:solidFill>
                  <a:srgbClr val="FF0000"/>
                </a:solidFill>
              </a:rPr>
              <a:t>, sel, </a:t>
            </a:r>
            <a:r>
              <a:rPr lang="cs-CZ" b="1" i="1" dirty="0" err="1" smtClean="0">
                <a:solidFill>
                  <a:srgbClr val="FF0000"/>
                </a:solidFill>
              </a:rPr>
              <a:t>síl</a:t>
            </a:r>
            <a:endParaRPr lang="cs-CZ" b="1" i="1" dirty="0" smtClean="0">
              <a:solidFill>
                <a:srgbClr val="FF0000"/>
              </a:solidFill>
            </a:endParaRPr>
          </a:p>
          <a:p>
            <a:r>
              <a:rPr lang="cs-CZ" dirty="0"/>
              <a:t>Alomorfy s významem </a:t>
            </a:r>
            <a:r>
              <a:rPr lang="cs-CZ" dirty="0" smtClean="0"/>
              <a:t>„způsobit, aby se rychle pohyboval pryč“ </a:t>
            </a:r>
            <a:r>
              <a:rPr lang="cs-CZ" b="1" i="1" dirty="0" err="1" smtClean="0">
                <a:solidFill>
                  <a:srgbClr val="FF0000"/>
                </a:solidFill>
              </a:rPr>
              <a:t>hn</a:t>
            </a:r>
            <a:r>
              <a:rPr lang="cs-CZ" b="1" i="1" dirty="0" smtClean="0">
                <a:solidFill>
                  <a:srgbClr val="FF0000"/>
                </a:solidFill>
              </a:rPr>
              <a:t>, hon, žen</a:t>
            </a:r>
          </a:p>
          <a:p>
            <a:r>
              <a:rPr lang="cs-CZ" dirty="0"/>
              <a:t>Alomorfy s významem </a:t>
            </a:r>
            <a:r>
              <a:rPr lang="cs-CZ" dirty="0" smtClean="0"/>
              <a:t>„pohybovat se o kapalině“ </a:t>
            </a:r>
            <a:r>
              <a:rPr lang="cs-CZ" b="1" i="1" dirty="0" err="1" smtClean="0">
                <a:solidFill>
                  <a:srgbClr val="FF0000"/>
                </a:solidFill>
              </a:rPr>
              <a:t>téc</a:t>
            </a:r>
            <a:r>
              <a:rPr lang="cs-CZ" b="1" i="1" dirty="0" smtClean="0">
                <a:solidFill>
                  <a:srgbClr val="FF0000"/>
                </a:solidFill>
              </a:rPr>
              <a:t>, tek, teč, toč, tok</a:t>
            </a:r>
          </a:p>
          <a:p>
            <a:r>
              <a:rPr lang="cs-CZ" dirty="0"/>
              <a:t>Alomorfy s významem </a:t>
            </a:r>
            <a:r>
              <a:rPr lang="cs-CZ" dirty="0" smtClean="0"/>
              <a:t>„mluvit“ </a:t>
            </a:r>
            <a:r>
              <a:rPr lang="cs-CZ" b="1" i="1" dirty="0" err="1" smtClean="0">
                <a:solidFill>
                  <a:srgbClr val="FF0000"/>
                </a:solidFill>
              </a:rPr>
              <a:t>říc</a:t>
            </a:r>
            <a:r>
              <a:rPr lang="cs-CZ" b="1" i="1" dirty="0" smtClean="0">
                <a:solidFill>
                  <a:srgbClr val="FF0000"/>
                </a:solidFill>
              </a:rPr>
              <a:t>, řek, řeč, </a:t>
            </a:r>
            <a:r>
              <a:rPr lang="cs-CZ" b="1" i="1" dirty="0" err="1" smtClean="0">
                <a:solidFill>
                  <a:srgbClr val="FF0000"/>
                </a:solidFill>
              </a:rPr>
              <a:t>rc</a:t>
            </a:r>
            <a:r>
              <a:rPr lang="cs-CZ" b="1" i="1" dirty="0" smtClean="0">
                <a:solidFill>
                  <a:srgbClr val="FF0000"/>
                </a:solidFill>
              </a:rPr>
              <a:t>, </a:t>
            </a:r>
            <a:r>
              <a:rPr lang="cs-CZ" b="1" i="1" dirty="0" err="1" smtClean="0">
                <a:solidFill>
                  <a:srgbClr val="FF0000"/>
                </a:solidFill>
              </a:rPr>
              <a:t>rč</a:t>
            </a:r>
            <a:r>
              <a:rPr lang="cs-CZ" b="1" i="1" dirty="0" smtClean="0">
                <a:solidFill>
                  <a:srgbClr val="FF0000"/>
                </a:solidFill>
              </a:rPr>
              <a:t>, </a:t>
            </a:r>
            <a:r>
              <a:rPr lang="cs-CZ" b="1" i="1" dirty="0" err="1" smtClean="0">
                <a:solidFill>
                  <a:srgbClr val="FF0000"/>
                </a:solidFill>
              </a:rPr>
              <a:t>řč</a:t>
            </a:r>
            <a:r>
              <a:rPr lang="cs-CZ" b="1" i="1" dirty="0" smtClean="0">
                <a:solidFill>
                  <a:srgbClr val="FF0000"/>
                </a:solidFill>
              </a:rPr>
              <a:t>, </a:t>
            </a:r>
            <a:r>
              <a:rPr lang="cs-CZ" b="1" i="1" dirty="0" err="1" smtClean="0">
                <a:solidFill>
                  <a:srgbClr val="FF0000"/>
                </a:solidFill>
              </a:rPr>
              <a:t>řk</a:t>
            </a:r>
            <a:r>
              <a:rPr lang="cs-CZ" b="1" i="1" dirty="0" smtClean="0">
                <a:solidFill>
                  <a:srgbClr val="FF0000"/>
                </a:solidFill>
              </a:rPr>
              <a:t>, rok, </a:t>
            </a:r>
            <a:r>
              <a:rPr lang="cs-CZ" b="1" i="1" dirty="0" err="1" smtClean="0">
                <a:solidFill>
                  <a:srgbClr val="FF0000"/>
                </a:solidFill>
              </a:rPr>
              <a:t>řík</a:t>
            </a:r>
            <a:r>
              <a:rPr lang="cs-CZ" b="1" i="1" dirty="0" smtClean="0">
                <a:solidFill>
                  <a:srgbClr val="FF0000"/>
                </a:solidFill>
              </a:rPr>
              <a:t>, </a:t>
            </a:r>
          </a:p>
          <a:p>
            <a:r>
              <a:rPr lang="cs-CZ" dirty="0"/>
              <a:t>Alomorfy s významem </a:t>
            </a:r>
            <a:r>
              <a:rPr lang="cs-CZ" dirty="0" smtClean="0"/>
              <a:t>„dávat dohromady jedno přes druhé“ </a:t>
            </a:r>
            <a:r>
              <a:rPr lang="cs-CZ" b="1" i="1" dirty="0" err="1" smtClean="0">
                <a:solidFill>
                  <a:srgbClr val="FF0000"/>
                </a:solidFill>
              </a:rPr>
              <a:t>plés</a:t>
            </a:r>
            <a:r>
              <a:rPr lang="cs-CZ" b="1" i="1" dirty="0" smtClean="0">
                <a:solidFill>
                  <a:srgbClr val="FF0000"/>
                </a:solidFill>
              </a:rPr>
              <a:t>, plet, pleť, plot, </a:t>
            </a:r>
            <a:r>
              <a:rPr lang="cs-CZ" b="1" i="1" dirty="0" err="1" smtClean="0">
                <a:solidFill>
                  <a:srgbClr val="FF0000"/>
                </a:solidFill>
              </a:rPr>
              <a:t>plét</a:t>
            </a:r>
            <a:r>
              <a:rPr lang="cs-CZ" b="1" i="1" dirty="0" smtClean="0">
                <a:solidFill>
                  <a:srgbClr val="FF0000"/>
                </a:solidFill>
              </a:rPr>
              <a:t>, plít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25889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Jazykové hádanky?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Jaký je základní tvar slovesa na 3?</a:t>
            </a:r>
          </a:p>
          <a:p>
            <a:r>
              <a:rPr lang="cs-CZ" dirty="0" smtClean="0"/>
              <a:t>Ke které slovesné třídě/ ke kterému vzoru mohu patřit slovesa, která mají základní tvar tři písmena (třeba </a:t>
            </a:r>
            <a:r>
              <a:rPr lang="cs-CZ" i="1" dirty="0" smtClean="0"/>
              <a:t>být, mít, …</a:t>
            </a:r>
            <a:r>
              <a:rPr lang="cs-CZ" dirty="0" smtClean="0"/>
              <a:t>)?</a:t>
            </a:r>
          </a:p>
          <a:p>
            <a:r>
              <a:rPr lang="cs-CZ" dirty="0" smtClean="0"/>
              <a:t>Existuje v češtině sloveso, jehož určitý tvar končí na</a:t>
            </a:r>
            <a:r>
              <a:rPr lang="cs-CZ" b="1" u="sng" dirty="0" smtClean="0"/>
              <a:t> </a:t>
            </a:r>
            <a:r>
              <a:rPr lang="cs-CZ" b="1" i="1" u="sng" dirty="0" smtClean="0"/>
              <a:t>t</a:t>
            </a:r>
            <a:r>
              <a:rPr lang="cs-CZ" dirty="0" smtClean="0"/>
              <a:t>?</a:t>
            </a:r>
          </a:p>
          <a:p>
            <a:r>
              <a:rPr lang="cs-CZ" dirty="0" smtClean="0"/>
              <a:t>Může přísudkový tvar slovesa v češtině končit na jinou souhlásku než </a:t>
            </a:r>
            <a:r>
              <a:rPr lang="cs-CZ" b="1" i="1" u="sng" dirty="0" smtClean="0"/>
              <a:t>m, š, l, j</a:t>
            </a:r>
            <a:r>
              <a:rPr lang="cs-CZ" i="1" dirty="0" smtClean="0"/>
              <a:t>?</a:t>
            </a:r>
          </a:p>
          <a:p>
            <a:r>
              <a:rPr lang="cs-CZ" i="1" dirty="0" smtClean="0"/>
              <a:t>Existuje český slovesný tvar, který by zároveň měl význam imperativu a indikativu?</a:t>
            </a:r>
          </a:p>
          <a:p>
            <a:r>
              <a:rPr lang="cs-CZ" i="1" dirty="0" smtClean="0"/>
              <a:t>Na tel končí v češtině kolem tisícovka substantiv, může na </a:t>
            </a:r>
            <a:r>
              <a:rPr lang="cs-CZ" b="1" i="1" u="sng" dirty="0" smtClean="0"/>
              <a:t>tel</a:t>
            </a:r>
            <a:r>
              <a:rPr lang="cs-CZ" i="1" dirty="0" smtClean="0"/>
              <a:t> končit slovesný tvar?</a:t>
            </a:r>
          </a:p>
          <a:p>
            <a:r>
              <a:rPr lang="cs-CZ" i="1" dirty="0" smtClean="0"/>
              <a:t>V češtině se hláska </a:t>
            </a:r>
            <a:r>
              <a:rPr lang="en-US" i="1" dirty="0" smtClean="0"/>
              <a:t>[</a:t>
            </a:r>
            <a:r>
              <a:rPr lang="cs-CZ" i="1" dirty="0" smtClean="0"/>
              <a:t>e</a:t>
            </a:r>
            <a:r>
              <a:rPr lang="en-US" i="1" dirty="0" smtClean="0"/>
              <a:t>]</a:t>
            </a:r>
            <a:r>
              <a:rPr lang="cs-CZ" i="1" dirty="0" smtClean="0"/>
              <a:t> graficky realizuje jako </a:t>
            </a:r>
            <a:r>
              <a:rPr lang="cs-CZ" b="1" i="1" u="sng" dirty="0" smtClean="0"/>
              <a:t>e</a:t>
            </a:r>
            <a:r>
              <a:rPr lang="cs-CZ" i="1" dirty="0" smtClean="0"/>
              <a:t> nebo jako </a:t>
            </a:r>
            <a:r>
              <a:rPr lang="cs-CZ" b="1" i="1" u="sng" dirty="0" smtClean="0"/>
              <a:t>ě</a:t>
            </a:r>
            <a:r>
              <a:rPr lang="cs-CZ" i="1" dirty="0" smtClean="0"/>
              <a:t>. Jaká je distribuce obou variant v koncovkách českých sloves?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0814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příště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 příští seminář je třeba vypracovat krátký úkol ve formě on-line testu.</a:t>
            </a:r>
          </a:p>
          <a:p>
            <a:r>
              <a:rPr lang="cs-CZ" dirty="0"/>
              <a:t>Na úkol máte 30 minut a jej </a:t>
            </a:r>
            <a:r>
              <a:rPr lang="cs-CZ" dirty="0" err="1"/>
              <a:t>jej</a:t>
            </a:r>
            <a:r>
              <a:rPr lang="cs-CZ" dirty="0"/>
              <a:t> třeba vypracovat do příští středy 00.00 hod.</a:t>
            </a:r>
          </a:p>
          <a:p>
            <a:r>
              <a:rPr lang="cs-CZ" dirty="0"/>
              <a:t>Na začátku příští hodiny projdu řešení. Připravte si otázky na nejasnosti.</a:t>
            </a:r>
          </a:p>
          <a:p>
            <a:r>
              <a:rPr lang="cs-CZ" dirty="0"/>
              <a:t>Těm, kteří bez omluvy odevzdají úkol pozdě, bude úkol počítán jako nesplněný. Ti, kteří budou mít více než tři nesplněné(pozdě odevzdané úkoly, nebudou připuštěni ke zkoušce (= opakování ročníku). </a:t>
            </a:r>
            <a:r>
              <a:rPr lang="cs-CZ"/>
              <a:t>Známka ze zkoušky se bude skládat z dílčích známek za odevzdané domácí úkoly a ze známky ze závěrečného on-line testu.</a:t>
            </a:r>
          </a:p>
        </p:txBody>
      </p:sp>
    </p:spTree>
    <p:extLst>
      <p:ext uri="{BB962C8B-B14F-4D97-AF65-F5344CB8AC3E}">
        <p14:creationId xmlns:p14="http://schemas.microsoft.com/office/powerpoint/2010/main" val="987861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Mění se kmenotvorná přípona a </a:t>
            </a:r>
            <a:r>
              <a:rPr lang="cs-CZ" b="1" u="sng" dirty="0" smtClean="0"/>
              <a:t>soubor osobních </a:t>
            </a:r>
            <a:r>
              <a:rPr lang="cs-CZ" b="1" u="sng" dirty="0" smtClean="0">
                <a:solidFill>
                  <a:srgbClr val="FF0000"/>
                </a:solidFill>
              </a:rPr>
              <a:t>koncovek</a:t>
            </a:r>
            <a:r>
              <a:rPr lang="cs-CZ" b="1" u="sng" dirty="0" smtClean="0"/>
              <a:t> </a:t>
            </a:r>
            <a:r>
              <a:rPr lang="cs-CZ" dirty="0" smtClean="0"/>
              <a:t>je unifikovaný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723194"/>
              </p:ext>
            </p:extLst>
          </p:nvPr>
        </p:nvGraphicFramePr>
        <p:xfrm>
          <a:off x="838200" y="1825625"/>
          <a:ext cx="10515596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114"/>
                <a:gridCol w="774324"/>
                <a:gridCol w="72790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nes-0-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peč-0-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maž-0-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cs-CZ" dirty="0" smtClean="0"/>
                        <a:t>/-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ber-0</a:t>
                      </a:r>
                    </a:p>
                    <a:p>
                      <a:r>
                        <a:rPr lang="cs-CZ" dirty="0" smtClean="0"/>
                        <a:t>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tř-0-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tisk-n-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mi-n-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zač-n-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kry-j-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cs-CZ" dirty="0" smtClean="0"/>
                        <a:t>/-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kup-</a:t>
                      </a:r>
                      <a:r>
                        <a:rPr lang="cs-CZ" dirty="0" err="1" smtClean="0"/>
                        <a:t>uj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cs-CZ" dirty="0" smtClean="0"/>
                        <a:t>/-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pros-í-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m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trp-í-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m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sáz</a:t>
                      </a:r>
                      <a:r>
                        <a:rPr lang="cs-CZ" dirty="0" smtClean="0"/>
                        <a:t>-í-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m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děl-á-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m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nes-e-</a:t>
                      </a:r>
                      <a:r>
                        <a:rPr lang="cs-CZ" dirty="0" smtClean="0">
                          <a:solidFill>
                            <a:srgbClr val="C00000"/>
                          </a:solidFill>
                        </a:rPr>
                        <a:t>š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peč-e-</a:t>
                      </a:r>
                      <a:r>
                        <a:rPr lang="cs-CZ" dirty="0" smtClean="0">
                          <a:solidFill>
                            <a:srgbClr val="C00000"/>
                          </a:solidFill>
                        </a:rPr>
                        <a:t>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maž-e-</a:t>
                      </a:r>
                      <a:r>
                        <a:rPr lang="cs-CZ" dirty="0" smtClean="0">
                          <a:solidFill>
                            <a:srgbClr val="C00000"/>
                          </a:solidFill>
                        </a:rPr>
                        <a:t>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ber-e-</a:t>
                      </a:r>
                      <a:r>
                        <a:rPr lang="cs-CZ" dirty="0" smtClean="0">
                          <a:solidFill>
                            <a:srgbClr val="C00000"/>
                          </a:solidFill>
                        </a:rPr>
                        <a:t>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tř</a:t>
                      </a:r>
                      <a:r>
                        <a:rPr lang="cs-CZ" dirty="0" smtClean="0"/>
                        <a:t>-e-</a:t>
                      </a:r>
                      <a:r>
                        <a:rPr lang="cs-CZ" dirty="0" smtClean="0">
                          <a:solidFill>
                            <a:srgbClr val="C00000"/>
                          </a:solidFill>
                        </a:rPr>
                        <a:t>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tisk-ne-</a:t>
                      </a:r>
                      <a:r>
                        <a:rPr lang="cs-CZ" dirty="0" smtClean="0">
                          <a:solidFill>
                            <a:srgbClr val="C00000"/>
                          </a:solidFill>
                        </a:rPr>
                        <a:t>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mi-ne-</a:t>
                      </a:r>
                      <a:r>
                        <a:rPr lang="cs-CZ" dirty="0" smtClean="0">
                          <a:solidFill>
                            <a:srgbClr val="C00000"/>
                          </a:solidFill>
                        </a:rPr>
                        <a:t>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zač-ne-</a:t>
                      </a:r>
                      <a:r>
                        <a:rPr lang="cs-CZ" dirty="0" smtClean="0">
                          <a:solidFill>
                            <a:srgbClr val="C00000"/>
                          </a:solidFill>
                        </a:rPr>
                        <a:t>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kry-je-</a:t>
                      </a:r>
                      <a:r>
                        <a:rPr lang="cs-CZ" dirty="0" smtClean="0">
                          <a:solidFill>
                            <a:srgbClr val="C00000"/>
                          </a:solidFill>
                        </a:rPr>
                        <a:t>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kup-</a:t>
                      </a:r>
                      <a:r>
                        <a:rPr lang="cs-CZ" dirty="0" err="1" smtClean="0"/>
                        <a:t>uje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smtClean="0">
                          <a:solidFill>
                            <a:srgbClr val="C00000"/>
                          </a:solidFill>
                        </a:rPr>
                        <a:t>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pros-í-</a:t>
                      </a:r>
                      <a:r>
                        <a:rPr lang="cs-CZ" dirty="0" smtClean="0">
                          <a:solidFill>
                            <a:srgbClr val="C00000"/>
                          </a:solidFill>
                        </a:rPr>
                        <a:t>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trp-í-</a:t>
                      </a:r>
                      <a:r>
                        <a:rPr lang="cs-CZ" dirty="0" smtClean="0">
                          <a:solidFill>
                            <a:srgbClr val="C00000"/>
                          </a:solidFill>
                        </a:rPr>
                        <a:t>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sáz</a:t>
                      </a:r>
                      <a:r>
                        <a:rPr lang="cs-CZ" dirty="0" smtClean="0"/>
                        <a:t>-í-</a:t>
                      </a:r>
                      <a:r>
                        <a:rPr lang="cs-CZ" dirty="0" smtClean="0">
                          <a:solidFill>
                            <a:srgbClr val="C00000"/>
                          </a:solidFill>
                        </a:rPr>
                        <a:t>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děl-á-</a:t>
                      </a:r>
                      <a:r>
                        <a:rPr lang="cs-CZ" dirty="0" smtClean="0">
                          <a:solidFill>
                            <a:srgbClr val="C00000"/>
                          </a:solidFill>
                        </a:rPr>
                        <a:t>š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nes-e-</a:t>
                      </a:r>
                      <a:r>
                        <a:rPr lang="cs-CZ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peč-e-</a:t>
                      </a:r>
                      <a:r>
                        <a:rPr lang="cs-CZ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maž-e-</a:t>
                      </a:r>
                      <a:r>
                        <a:rPr lang="cs-CZ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ber-e-</a:t>
                      </a:r>
                      <a:r>
                        <a:rPr lang="cs-CZ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tř-e-</a:t>
                      </a:r>
                      <a:r>
                        <a:rPr lang="cs-CZ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tisk-ne-</a:t>
                      </a:r>
                      <a:r>
                        <a:rPr lang="cs-CZ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mi-ne-</a:t>
                      </a:r>
                      <a:r>
                        <a:rPr lang="cs-CZ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zač-ne-</a:t>
                      </a:r>
                      <a:r>
                        <a:rPr lang="cs-CZ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kry-je-</a:t>
                      </a:r>
                      <a:r>
                        <a:rPr lang="cs-CZ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kup-uje-</a:t>
                      </a:r>
                      <a:r>
                        <a:rPr lang="cs-CZ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pros-í-</a:t>
                      </a:r>
                      <a:r>
                        <a:rPr lang="cs-CZ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trp-í-</a:t>
                      </a:r>
                      <a:r>
                        <a:rPr lang="cs-CZ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sáz-í-</a:t>
                      </a:r>
                      <a:r>
                        <a:rPr lang="cs-CZ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děl-á-</a:t>
                      </a:r>
                      <a:r>
                        <a:rPr lang="cs-CZ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nes-e-</a:t>
                      </a:r>
                      <a:r>
                        <a:rPr lang="cs-CZ" dirty="0" err="1" smtClean="0">
                          <a:solidFill>
                            <a:srgbClr val="C00000"/>
                          </a:solidFill>
                        </a:rPr>
                        <a:t>me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peč-e-</a:t>
                      </a:r>
                      <a:r>
                        <a:rPr lang="cs-CZ" dirty="0" err="1" smtClean="0">
                          <a:solidFill>
                            <a:srgbClr val="C00000"/>
                          </a:solidFill>
                        </a:rPr>
                        <a:t>me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maž-e-</a:t>
                      </a:r>
                      <a:r>
                        <a:rPr lang="cs-CZ" dirty="0" err="1" smtClean="0">
                          <a:solidFill>
                            <a:srgbClr val="C00000"/>
                          </a:solidFill>
                        </a:rPr>
                        <a:t>me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ber-e-</a:t>
                      </a:r>
                      <a:r>
                        <a:rPr lang="cs-CZ" dirty="0" err="1" smtClean="0">
                          <a:solidFill>
                            <a:srgbClr val="C00000"/>
                          </a:solidFill>
                        </a:rPr>
                        <a:t>me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tř</a:t>
                      </a:r>
                      <a:r>
                        <a:rPr lang="cs-CZ" dirty="0" smtClean="0"/>
                        <a:t>-e-</a:t>
                      </a:r>
                      <a:r>
                        <a:rPr lang="cs-CZ" dirty="0" err="1" smtClean="0">
                          <a:solidFill>
                            <a:srgbClr val="C00000"/>
                          </a:solidFill>
                        </a:rPr>
                        <a:t>me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tisk-ne-</a:t>
                      </a:r>
                      <a:r>
                        <a:rPr lang="cs-CZ" dirty="0" err="1" smtClean="0">
                          <a:solidFill>
                            <a:srgbClr val="C00000"/>
                          </a:solidFill>
                        </a:rPr>
                        <a:t>me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mi-ne-</a:t>
                      </a:r>
                      <a:r>
                        <a:rPr lang="cs-CZ" dirty="0" err="1" smtClean="0">
                          <a:solidFill>
                            <a:srgbClr val="C00000"/>
                          </a:solidFill>
                        </a:rPr>
                        <a:t>me</a:t>
                      </a:r>
                      <a:endParaRPr lang="cs-CZ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zač-ne-</a:t>
                      </a:r>
                      <a:r>
                        <a:rPr lang="cs-CZ" dirty="0" err="1" smtClean="0">
                          <a:solidFill>
                            <a:srgbClr val="C00000"/>
                          </a:solidFill>
                        </a:rPr>
                        <a:t>me</a:t>
                      </a:r>
                      <a:endParaRPr lang="cs-CZ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kry-je-</a:t>
                      </a:r>
                      <a:r>
                        <a:rPr lang="cs-CZ" dirty="0" err="1" smtClean="0">
                          <a:solidFill>
                            <a:srgbClr val="C00000"/>
                          </a:solidFill>
                        </a:rPr>
                        <a:t>me</a:t>
                      </a:r>
                      <a:endParaRPr lang="cs-CZ" dirty="0" smtClean="0">
                        <a:solidFill>
                          <a:srgbClr val="C00000"/>
                        </a:solidFill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kup-</a:t>
                      </a:r>
                      <a:r>
                        <a:rPr lang="cs-CZ" dirty="0" err="1" smtClean="0"/>
                        <a:t>uje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err="1" smtClean="0">
                          <a:solidFill>
                            <a:srgbClr val="C00000"/>
                          </a:solidFill>
                        </a:rPr>
                        <a:t>me</a:t>
                      </a:r>
                      <a:endParaRPr lang="cs-CZ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pros-í-</a:t>
                      </a:r>
                      <a:r>
                        <a:rPr lang="cs-CZ" dirty="0" err="1" smtClean="0">
                          <a:solidFill>
                            <a:srgbClr val="C00000"/>
                          </a:solidFill>
                        </a:rPr>
                        <a:t>me</a:t>
                      </a:r>
                      <a:endParaRPr lang="cs-CZ" dirty="0" smtClean="0">
                        <a:solidFill>
                          <a:srgbClr val="C00000"/>
                        </a:solidFill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trp-í-</a:t>
                      </a:r>
                      <a:r>
                        <a:rPr lang="cs-CZ" dirty="0" err="1" smtClean="0">
                          <a:solidFill>
                            <a:srgbClr val="C00000"/>
                          </a:solidFill>
                        </a:rPr>
                        <a:t>me</a:t>
                      </a:r>
                      <a:endParaRPr lang="cs-CZ" dirty="0" smtClean="0">
                        <a:solidFill>
                          <a:srgbClr val="C00000"/>
                        </a:solidFill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sáz</a:t>
                      </a:r>
                      <a:r>
                        <a:rPr lang="cs-CZ" dirty="0" smtClean="0"/>
                        <a:t>-í-</a:t>
                      </a:r>
                      <a:r>
                        <a:rPr lang="cs-CZ" dirty="0" err="1" smtClean="0">
                          <a:solidFill>
                            <a:srgbClr val="C00000"/>
                          </a:solidFill>
                        </a:rPr>
                        <a:t>me</a:t>
                      </a:r>
                      <a:endParaRPr lang="cs-CZ" dirty="0" smtClean="0">
                        <a:solidFill>
                          <a:srgbClr val="C00000"/>
                        </a:solidFill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děl-á-</a:t>
                      </a:r>
                      <a:r>
                        <a:rPr lang="cs-CZ" dirty="0" err="1" smtClean="0">
                          <a:solidFill>
                            <a:srgbClr val="C00000"/>
                          </a:solidFill>
                        </a:rPr>
                        <a:t>me</a:t>
                      </a:r>
                      <a:endParaRPr lang="cs-CZ" dirty="0" smtClean="0">
                        <a:solidFill>
                          <a:srgbClr val="C00000"/>
                        </a:solidFill>
                      </a:endParaRP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nes-e-</a:t>
                      </a:r>
                      <a:r>
                        <a:rPr lang="cs-CZ" dirty="0" err="1" smtClean="0">
                          <a:solidFill>
                            <a:srgbClr val="C00000"/>
                          </a:solidFill>
                        </a:rPr>
                        <a:t>te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peč-e-</a:t>
                      </a:r>
                      <a:r>
                        <a:rPr lang="cs-CZ" dirty="0" err="1" smtClean="0">
                          <a:solidFill>
                            <a:srgbClr val="C00000"/>
                          </a:solidFill>
                        </a:rPr>
                        <a:t>te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maž-e-</a:t>
                      </a:r>
                      <a:r>
                        <a:rPr lang="cs-CZ" dirty="0" err="1" smtClean="0">
                          <a:solidFill>
                            <a:srgbClr val="C00000"/>
                          </a:solidFill>
                        </a:rPr>
                        <a:t>te</a:t>
                      </a:r>
                      <a:endParaRPr lang="cs-CZ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ber-e-</a:t>
                      </a:r>
                      <a:r>
                        <a:rPr lang="cs-CZ" dirty="0" err="1" smtClean="0">
                          <a:solidFill>
                            <a:srgbClr val="C00000"/>
                          </a:solidFill>
                        </a:rPr>
                        <a:t>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tř</a:t>
                      </a:r>
                      <a:r>
                        <a:rPr lang="cs-CZ" dirty="0" smtClean="0"/>
                        <a:t>-e-</a:t>
                      </a:r>
                      <a:r>
                        <a:rPr lang="cs-CZ" dirty="0" err="1" smtClean="0">
                          <a:solidFill>
                            <a:srgbClr val="C00000"/>
                          </a:solidFill>
                        </a:rPr>
                        <a:t>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tisk-ne-</a:t>
                      </a:r>
                      <a:r>
                        <a:rPr lang="cs-CZ" dirty="0" err="1" smtClean="0">
                          <a:solidFill>
                            <a:srgbClr val="C00000"/>
                          </a:solidFill>
                        </a:rPr>
                        <a:t>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mi-ne-</a:t>
                      </a:r>
                      <a:r>
                        <a:rPr lang="cs-CZ" dirty="0" err="1" smtClean="0">
                          <a:solidFill>
                            <a:srgbClr val="C00000"/>
                          </a:solidFill>
                        </a:rPr>
                        <a:t>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zač-ne-</a:t>
                      </a:r>
                      <a:r>
                        <a:rPr lang="cs-CZ" dirty="0" err="1" smtClean="0">
                          <a:solidFill>
                            <a:srgbClr val="C00000"/>
                          </a:solidFill>
                        </a:rPr>
                        <a:t>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kry-je-</a:t>
                      </a:r>
                      <a:r>
                        <a:rPr lang="cs-CZ" dirty="0" err="1" smtClean="0">
                          <a:solidFill>
                            <a:srgbClr val="C00000"/>
                          </a:solidFill>
                        </a:rPr>
                        <a:t>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kup-</a:t>
                      </a:r>
                      <a:r>
                        <a:rPr lang="cs-CZ" dirty="0" err="1" smtClean="0"/>
                        <a:t>uje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err="1" smtClean="0">
                          <a:solidFill>
                            <a:srgbClr val="C00000"/>
                          </a:solidFill>
                        </a:rPr>
                        <a:t>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pros-í-</a:t>
                      </a:r>
                      <a:r>
                        <a:rPr lang="cs-CZ" dirty="0" err="1" smtClean="0">
                          <a:solidFill>
                            <a:srgbClr val="C00000"/>
                          </a:solidFill>
                        </a:rPr>
                        <a:t>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trp-í-</a:t>
                      </a:r>
                      <a:r>
                        <a:rPr lang="cs-CZ" dirty="0" err="1" smtClean="0">
                          <a:solidFill>
                            <a:srgbClr val="C00000"/>
                          </a:solidFill>
                        </a:rPr>
                        <a:t>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sáz</a:t>
                      </a:r>
                      <a:r>
                        <a:rPr lang="cs-CZ" dirty="0" smtClean="0"/>
                        <a:t>-í-</a:t>
                      </a:r>
                      <a:r>
                        <a:rPr lang="cs-CZ" dirty="0" err="1" smtClean="0">
                          <a:solidFill>
                            <a:srgbClr val="C00000"/>
                          </a:solidFill>
                        </a:rPr>
                        <a:t>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děl-á-</a:t>
                      </a:r>
                      <a:r>
                        <a:rPr lang="cs-CZ" dirty="0" err="1" smtClean="0">
                          <a:solidFill>
                            <a:srgbClr val="C00000"/>
                          </a:solidFill>
                        </a:rPr>
                        <a:t>te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nes-0-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ou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peč-0-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ou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maž-0-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ou</a:t>
                      </a:r>
                      <a:r>
                        <a:rPr lang="cs-CZ" dirty="0" smtClean="0"/>
                        <a:t>/-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í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ber-0-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ou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tř-0-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ou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tisk-n-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ou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mi-n-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ou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zač-n-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ou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kry-j-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ou</a:t>
                      </a:r>
                      <a:r>
                        <a:rPr lang="cs-CZ" dirty="0" smtClean="0"/>
                        <a:t>/-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í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kup-</a:t>
                      </a:r>
                      <a:r>
                        <a:rPr lang="cs-CZ" dirty="0" err="1" smtClean="0"/>
                        <a:t>uj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ou</a:t>
                      </a:r>
                      <a:r>
                        <a:rPr lang="cs-CZ" dirty="0" smtClean="0"/>
                        <a:t>/-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í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pros-0-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í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trp-0-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í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sáz</a:t>
                      </a:r>
                      <a:r>
                        <a:rPr lang="cs-CZ" dirty="0" smtClean="0"/>
                        <a:t>-ej-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í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děl-aj-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í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480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Mění se kmenotvorná přípona a </a:t>
            </a:r>
            <a:r>
              <a:rPr lang="cs-CZ" b="1" u="sng" dirty="0" smtClean="0"/>
              <a:t>soubor osobních </a:t>
            </a:r>
            <a:r>
              <a:rPr lang="cs-CZ" b="1" u="sng" dirty="0" smtClean="0">
                <a:solidFill>
                  <a:srgbClr val="FF0000"/>
                </a:solidFill>
              </a:rPr>
              <a:t>koncovek</a:t>
            </a:r>
            <a:r>
              <a:rPr lang="cs-CZ" b="1" u="sng" dirty="0" smtClean="0"/>
              <a:t> </a:t>
            </a:r>
            <a:r>
              <a:rPr lang="cs-CZ" dirty="0" smtClean="0"/>
              <a:t>je unifikovaný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93298" y="2104846"/>
            <a:ext cx="12361653" cy="4071668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09121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-e-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872" y="1570008"/>
            <a:ext cx="6294042" cy="4480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100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-ne-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8184" y="2038306"/>
            <a:ext cx="5118782" cy="40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564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-je-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69411" y="1969294"/>
            <a:ext cx="3854783" cy="40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525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-í-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94958" y="1595887"/>
            <a:ext cx="4875067" cy="4437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3340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1348</Words>
  <Application>Microsoft Office PowerPoint</Application>
  <PresentationFormat>Širokoúhlá obrazovka</PresentationFormat>
  <Paragraphs>262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Motiv Office</vt:lpstr>
      <vt:lpstr>CJJ04_10</vt:lpstr>
      <vt:lpstr>Slovesné paradigma, konjugační typ</vt:lpstr>
      <vt:lpstr>Podle kmene přítomného (opěrný tvar je 3. osoba singuláru indikativu prézentu aktiva)</vt:lpstr>
      <vt:lpstr>Mění se kmenotvorná přípona a soubor osobních koncovek je unifikovaný</vt:lpstr>
      <vt:lpstr>Mění se kmenotvorná přípona a soubor osobních koncovek je unifikovaný</vt:lpstr>
      <vt:lpstr>-e-</vt:lpstr>
      <vt:lpstr>-ne-</vt:lpstr>
      <vt:lpstr>-je-</vt:lpstr>
      <vt:lpstr>-í-</vt:lpstr>
      <vt:lpstr>-á-</vt:lpstr>
      <vt:lpstr>Podle kmene minulého (opěrný tvar je tvar maskulina singuláru l-ového participia)/infinitivního (opěrný tvar je infinitiv)</vt:lpstr>
      <vt:lpstr>Podle kmene minulého (opěrný tvar je tvar maskulina singuláru l-ového participia)/infinitivního (opěrný tvar je infinitiv)</vt:lpstr>
      <vt:lpstr>kmenotvorný sufix nulový (typy se liší kořenovou finálou, u některých typů jsou dublety)</vt:lpstr>
      <vt:lpstr>kmenotvorný sufix –nu (liší se uzavřeností/ otevřeností kořene, dublety – nespis.)</vt:lpstr>
      <vt:lpstr>kmenotvorný sufix -e-/-ě</vt:lpstr>
      <vt:lpstr>kmenotvorný sufix –i (malá skupina sloves s neslabičným infinitivem má v inf. –í: ct- í -t)</vt:lpstr>
      <vt:lpstr>kmenotvorný sufix -a</vt:lpstr>
      <vt:lpstr>kmenotvorný sufix -ova</vt:lpstr>
      <vt:lpstr>Variantní tvary u sloves - uveďte příklady na:</vt:lpstr>
      <vt:lpstr>Variantní tvary u sloves - uveďte příklady na:</vt:lpstr>
      <vt:lpstr>Může mít</vt:lpstr>
      <vt:lpstr>Může mít?</vt:lpstr>
      <vt:lpstr>Složitější případy</vt:lpstr>
      <vt:lpstr>Sledujte kmenotvornou příponu tvarů od kmene minulého a její podíl na derivaci</vt:lpstr>
      <vt:lpstr>Sledujte kmenotvornou příponu tvarů od kmene minulého a její podíl na derivaci</vt:lpstr>
      <vt:lpstr>Sledujte kmenotvornou příponu tvarů od kmene minulého a její podíl na derivaci</vt:lpstr>
      <vt:lpstr>Sledujte kmenotvornou příponu tvarů od kmene minulého a její podíl na derivaci</vt:lpstr>
      <vt:lpstr>Podíl kmenotvorných přípon na derivaci</vt:lpstr>
      <vt:lpstr>-0-, -e-, -nu-</vt:lpstr>
      <vt:lpstr>Uveďte příklady sloves, která </vt:lpstr>
      <vt:lpstr>Ilustruj na příkladech alomorfy (které jsou pouze verbální a které jsou jmenné, které jsou obojí )</vt:lpstr>
      <vt:lpstr>Jazykové hádanky?</vt:lpstr>
      <vt:lpstr>Na příště</vt:lpstr>
    </vt:vector>
  </TitlesOfParts>
  <Company>FFMU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CJJ04_10</dc:title>
  <dc:creator>petr</dc:creator>
  <cp:lastModifiedBy>petr</cp:lastModifiedBy>
  <cp:revision>64</cp:revision>
  <dcterms:created xsi:type="dcterms:W3CDTF">2020-01-22T13:55:11Z</dcterms:created>
  <dcterms:modified xsi:type="dcterms:W3CDTF">2021-02-09T11:45:55Z</dcterms:modified>
</cp:coreProperties>
</file>