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306" r:id="rId5"/>
    <p:sldId id="307" r:id="rId6"/>
    <p:sldId id="308" r:id="rId7"/>
    <p:sldId id="309" r:id="rId8"/>
    <p:sldId id="264" r:id="rId9"/>
    <p:sldId id="265" r:id="rId10"/>
    <p:sldId id="266" r:id="rId11"/>
    <p:sldId id="267" r:id="rId12"/>
    <p:sldId id="312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305" r:id="rId21"/>
    <p:sldId id="275" r:id="rId22"/>
    <p:sldId id="278" r:id="rId23"/>
    <p:sldId id="283" r:id="rId24"/>
    <p:sldId id="284" r:id="rId25"/>
    <p:sldId id="279" r:id="rId26"/>
    <p:sldId id="280" r:id="rId27"/>
    <p:sldId id="281" r:id="rId28"/>
    <p:sldId id="282" r:id="rId29"/>
    <p:sldId id="285" r:id="rId30"/>
    <p:sldId id="286" r:id="rId31"/>
    <p:sldId id="287" r:id="rId32"/>
    <p:sldId id="310" r:id="rId33"/>
    <p:sldId id="311" r:id="rId34"/>
    <p:sldId id="288" r:id="rId35"/>
    <p:sldId id="289" r:id="rId36"/>
    <p:sldId id="290" r:id="rId37"/>
    <p:sldId id="291" r:id="rId38"/>
    <p:sldId id="292" r:id="rId39"/>
    <p:sldId id="295" r:id="rId40"/>
    <p:sldId id="296" r:id="rId41"/>
    <p:sldId id="297" r:id="rId42"/>
    <p:sldId id="298" r:id="rId43"/>
    <p:sldId id="299" r:id="rId44"/>
    <p:sldId id="301" r:id="rId45"/>
    <p:sldId id="304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57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19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233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7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72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7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43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301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95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32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523CD-E884-4A08-9E30-746DB75A7DDE}" type="datetimeFigureOut">
              <a:rPr lang="cs-CZ" smtClean="0"/>
              <a:t>17.3.2021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D8586-8290-4196-A352-94D55333E9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CJJ04_3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Klára Osolsobě</a:t>
            </a:r>
          </a:p>
          <a:p>
            <a:r>
              <a:rPr lang="cs-CZ" dirty="0" err="1" smtClean="0"/>
              <a:t>osolsobe</a:t>
            </a:r>
            <a:r>
              <a:rPr lang="en-US" dirty="0" smtClean="0"/>
              <a:t>@</a:t>
            </a:r>
            <a:r>
              <a:rPr lang="cs-CZ" dirty="0" smtClean="0"/>
              <a:t>phil.muni.cz</a:t>
            </a:r>
          </a:p>
        </p:txBody>
      </p:sp>
    </p:spTree>
    <p:extLst>
      <p:ext uri="{BB962C8B-B14F-4D97-AF65-F5344CB8AC3E}">
        <p14:creationId xmlns:p14="http://schemas.microsoft.com/office/powerpoint/2010/main" val="790803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Některé číslovky </a:t>
            </a:r>
            <a:r>
              <a:rPr lang="cs-CZ" dirty="0" smtClean="0"/>
              <a:t>jmenný </a:t>
            </a:r>
            <a:r>
              <a:rPr lang="cs-CZ" dirty="0"/>
              <a:t>rod sice rozlišují, ale pro některou hodnotu této kategorie jim </a:t>
            </a:r>
            <a:r>
              <a:rPr lang="cs-CZ" b="1" dirty="0"/>
              <a:t>chybějí </a:t>
            </a:r>
            <a:r>
              <a:rPr lang="cs-CZ" b="1" dirty="0" smtClean="0"/>
              <a:t>tvary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čtvery (ponožky/bonbóny)</a:t>
            </a:r>
            <a:r>
              <a:rPr lang="cs-CZ" dirty="0"/>
              <a:t>, </a:t>
            </a:r>
            <a:r>
              <a:rPr lang="cs-CZ" i="1" dirty="0"/>
              <a:t>čtvera (kamna) </a:t>
            </a:r>
            <a:r>
              <a:rPr lang="cs-CZ" dirty="0"/>
              <a:t>× *</a:t>
            </a:r>
            <a:r>
              <a:rPr lang="cs-CZ" i="1" dirty="0" err="1"/>
              <a:t>čtveři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124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gramatická FORMA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Hodnota jmenného rodu je vyjadřována vždy pohromadě.</a:t>
            </a:r>
            <a:endParaRPr lang="cs-CZ" sz="2800" dirty="0"/>
          </a:p>
          <a:p>
            <a:pPr lvl="1"/>
            <a:r>
              <a:rPr lang="cs-CZ" dirty="0"/>
              <a:t>Formou je u jmen </a:t>
            </a:r>
            <a:r>
              <a:rPr lang="cs-CZ" b="1" dirty="0"/>
              <a:t>kumulovaný morf </a:t>
            </a:r>
            <a:r>
              <a:rPr lang="cs-CZ" dirty="0"/>
              <a:t>(je vyjadřován formou tzv. </a:t>
            </a:r>
            <a:r>
              <a:rPr lang="cs-CZ" b="1" dirty="0"/>
              <a:t>pádové koncovky</a:t>
            </a:r>
            <a:r>
              <a:rPr lang="cs-CZ" dirty="0"/>
              <a:t> spolu s hodnotou </a:t>
            </a:r>
            <a:r>
              <a:rPr lang="cs-CZ" b="1" dirty="0"/>
              <a:t>čísla</a:t>
            </a:r>
            <a:r>
              <a:rPr lang="cs-CZ" dirty="0"/>
              <a:t>, rod bez čísla vyjádřit nelze, a </a:t>
            </a:r>
            <a:r>
              <a:rPr lang="cs-CZ" b="1" dirty="0"/>
              <a:t>pádu</a:t>
            </a:r>
            <a:r>
              <a:rPr lang="cs-CZ" dirty="0"/>
              <a:t>).</a:t>
            </a:r>
            <a:endParaRPr lang="cs-CZ" sz="2800" dirty="0"/>
          </a:p>
          <a:p>
            <a:pPr lvl="1"/>
            <a:r>
              <a:rPr lang="cs-CZ" dirty="0"/>
              <a:t>U příčestí a přechodníků je rod vyjadřován </a:t>
            </a:r>
            <a:r>
              <a:rPr lang="cs-CZ" b="1" dirty="0"/>
              <a:t>rodovou koncovkou</a:t>
            </a:r>
            <a:r>
              <a:rPr lang="cs-CZ" dirty="0"/>
              <a:t>, která zpravidla následuje za koncovkou tvarovou.</a:t>
            </a:r>
            <a:endParaRPr lang="cs-CZ" sz="2800" dirty="0"/>
          </a:p>
          <a:p>
            <a:pPr lvl="1"/>
            <a:r>
              <a:rPr lang="cs-CZ" b="1" dirty="0"/>
              <a:t>Příslušnost k deklinačnímu </a:t>
            </a:r>
            <a:r>
              <a:rPr lang="cs-CZ" b="1" dirty="0" smtClean="0"/>
              <a:t>typu</a:t>
            </a:r>
          </a:p>
          <a:p>
            <a:pPr lvl="1"/>
            <a:r>
              <a:rPr lang="cs-CZ" sz="2800" dirty="0" smtClean="0"/>
              <a:t>Hodnoty</a:t>
            </a:r>
            <a:r>
              <a:rPr lang="cs-CZ" sz="2800" dirty="0" smtClean="0">
                <a:solidFill>
                  <a:srgbClr val="FF0000"/>
                </a:solidFill>
              </a:rPr>
              <a:t>: Maskulinum životné : m. a.</a:t>
            </a:r>
            <a:r>
              <a:rPr lang="cs-CZ" sz="3200" dirty="0" smtClean="0"/>
              <a:t>/</a:t>
            </a:r>
            <a:r>
              <a:rPr lang="cs-CZ" sz="2800" dirty="0" smtClean="0">
                <a:solidFill>
                  <a:srgbClr val="0070C0"/>
                </a:solidFill>
              </a:rPr>
              <a:t>Maskulinum </a:t>
            </a:r>
            <a:r>
              <a:rPr lang="cs-CZ" sz="2800" dirty="0">
                <a:solidFill>
                  <a:srgbClr val="0070C0"/>
                </a:solidFill>
              </a:rPr>
              <a:t>neživotné : m. </a:t>
            </a:r>
            <a:r>
              <a:rPr lang="cs-CZ" sz="2800" dirty="0" smtClean="0">
                <a:solidFill>
                  <a:srgbClr val="0070C0"/>
                </a:solidFill>
              </a:rPr>
              <a:t>i.</a:t>
            </a:r>
            <a:r>
              <a:rPr lang="cs-CZ" sz="3200" dirty="0" smtClean="0"/>
              <a:t>/</a:t>
            </a:r>
            <a:r>
              <a:rPr lang="cs-CZ" sz="2800" dirty="0" smtClean="0">
                <a:solidFill>
                  <a:srgbClr val="00B050"/>
                </a:solidFill>
              </a:rPr>
              <a:t>Femininum</a:t>
            </a:r>
            <a:r>
              <a:rPr lang="cs-CZ" sz="2800" dirty="0">
                <a:solidFill>
                  <a:srgbClr val="00B050"/>
                </a:solidFill>
              </a:rPr>
              <a:t>: </a:t>
            </a:r>
            <a:r>
              <a:rPr lang="cs-CZ" sz="2800" dirty="0" smtClean="0">
                <a:solidFill>
                  <a:srgbClr val="00B050"/>
                </a:solidFill>
              </a:rPr>
              <a:t>f.</a:t>
            </a:r>
            <a:r>
              <a:rPr lang="cs-CZ" sz="3200" dirty="0" smtClean="0"/>
              <a:t>/</a:t>
            </a:r>
            <a:r>
              <a:rPr lang="cs-CZ" sz="2800" dirty="0" err="1" smtClean="0">
                <a:solidFill>
                  <a:srgbClr val="FFC000"/>
                </a:solidFill>
              </a:rPr>
              <a:t>Neurum</a:t>
            </a:r>
            <a:r>
              <a:rPr lang="cs-CZ" sz="2800" dirty="0">
                <a:solidFill>
                  <a:srgbClr val="FFC000"/>
                </a:solidFill>
              </a:rPr>
              <a:t>: n</a:t>
            </a:r>
            <a:r>
              <a:rPr lang="cs-CZ" sz="2800" dirty="0" smtClean="0">
                <a:solidFill>
                  <a:srgbClr val="FFC000"/>
                </a:solidFill>
              </a:rPr>
              <a:t>.</a:t>
            </a:r>
            <a:endParaRPr lang="cs-CZ" sz="2800" b="1" dirty="0">
              <a:solidFill>
                <a:srgbClr val="FFC000"/>
              </a:solidFill>
            </a:endParaRPr>
          </a:p>
          <a:p>
            <a:pPr lvl="1"/>
            <a:r>
              <a:rPr lang="cs-CZ" b="1" dirty="0" err="1"/>
              <a:t>Kongruence</a:t>
            </a:r>
            <a:endParaRPr lang="cs-CZ" sz="2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118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Nahraďte substantivy s a) </a:t>
            </a:r>
            <a:r>
              <a:rPr lang="cs-CZ" b="1" dirty="0" err="1" smtClean="0"/>
              <a:t>alomorfními</a:t>
            </a:r>
            <a:r>
              <a:rPr lang="cs-CZ" b="1" dirty="0" smtClean="0"/>
              <a:t> morfy </a:t>
            </a:r>
            <a:r>
              <a:rPr lang="cs-CZ" dirty="0" smtClean="0"/>
              <a:t>a b) </a:t>
            </a:r>
            <a:r>
              <a:rPr lang="cs-CZ" b="1" dirty="0" smtClean="0"/>
              <a:t>homonymními morfy </a:t>
            </a:r>
            <a:r>
              <a:rPr lang="cs-CZ" dirty="0" smtClean="0"/>
              <a:t>kumulované morfy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Bělouš-0</a:t>
            </a:r>
            <a:r>
              <a:rPr lang="cs-CZ" i="1" dirty="0" smtClean="0"/>
              <a:t> </a:t>
            </a:r>
            <a:r>
              <a:rPr lang="cs-CZ" i="1" dirty="0"/>
              <a:t>jede do </a:t>
            </a:r>
            <a:r>
              <a:rPr lang="cs-CZ" i="1" dirty="0" err="1" smtClean="0">
                <a:solidFill>
                  <a:srgbClr val="0070C0"/>
                </a:solidFill>
              </a:rPr>
              <a:t>kopc</a:t>
            </a:r>
            <a:r>
              <a:rPr lang="cs-CZ" i="1" dirty="0" smtClean="0">
                <a:solidFill>
                  <a:srgbClr val="0070C0"/>
                </a:solidFill>
              </a:rPr>
              <a:t>-e</a:t>
            </a:r>
            <a:r>
              <a:rPr lang="cs-CZ" i="1" dirty="0"/>
              <a:t>.</a:t>
            </a:r>
          </a:p>
          <a:p>
            <a:r>
              <a:rPr lang="cs-CZ" i="1" dirty="0" smtClean="0">
                <a:solidFill>
                  <a:srgbClr val="00B050"/>
                </a:solidFill>
              </a:rPr>
              <a:t>Myš-0</a:t>
            </a:r>
            <a:r>
              <a:rPr lang="cs-CZ" i="1" dirty="0" smtClean="0"/>
              <a:t> </a:t>
            </a:r>
            <a:r>
              <a:rPr lang="cs-CZ" i="1" dirty="0"/>
              <a:t>leze do </a:t>
            </a:r>
            <a:r>
              <a:rPr lang="cs-CZ" i="1" dirty="0" smtClean="0">
                <a:solidFill>
                  <a:srgbClr val="00B050"/>
                </a:solidFill>
              </a:rPr>
              <a:t>sklenic-e</a:t>
            </a:r>
            <a:r>
              <a:rPr lang="cs-CZ" i="1" dirty="0"/>
              <a:t>.</a:t>
            </a:r>
          </a:p>
          <a:p>
            <a:r>
              <a:rPr lang="cs-CZ" i="1" dirty="0"/>
              <a:t>Kdo chodí po </a:t>
            </a:r>
            <a:r>
              <a:rPr lang="cs-CZ" i="1" dirty="0" smtClean="0">
                <a:solidFill>
                  <a:srgbClr val="0070C0"/>
                </a:solidFill>
              </a:rPr>
              <a:t>sklep-ě</a:t>
            </a:r>
            <a:r>
              <a:rPr lang="cs-CZ" i="1" dirty="0"/>
              <a:t>?</a:t>
            </a:r>
          </a:p>
          <a:p>
            <a:r>
              <a:rPr lang="cs-CZ" i="1" dirty="0"/>
              <a:t>Kdo se plíží po </a:t>
            </a:r>
            <a:r>
              <a:rPr lang="cs-CZ" i="1" dirty="0" smtClean="0">
                <a:solidFill>
                  <a:srgbClr val="00B050"/>
                </a:solidFill>
              </a:rPr>
              <a:t>ramp-ě</a:t>
            </a:r>
            <a:r>
              <a:rPr lang="cs-CZ" i="1" dirty="0"/>
              <a:t>?</a:t>
            </a:r>
          </a:p>
          <a:p>
            <a:r>
              <a:rPr lang="cs-CZ" i="1" dirty="0"/>
              <a:t>Co stojí za </a:t>
            </a:r>
            <a:r>
              <a:rPr lang="cs-CZ" i="1" dirty="0" smtClean="0">
                <a:solidFill>
                  <a:srgbClr val="FFC000"/>
                </a:solidFill>
              </a:rPr>
              <a:t>vrat-y</a:t>
            </a:r>
            <a:r>
              <a:rPr lang="cs-CZ" i="1" dirty="0"/>
              <a:t>?</a:t>
            </a:r>
          </a:p>
          <a:p>
            <a:r>
              <a:rPr lang="cs-CZ" i="1" dirty="0"/>
              <a:t>Co se děje za </a:t>
            </a:r>
            <a:r>
              <a:rPr lang="cs-CZ" i="1" dirty="0" smtClean="0">
                <a:solidFill>
                  <a:srgbClr val="0070C0"/>
                </a:solidFill>
              </a:rPr>
              <a:t>plot-y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51377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Formální vlastnosti kategorie rodu Tvrzení: Rod poznáme podle zakončení základního tvaru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České výkladové slovníky uvádějí u každého substantiva:</a:t>
            </a:r>
            <a:endParaRPr lang="cs-CZ" sz="2800" dirty="0"/>
          </a:p>
          <a:p>
            <a:pPr lvl="1"/>
            <a:r>
              <a:rPr lang="cs-CZ" dirty="0"/>
              <a:t>heslové slovo v základním tvaru (</a:t>
            </a:r>
            <a:r>
              <a:rPr lang="cs-CZ" dirty="0" err="1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/>
              <a:t>./popř. </a:t>
            </a:r>
            <a:r>
              <a:rPr lang="cs-CZ" dirty="0" err="1"/>
              <a:t>pl</a:t>
            </a:r>
            <a:r>
              <a:rPr lang="cs-CZ" dirty="0"/>
              <a:t>.)</a:t>
            </a:r>
            <a:endParaRPr lang="cs-CZ" sz="2800" dirty="0"/>
          </a:p>
          <a:p>
            <a:pPr lvl="1"/>
            <a:r>
              <a:rPr lang="cs-CZ" b="1" dirty="0"/>
              <a:t>rod</a:t>
            </a:r>
            <a:endParaRPr lang="cs-CZ" sz="2800" b="1" dirty="0"/>
          </a:p>
          <a:p>
            <a:pPr lvl="1"/>
            <a:r>
              <a:rPr lang="cs-CZ" b="1" dirty="0"/>
              <a:t>tvar genitivu</a:t>
            </a:r>
            <a:endParaRPr lang="cs-CZ" sz="2800" b="1" dirty="0"/>
          </a:p>
          <a:p>
            <a:pPr lvl="1"/>
            <a:r>
              <a:rPr lang="cs-CZ" dirty="0"/>
              <a:t>Bylo by možné, některou z těchto informací vynechat?</a:t>
            </a:r>
            <a:endParaRPr lang="cs-CZ" sz="2800" dirty="0"/>
          </a:p>
          <a:p>
            <a:pPr lvl="1"/>
            <a:r>
              <a:rPr lang="cs-CZ" dirty="0"/>
              <a:t>Některé výkladové cizojazyčné slovníky obsahují gramatické tabulky. Myslíte, že by něco takového bylo vhodné i pro češtinu.</a:t>
            </a:r>
            <a:endParaRPr lang="cs-CZ" sz="2800" dirty="0"/>
          </a:p>
          <a:p>
            <a:pPr lvl="1"/>
            <a:r>
              <a:rPr lang="cs-CZ" dirty="0"/>
              <a:t>Znáte nějaký popis češtiny, v níž jsou heslová slova propojena s tabulkovým paradigmatem</a:t>
            </a:r>
            <a:r>
              <a:rPr lang="cs-CZ" dirty="0" smtClean="0"/>
              <a:t>?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59476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Pozorujte:</a:t>
            </a:r>
            <a:br>
              <a:rPr lang="cs-CZ" dirty="0" smtClean="0"/>
            </a:br>
            <a:r>
              <a:rPr lang="cs-CZ" sz="3600" dirty="0" smtClean="0"/>
              <a:t>Co </a:t>
            </a:r>
            <a:r>
              <a:rPr lang="cs-CZ" sz="3600" dirty="0"/>
              <a:t>je zajímavé na následujících větách, pokud jde o gramatickou kategorii rodu</a:t>
            </a:r>
            <a:r>
              <a:rPr lang="cs-CZ" sz="3600" dirty="0" smtClean="0"/>
              <a:t>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Není možné, aby obce s </a:t>
            </a:r>
            <a:r>
              <a:rPr lang="cs-CZ" b="1" i="1" dirty="0" err="1"/>
              <a:t>prodejí</a:t>
            </a:r>
            <a:r>
              <a:rPr lang="cs-CZ" b="1" i="1" dirty="0"/>
              <a:t> </a:t>
            </a:r>
            <a:r>
              <a:rPr lang="cs-CZ" i="1" dirty="0"/>
              <a:t>schválně čekaly až do vzniku regionů.</a:t>
            </a:r>
            <a:endParaRPr lang="cs-CZ" sz="2800" dirty="0"/>
          </a:p>
          <a:p>
            <a:pPr lvl="1"/>
            <a:r>
              <a:rPr lang="cs-CZ" i="1" dirty="0"/>
              <a:t>Seděl za dokonale typizovaným pracovním stolem vybaveným standardní </a:t>
            </a:r>
            <a:r>
              <a:rPr lang="cs-CZ" b="1" i="1" dirty="0" err="1"/>
              <a:t>displejí</a:t>
            </a:r>
            <a:r>
              <a:rPr lang="cs-CZ" i="1" dirty="0"/>
              <a:t> a paměťovými jednotkami. </a:t>
            </a:r>
            <a:endParaRPr lang="cs-CZ" sz="2800" dirty="0"/>
          </a:p>
          <a:p>
            <a:pPr lvl="1"/>
            <a:r>
              <a:rPr lang="cs-CZ" i="1" dirty="0"/>
              <a:t>Penis prý je tu "</a:t>
            </a:r>
            <a:r>
              <a:rPr lang="cs-CZ" b="1" i="1" dirty="0" err="1"/>
              <a:t>trofejem</a:t>
            </a:r>
            <a:r>
              <a:rPr lang="cs-CZ" i="1" dirty="0"/>
              <a:t>" (sic!) ženského vítězství nad muži.</a:t>
            </a:r>
            <a:endParaRPr lang="cs-CZ" sz="2800" dirty="0"/>
          </a:p>
          <a:p>
            <a:pPr lvl="1"/>
            <a:r>
              <a:rPr lang="cs-CZ" i="1" dirty="0"/>
              <a:t>Je spíše svědectvím v narativní formě nebo beletrizovaným </a:t>
            </a:r>
            <a:r>
              <a:rPr lang="cs-CZ" b="1" i="1" dirty="0"/>
              <a:t>esejem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Všichni mrtví měli hlavu zcela obalenu gázou, a ta gáza byla postříkaná nějakou lesklou </a:t>
            </a:r>
            <a:r>
              <a:rPr lang="cs-CZ" b="1" i="1" dirty="0" err="1"/>
              <a:t>sprejí</a:t>
            </a:r>
            <a:r>
              <a:rPr lang="cs-CZ" i="1" dirty="0"/>
              <a:t> , takže se blyštěla jako umělý sníh na vánočním stromečku.</a:t>
            </a:r>
            <a:endParaRPr lang="cs-CZ" sz="2800" dirty="0"/>
          </a:p>
          <a:p>
            <a:pPr lvl="1"/>
            <a:r>
              <a:rPr lang="cs-CZ" i="1" dirty="0"/>
              <a:t>Zde mohou pokročilejší zažít například potápění podle kompasu, potápění v noci či s </a:t>
            </a:r>
            <a:r>
              <a:rPr lang="cs-CZ" b="1" i="1" dirty="0" err="1"/>
              <a:t>výstrojem</a:t>
            </a:r>
            <a:r>
              <a:rPr lang="cs-CZ" i="1" dirty="0"/>
              <a:t> a maskou.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71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kategorii rodu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Penzista zajel se svým fordem do městečka v hrabství Suffolk.</a:t>
            </a:r>
            <a:endParaRPr lang="cs-CZ" sz="2800" dirty="0"/>
          </a:p>
          <a:p>
            <a:pPr lvl="1"/>
            <a:r>
              <a:rPr lang="cs-CZ" i="1" dirty="0"/>
              <a:t>Ale jen za </a:t>
            </a:r>
            <a:r>
              <a:rPr lang="cs-CZ" i="1" dirty="0" err="1"/>
              <a:t>Hamiltonovu</a:t>
            </a:r>
            <a:r>
              <a:rPr lang="cs-CZ" i="1" dirty="0"/>
              <a:t> přilbu už byste koupili ojetého </a:t>
            </a:r>
            <a:r>
              <a:rPr lang="cs-CZ" b="1" i="1" dirty="0"/>
              <a:t>forda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Míjí </a:t>
            </a:r>
            <a:r>
              <a:rPr lang="cs-CZ" b="1" i="1" dirty="0"/>
              <a:t>ford</a:t>
            </a:r>
            <a:r>
              <a:rPr lang="cs-CZ" i="1" dirty="0"/>
              <a:t> a zastavuje u hlučného </a:t>
            </a:r>
            <a:r>
              <a:rPr lang="cs-CZ" i="1" dirty="0" err="1"/>
              <a:t>toleda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Řidič </a:t>
            </a:r>
            <a:r>
              <a:rPr lang="cs-CZ" b="1" i="1" dirty="0"/>
              <a:t>fordu</a:t>
            </a:r>
            <a:r>
              <a:rPr lang="cs-CZ" i="1" dirty="0"/>
              <a:t> neviděl škodovku.</a:t>
            </a:r>
            <a:endParaRPr lang="cs-CZ" sz="2800" dirty="0"/>
          </a:p>
          <a:p>
            <a:pPr lvl="1"/>
            <a:r>
              <a:rPr lang="cs-CZ" i="1" dirty="0"/>
              <a:t>Třiapadesátiletý řidič </a:t>
            </a:r>
            <a:r>
              <a:rPr lang="cs-CZ" b="1" i="1" dirty="0"/>
              <a:t>forda</a:t>
            </a:r>
            <a:r>
              <a:rPr lang="cs-CZ" i="1" dirty="0"/>
              <a:t> utrpěl středně těžké poranění.</a:t>
            </a:r>
            <a:endParaRPr lang="cs-CZ" sz="2800" dirty="0"/>
          </a:p>
          <a:p>
            <a:pPr lvl="1"/>
            <a:r>
              <a:rPr lang="cs-CZ" i="1" dirty="0"/>
              <a:t>Ale přestoupili jsme od </a:t>
            </a:r>
            <a:r>
              <a:rPr lang="cs-CZ" i="1" dirty="0" err="1"/>
              <a:t>opla</a:t>
            </a:r>
            <a:r>
              <a:rPr lang="cs-CZ" i="1" dirty="0"/>
              <a:t> k </a:t>
            </a:r>
            <a:r>
              <a:rPr lang="cs-CZ" b="1" i="1" dirty="0" err="1"/>
              <a:t>fordovi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Zamířil k </a:t>
            </a:r>
            <a:r>
              <a:rPr lang="cs-CZ" b="1" i="1" dirty="0"/>
              <a:t>fordu</a:t>
            </a:r>
            <a:r>
              <a:rPr lang="cs-CZ" i="1" dirty="0"/>
              <a:t> Mondeo stojícímu před domem</a:t>
            </a:r>
            <a:r>
              <a:rPr lang="cs-CZ" i="1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28569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kategorii rodu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Proto zde nechal </a:t>
            </a:r>
            <a:r>
              <a:rPr lang="cs-CZ" b="1" i="1" dirty="0"/>
              <a:t>hrabě</a:t>
            </a:r>
            <a:r>
              <a:rPr lang="cs-CZ" i="1" dirty="0"/>
              <a:t> z Vrtby vybudovat novou tovární budovu.</a:t>
            </a:r>
            <a:endParaRPr lang="cs-CZ" sz="2800" dirty="0"/>
          </a:p>
          <a:p>
            <a:pPr lvl="1"/>
            <a:r>
              <a:rPr lang="cs-CZ" b="1" i="1" dirty="0"/>
              <a:t>Hrabata</a:t>
            </a:r>
            <a:r>
              <a:rPr lang="cs-CZ" i="1" dirty="0"/>
              <a:t> vždy po zimě rozdávala svým poddaným posilující pokrmy zejména z luštěnin.</a:t>
            </a:r>
            <a:endParaRPr lang="cs-CZ" sz="2800" dirty="0"/>
          </a:p>
          <a:p>
            <a:pPr lvl="1"/>
            <a:r>
              <a:rPr lang="cs-CZ" i="1" dirty="0"/>
              <a:t>Tím dostal pražský biskup svého </a:t>
            </a:r>
            <a:r>
              <a:rPr lang="cs-CZ" b="1" i="1" dirty="0"/>
              <a:t>knížete</a:t>
            </a:r>
            <a:r>
              <a:rPr lang="cs-CZ" i="1" dirty="0"/>
              <a:t> do nepříjemné situace.</a:t>
            </a:r>
            <a:endParaRPr lang="cs-CZ" sz="2800" dirty="0"/>
          </a:p>
          <a:p>
            <a:pPr lvl="1"/>
            <a:r>
              <a:rPr lang="cs-CZ" i="1" dirty="0"/>
              <a:t>Zde jest mocné a slavné </a:t>
            </a:r>
            <a:r>
              <a:rPr lang="cs-CZ" b="1" i="1" dirty="0"/>
              <a:t>kníže</a:t>
            </a:r>
            <a:r>
              <a:rPr lang="cs-CZ" i="1" dirty="0"/>
              <a:t> pán a </a:t>
            </a:r>
            <a:r>
              <a:rPr lang="cs-CZ" i="1" dirty="0" err="1"/>
              <a:t>gospodar</a:t>
            </a:r>
            <a:r>
              <a:rPr lang="cs-CZ" i="1" dirty="0"/>
              <a:t> národu Charvatského </a:t>
            </a:r>
            <a:r>
              <a:rPr lang="cs-CZ" i="1" dirty="0" err="1"/>
              <a:t>Malon</a:t>
            </a:r>
            <a:r>
              <a:rPr lang="cs-CZ" i="1" dirty="0"/>
              <a:t> Čech a spí oželen slzy bolestnými od národu svého.</a:t>
            </a:r>
            <a:endParaRPr lang="cs-CZ" sz="2800" dirty="0"/>
          </a:p>
          <a:p>
            <a:pPr lvl="1"/>
            <a:r>
              <a:rPr lang="cs-CZ" i="1" dirty="0" smtClean="0"/>
              <a:t>Vladislav, </a:t>
            </a:r>
            <a:r>
              <a:rPr lang="cs-CZ" i="1" dirty="0"/>
              <a:t>z boží milosti král český, </a:t>
            </a:r>
            <a:r>
              <a:rPr lang="cs-CZ" b="1" i="1" dirty="0"/>
              <a:t>markrabě</a:t>
            </a:r>
            <a:r>
              <a:rPr lang="cs-CZ" i="1" dirty="0"/>
              <a:t> moravský, </a:t>
            </a:r>
            <a:r>
              <a:rPr lang="cs-CZ" i="1" dirty="0" err="1"/>
              <a:t>lucembruské</a:t>
            </a:r>
            <a:r>
              <a:rPr lang="cs-CZ" i="1" dirty="0"/>
              <a:t> a slezské </a:t>
            </a:r>
            <a:r>
              <a:rPr lang="cs-CZ" b="1" i="1" dirty="0"/>
              <a:t>kníže</a:t>
            </a:r>
            <a:r>
              <a:rPr lang="cs-CZ" i="1" dirty="0"/>
              <a:t> a lužický </a:t>
            </a:r>
            <a:r>
              <a:rPr lang="cs-CZ" b="1" i="1" dirty="0"/>
              <a:t>markrabě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My, Matyáš druhý, z boží milosti uherský, český král, </a:t>
            </a:r>
            <a:r>
              <a:rPr lang="cs-CZ" b="1" i="1" dirty="0"/>
              <a:t>arcikníže</a:t>
            </a:r>
            <a:r>
              <a:rPr lang="cs-CZ" i="1" dirty="0"/>
              <a:t> rakouské, </a:t>
            </a:r>
            <a:r>
              <a:rPr lang="cs-CZ" b="1" i="1" dirty="0"/>
              <a:t>markrabě </a:t>
            </a:r>
            <a:r>
              <a:rPr lang="cs-CZ" i="1" dirty="0"/>
              <a:t>moravské, lucemburské, slezské</a:t>
            </a:r>
            <a:r>
              <a:rPr lang="cs-CZ" b="1" i="1" dirty="0"/>
              <a:t> kníže </a:t>
            </a:r>
            <a:r>
              <a:rPr lang="cs-CZ" i="1" dirty="0"/>
              <a:t>a lužické </a:t>
            </a:r>
            <a:r>
              <a:rPr lang="cs-CZ" b="1" i="1" dirty="0"/>
              <a:t>markrabě</a:t>
            </a:r>
            <a:r>
              <a:rPr lang="cs-CZ" i="1" dirty="0"/>
              <a:t> …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8111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Substantiva s více rody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Existuje však řada substantiv, která různými způsoby vyjadřují rody dva, někdy i tři; žádné substantivum však není schopno vyjádřit všechny čtyři rody.</a:t>
            </a:r>
            <a:endParaRPr lang="cs-CZ" sz="2800" dirty="0"/>
          </a:p>
          <a:p>
            <a:pPr lvl="1"/>
            <a:r>
              <a:rPr lang="cs-CZ" b="1" dirty="0"/>
              <a:t>Rod v singulárových tvarech je jiný než v plurálových</a:t>
            </a:r>
            <a:r>
              <a:rPr lang="cs-CZ" dirty="0"/>
              <a:t>: </a:t>
            </a:r>
            <a:r>
              <a:rPr lang="cs-CZ" i="1" dirty="0"/>
              <a:t>dítě, kníže, hrabě, markrabě, lanckrabě, …, oko, ucho.</a:t>
            </a:r>
            <a:endParaRPr lang="cs-CZ" sz="2800" dirty="0"/>
          </a:p>
          <a:p>
            <a:pPr lvl="1"/>
            <a:r>
              <a:rPr lang="cs-CZ" b="1" dirty="0"/>
              <a:t>Kolísání v rodě </a:t>
            </a:r>
            <a:r>
              <a:rPr lang="cs-CZ" dirty="0"/>
              <a:t>znamená, že jeden lexém vyjadřuje dva různé rody, aniž by jimi rozlišoval význam, a současně že obě rodové varianty mají společný tvar N </a:t>
            </a:r>
            <a:r>
              <a:rPr lang="cs-CZ" dirty="0" err="1"/>
              <a:t>sg</a:t>
            </a:r>
            <a:r>
              <a:rPr lang="cs-CZ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176925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Kolísání v rodě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>
                <a:solidFill>
                  <a:srgbClr val="0070C0"/>
                </a:solidFill>
              </a:rPr>
              <a:t>m. i. </a:t>
            </a:r>
            <a:r>
              <a:rPr lang="es-ES" dirty="0"/>
              <a:t>a </a:t>
            </a:r>
            <a:r>
              <a:rPr lang="es-ES" dirty="0">
                <a:solidFill>
                  <a:srgbClr val="00B050"/>
                </a:solidFill>
              </a:rPr>
              <a:t>f.</a:t>
            </a:r>
            <a:r>
              <a:rPr lang="es-ES" dirty="0"/>
              <a:t> (</a:t>
            </a:r>
            <a:r>
              <a:rPr lang="es-ES" i="1" dirty="0"/>
              <a:t>hřídel</a:t>
            </a:r>
            <a:r>
              <a:rPr lang="es-ES" dirty="0"/>
              <a:t>, </a:t>
            </a:r>
            <a:r>
              <a:rPr lang="es-ES" i="1" dirty="0"/>
              <a:t>esej</a:t>
            </a:r>
            <a:r>
              <a:rPr lang="es-ES" dirty="0"/>
              <a:t>, </a:t>
            </a:r>
            <a:r>
              <a:rPr lang="es-ES" i="1" dirty="0"/>
              <a:t>Želiv</a:t>
            </a:r>
            <a:r>
              <a:rPr lang="es-ES" dirty="0"/>
              <a:t>)</a:t>
            </a:r>
            <a:endParaRPr lang="es-ES" sz="2800" dirty="0"/>
          </a:p>
          <a:p>
            <a:pPr lvl="1"/>
            <a:r>
              <a:rPr lang="fr-FR" dirty="0">
                <a:solidFill>
                  <a:srgbClr val="0070C0"/>
                </a:solidFill>
              </a:rPr>
              <a:t>m. i. </a:t>
            </a:r>
            <a:r>
              <a:rPr lang="fr-FR" dirty="0"/>
              <a:t>a </a:t>
            </a:r>
            <a:r>
              <a:rPr lang="fr-FR" dirty="0">
                <a:solidFill>
                  <a:srgbClr val="FFC000"/>
                </a:solidFill>
              </a:rPr>
              <a:t>n.</a:t>
            </a:r>
            <a:r>
              <a:rPr lang="fr-FR" dirty="0"/>
              <a:t> (</a:t>
            </a:r>
            <a:r>
              <a:rPr lang="fr-FR" i="1" dirty="0"/>
              <a:t>foyer</a:t>
            </a:r>
            <a:r>
              <a:rPr lang="fr-FR" dirty="0"/>
              <a:t>)</a:t>
            </a:r>
            <a:endParaRPr lang="fr-FR" sz="2800" dirty="0"/>
          </a:p>
          <a:p>
            <a:pPr lvl="1"/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a </a:t>
            </a:r>
            <a:r>
              <a:rPr lang="cs-CZ" dirty="0">
                <a:solidFill>
                  <a:srgbClr val="FFC000"/>
                </a:solidFill>
              </a:rPr>
              <a:t>n.</a:t>
            </a:r>
            <a:r>
              <a:rPr lang="cs-CZ" dirty="0"/>
              <a:t> (</a:t>
            </a:r>
            <a:r>
              <a:rPr lang="cs-CZ" i="1" dirty="0"/>
              <a:t>show/</a:t>
            </a:r>
            <a:r>
              <a:rPr lang="cs-CZ" i="1" dirty="0" err="1"/>
              <a:t>šou</a:t>
            </a:r>
            <a:r>
              <a:rPr lang="cs-CZ" dirty="0"/>
              <a:t>)</a:t>
            </a:r>
            <a:endParaRPr lang="cs-CZ" sz="2800" dirty="0"/>
          </a:p>
          <a:p>
            <a:pPr lvl="1"/>
            <a:r>
              <a:rPr lang="it-IT" dirty="0">
                <a:solidFill>
                  <a:srgbClr val="FF0000"/>
                </a:solidFill>
              </a:rPr>
              <a:t>m. a. </a:t>
            </a:r>
            <a:r>
              <a:rPr lang="it-IT" dirty="0"/>
              <a:t>a </a:t>
            </a:r>
            <a:r>
              <a:rPr lang="it-IT" dirty="0">
                <a:solidFill>
                  <a:srgbClr val="FFC000"/>
                </a:solidFill>
              </a:rPr>
              <a:t>n.</a:t>
            </a:r>
            <a:r>
              <a:rPr lang="it-IT" dirty="0"/>
              <a:t> (</a:t>
            </a:r>
            <a:r>
              <a:rPr lang="it-IT" i="1" dirty="0"/>
              <a:t>lamželezo</a:t>
            </a:r>
            <a:r>
              <a:rPr lang="it-IT" dirty="0"/>
              <a:t>)</a:t>
            </a:r>
            <a:endParaRPr lang="it-IT" sz="2800" dirty="0"/>
          </a:p>
          <a:p>
            <a:pPr lvl="1"/>
            <a:r>
              <a:rPr lang="cs-CZ" dirty="0">
                <a:solidFill>
                  <a:srgbClr val="FF0000"/>
                </a:solidFill>
              </a:rPr>
              <a:t>m. a. </a:t>
            </a:r>
            <a:r>
              <a:rPr lang="cs-CZ" dirty="0"/>
              <a:t>a </a:t>
            </a:r>
            <a:r>
              <a:rPr lang="cs-CZ" dirty="0">
                <a:solidFill>
                  <a:srgbClr val="0070C0"/>
                </a:solidFill>
              </a:rPr>
              <a:t>m. i. </a:t>
            </a:r>
            <a:r>
              <a:rPr lang="cs-CZ" dirty="0"/>
              <a:t>: a) střet významu se slovotvornou strukturou (</a:t>
            </a:r>
            <a:r>
              <a:rPr lang="cs-CZ" i="1" dirty="0"/>
              <a:t>jmenovatel</a:t>
            </a:r>
            <a:r>
              <a:rPr lang="cs-CZ" dirty="0"/>
              <a:t>, </a:t>
            </a:r>
            <a:r>
              <a:rPr lang="cs-CZ" i="1" dirty="0"/>
              <a:t>ledoborec</a:t>
            </a:r>
            <a:r>
              <a:rPr lang="cs-CZ" dirty="0"/>
              <a:t>), b) neostrostí hranice přirozené živosti a neživosti (</a:t>
            </a:r>
            <a:r>
              <a:rPr lang="cs-CZ" i="1" dirty="0"/>
              <a:t>mikrob</a:t>
            </a:r>
            <a:r>
              <a:rPr lang="cs-CZ" dirty="0"/>
              <a:t>, </a:t>
            </a:r>
            <a:r>
              <a:rPr lang="cs-CZ" i="1" dirty="0"/>
              <a:t>slaneček</a:t>
            </a:r>
            <a:r>
              <a:rPr lang="cs-CZ" dirty="0"/>
              <a:t>), c) přenesením pojmenování osoby nebo zvířete na neživou substanci (</a:t>
            </a:r>
            <a:r>
              <a:rPr lang="cs-CZ" i="1" dirty="0"/>
              <a:t>koníček </a:t>
            </a:r>
            <a:r>
              <a:rPr lang="cs-CZ" dirty="0"/>
              <a:t>„záliba“), expresivitou či „zosobněním“ (individualizací) (</a:t>
            </a:r>
            <a:r>
              <a:rPr lang="cs-CZ" i="1" dirty="0"/>
              <a:t>hořčák</a:t>
            </a:r>
            <a:r>
              <a:rPr lang="cs-CZ" dirty="0"/>
              <a:t>, </a:t>
            </a:r>
            <a:r>
              <a:rPr lang="cs-CZ" i="1" dirty="0" err="1"/>
              <a:t>fiat</a:t>
            </a:r>
            <a:r>
              <a:rPr lang="cs-CZ" dirty="0"/>
              <a:t>), d) existence životného tvaru N </a:t>
            </a:r>
            <a:r>
              <a:rPr lang="cs-CZ" dirty="0" err="1"/>
              <a:t>pl</a:t>
            </a:r>
            <a:r>
              <a:rPr lang="cs-CZ" dirty="0"/>
              <a:t>. u několika neživotných jmen, která z dřívějších dob přetrvává v citátech a aluzích (</a:t>
            </a:r>
            <a:r>
              <a:rPr lang="cs-CZ" i="1" dirty="0"/>
              <a:t>poslední dnové lidstva</a:t>
            </a:r>
            <a:r>
              <a:rPr lang="cs-CZ" dirty="0"/>
              <a:t>; </a:t>
            </a:r>
            <a:r>
              <a:rPr lang="cs-CZ" i="1" dirty="0"/>
              <a:t>hrobové se otvírají</a:t>
            </a:r>
            <a:r>
              <a:rPr lang="cs-CZ" dirty="0" smtClean="0"/>
              <a:t>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016843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Rodová homonyma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dvojice lexémů lišících se jak gramatickým rodem, tak významem (mnohdy jen významovým rysem přirozeného rodu), avšak shodujících se tvarem N </a:t>
            </a:r>
            <a:r>
              <a:rPr lang="cs-CZ" dirty="0" err="1"/>
              <a:t>sg</a:t>
            </a:r>
            <a:r>
              <a:rPr lang="cs-CZ" dirty="0"/>
              <a:t>. </a:t>
            </a:r>
            <a:endParaRPr lang="cs-CZ" sz="2800" dirty="0"/>
          </a:p>
          <a:p>
            <a:pPr lvl="1"/>
            <a:r>
              <a:rPr lang="cs-CZ" dirty="0"/>
              <a:t>mezi </a:t>
            </a:r>
            <a:r>
              <a:rPr lang="cs-CZ" dirty="0">
                <a:solidFill>
                  <a:srgbClr val="FF0000"/>
                </a:solidFill>
              </a:rPr>
              <a:t>m. a.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(</a:t>
            </a:r>
            <a:r>
              <a:rPr lang="cs-CZ" i="1" dirty="0"/>
              <a:t>Péťa</a:t>
            </a:r>
            <a:r>
              <a:rPr lang="cs-CZ" dirty="0"/>
              <a:t>, </a:t>
            </a:r>
            <a:r>
              <a:rPr lang="cs-CZ" i="1" dirty="0"/>
              <a:t>účetní, cestující, krejčí, …</a:t>
            </a:r>
            <a:r>
              <a:rPr lang="cs-CZ" dirty="0"/>
              <a:t>)</a:t>
            </a:r>
            <a:endParaRPr lang="cs-CZ" sz="2800" dirty="0"/>
          </a:p>
          <a:p>
            <a:pPr lvl="1"/>
            <a:r>
              <a:rPr lang="it-IT" dirty="0"/>
              <a:t>mezi </a:t>
            </a:r>
            <a:r>
              <a:rPr lang="it-IT" dirty="0">
                <a:solidFill>
                  <a:srgbClr val="FF0000"/>
                </a:solidFill>
              </a:rPr>
              <a:t>m. a. </a:t>
            </a:r>
            <a:r>
              <a:rPr lang="it-IT" dirty="0"/>
              <a:t>a </a:t>
            </a:r>
            <a:r>
              <a:rPr lang="it-IT" dirty="0">
                <a:solidFill>
                  <a:srgbClr val="0070C0"/>
                </a:solidFill>
              </a:rPr>
              <a:t>m. i. </a:t>
            </a:r>
            <a:r>
              <a:rPr lang="it-IT" dirty="0"/>
              <a:t>(</a:t>
            </a:r>
            <a:r>
              <a:rPr lang="it-IT" i="1" dirty="0"/>
              <a:t>nosič</a:t>
            </a:r>
            <a:r>
              <a:rPr lang="it-IT" dirty="0"/>
              <a:t>, </a:t>
            </a:r>
            <a:r>
              <a:rPr lang="it-IT" i="1" dirty="0"/>
              <a:t>editor, </a:t>
            </a:r>
            <a:r>
              <a:rPr lang="it-IT" i="1" dirty="0" smtClean="0"/>
              <a:t>…</a:t>
            </a:r>
            <a:r>
              <a:rPr lang="it-IT" dirty="0" smtClean="0"/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0894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Morfologické kategorie </a:t>
            </a:r>
            <a:r>
              <a:rPr lang="cs-CZ" dirty="0" smtClean="0"/>
              <a:t>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/>
              <a:t>Význam rodu u jednotlivých jmenných slovních druhů</a:t>
            </a:r>
            <a:endParaRPr lang="cs-CZ" sz="2800" dirty="0"/>
          </a:p>
          <a:p>
            <a:pPr lvl="1"/>
            <a:r>
              <a:rPr lang="cs-CZ" b="1" dirty="0"/>
              <a:t>Význam čísla u jednotlivých  jmenných slovních druhů</a:t>
            </a:r>
            <a:endParaRPr lang="cs-CZ" sz="2800" dirty="0"/>
          </a:p>
          <a:p>
            <a:pPr lvl="1"/>
            <a:r>
              <a:rPr lang="cs-CZ" b="1" dirty="0"/>
              <a:t>Význam pádu u jednotlivých  jmenných slovních druhů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664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Typická rodová homonyma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Už vidím Míšu, jak mě hledá.</a:t>
            </a:r>
            <a:endParaRPr lang="cs-CZ" sz="2800" dirty="0"/>
          </a:p>
          <a:p>
            <a:pPr lvl="1"/>
            <a:r>
              <a:rPr lang="cs-CZ" i="1" dirty="0"/>
              <a:t>Něco ti řeknu, Kájo: Já už ani nemám sílu o tom mluvit.</a:t>
            </a:r>
            <a:endParaRPr lang="cs-CZ" sz="2800" dirty="0"/>
          </a:p>
          <a:p>
            <a:pPr lvl="1"/>
            <a:r>
              <a:rPr lang="pt-BR" i="1" dirty="0"/>
              <a:t>Tam se spřátelil se Sašou. </a:t>
            </a:r>
            <a:endParaRPr lang="pt-BR" sz="2800" dirty="0"/>
          </a:p>
          <a:p>
            <a:pPr lvl="1"/>
            <a:r>
              <a:rPr lang="cs-CZ" i="1" dirty="0"/>
              <a:t>Na slavném snímku Staši je ruský spisovatel Boris </a:t>
            </a:r>
            <a:r>
              <a:rPr lang="cs-CZ" i="1" dirty="0" err="1"/>
              <a:t>Pasternak</a:t>
            </a:r>
            <a:r>
              <a:rPr lang="cs-CZ" i="1" dirty="0"/>
              <a:t> z roku 1956.</a:t>
            </a:r>
            <a:endParaRPr lang="cs-CZ" sz="2800" dirty="0"/>
          </a:p>
          <a:p>
            <a:pPr lvl="1"/>
            <a:r>
              <a:rPr lang="cs-CZ" i="1" dirty="0" err="1"/>
              <a:t>Bóža</a:t>
            </a:r>
            <a:r>
              <a:rPr lang="cs-CZ" i="1" dirty="0"/>
              <a:t> vdává dceru.</a:t>
            </a:r>
            <a:endParaRPr lang="cs-CZ" sz="2800" dirty="0"/>
          </a:p>
          <a:p>
            <a:pPr lvl="1"/>
            <a:r>
              <a:rPr lang="cs-CZ" i="1" dirty="0"/>
              <a:t>Přišli Milča s Pepčou.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1211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Vespolná </a:t>
            </a:r>
            <a:r>
              <a:rPr lang="cs-CZ" b="1" dirty="0" smtClean="0"/>
              <a:t>jména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Lexémy, které mají </a:t>
            </a:r>
            <a:r>
              <a:rPr lang="cs-CZ" b="1" dirty="0"/>
              <a:t>jeden gramatický jmenný rod</a:t>
            </a:r>
            <a:r>
              <a:rPr lang="cs-CZ" dirty="0"/>
              <a:t>, ačkoli označují substance s </a:t>
            </a:r>
            <a:r>
              <a:rPr lang="cs-CZ" b="1" dirty="0"/>
              <a:t>různými rody přirozenými </a:t>
            </a:r>
            <a:r>
              <a:rPr lang="cs-CZ" dirty="0"/>
              <a:t>(přesněji řečeno substance obou pohlaví). </a:t>
            </a:r>
            <a:endParaRPr lang="cs-CZ" sz="2800" dirty="0"/>
          </a:p>
          <a:p>
            <a:pPr lvl="1"/>
            <a:r>
              <a:rPr lang="cs-CZ" dirty="0"/>
              <a:t>Vespolnost je obvyklá u jmen zvířat (</a:t>
            </a:r>
            <a:r>
              <a:rPr lang="cs-CZ" i="1" dirty="0"/>
              <a:t>strnad</a:t>
            </a:r>
            <a:r>
              <a:rPr lang="cs-CZ" dirty="0"/>
              <a:t>, </a:t>
            </a:r>
            <a:r>
              <a:rPr lang="cs-CZ" i="1" dirty="0"/>
              <a:t>štika</a:t>
            </a:r>
            <a:r>
              <a:rPr lang="cs-CZ" dirty="0"/>
              <a:t>, </a:t>
            </a:r>
            <a:r>
              <a:rPr lang="cs-CZ" i="1" dirty="0"/>
              <a:t>morče</a:t>
            </a:r>
            <a:r>
              <a:rPr lang="cs-CZ" dirty="0"/>
              <a:t>) a u expresívních pojmenování osob, užívaných zvlášť často v přísudku nebo ve vokativu: </a:t>
            </a:r>
            <a:r>
              <a:rPr lang="cs-CZ" i="1" dirty="0"/>
              <a:t>blázen</a:t>
            </a:r>
            <a:r>
              <a:rPr lang="cs-CZ" dirty="0"/>
              <a:t>, </a:t>
            </a:r>
            <a:r>
              <a:rPr lang="cs-CZ" i="1" dirty="0"/>
              <a:t>příšera</a:t>
            </a:r>
            <a:r>
              <a:rPr lang="cs-CZ" dirty="0"/>
              <a:t>, </a:t>
            </a:r>
            <a:r>
              <a:rPr lang="cs-CZ" i="1" dirty="0"/>
              <a:t>nemehlo</a:t>
            </a:r>
            <a:r>
              <a:rPr lang="cs-CZ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1762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je zajímavé na následujících větách, pokud jde o gramatickou formu kategorie rodu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 smtClean="0"/>
              <a:t>N</a:t>
            </a:r>
            <a:r>
              <a:rPr lang="cs-CZ" i="1" dirty="0"/>
              <a:t>ikdo se tě neprosil, sýčku </a:t>
            </a:r>
            <a:r>
              <a:rPr lang="cs-CZ" i="1" dirty="0" err="1"/>
              <a:t>syčácká</a:t>
            </a:r>
            <a:r>
              <a:rPr lang="cs-CZ" i="1" dirty="0"/>
              <a:t>!</a:t>
            </a:r>
            <a:endParaRPr lang="cs-CZ" sz="2800" dirty="0"/>
          </a:p>
          <a:p>
            <a:pPr lvl="1"/>
            <a:r>
              <a:rPr lang="cs-CZ" i="1" dirty="0"/>
              <a:t>Chlape mizerná </a:t>
            </a:r>
            <a:r>
              <a:rPr lang="cs-CZ" dirty="0"/>
              <a:t>…</a:t>
            </a:r>
            <a:endParaRPr lang="cs-CZ" sz="2800" dirty="0"/>
          </a:p>
          <a:p>
            <a:pPr lvl="1"/>
            <a:r>
              <a:rPr lang="cs-CZ" i="1" dirty="0"/>
              <a:t>můj milý Pipe, chlapče zlatá </a:t>
            </a:r>
            <a:r>
              <a:rPr lang="cs-CZ" dirty="0"/>
              <a:t>…</a:t>
            </a:r>
            <a:endParaRPr lang="cs-CZ" sz="2800" dirty="0"/>
          </a:p>
          <a:p>
            <a:pPr lvl="1"/>
            <a:r>
              <a:rPr lang="cs-CZ" i="1" dirty="0"/>
              <a:t>Pitomče, blboune blbá!</a:t>
            </a:r>
            <a:endParaRPr lang="cs-CZ" sz="2800" dirty="0"/>
          </a:p>
          <a:p>
            <a:pPr lvl="1"/>
            <a:r>
              <a:rPr lang="cs-CZ" dirty="0"/>
              <a:t> </a:t>
            </a:r>
            <a:r>
              <a:rPr lang="cs-CZ" i="1" dirty="0"/>
              <a:t>Osle zatracená!</a:t>
            </a:r>
            <a:endParaRPr lang="cs-CZ" sz="2800" dirty="0"/>
          </a:p>
          <a:p>
            <a:pPr lvl="1"/>
            <a:r>
              <a:rPr lang="fi-FI" i="1" dirty="0"/>
              <a:t>… jdi se učit , kluku líná … </a:t>
            </a:r>
            <a:endParaRPr lang="fi-FI" sz="2800" dirty="0"/>
          </a:p>
          <a:p>
            <a:pPr lvl="1"/>
            <a:r>
              <a:rPr lang="pt-BR" i="1" dirty="0"/>
              <a:t>Starej se o sebe, dědku plesnivá ...</a:t>
            </a:r>
            <a:endParaRPr lang="pt-BR" sz="2800" dirty="0"/>
          </a:p>
          <a:p>
            <a:pPr lvl="1"/>
            <a:r>
              <a:rPr lang="cs-CZ" i="1" dirty="0"/>
              <a:t>A já tě platím, ty mezuláne kurevnická!</a:t>
            </a:r>
            <a:endParaRPr lang="cs-CZ" sz="2800" dirty="0"/>
          </a:p>
          <a:p>
            <a:pPr lvl="1"/>
            <a:r>
              <a:rPr lang="cs-CZ" i="1" dirty="0"/>
              <a:t>Ty parchante všivá, ty svoje řečičky si můžeš strčit za klobouk …</a:t>
            </a:r>
            <a:endParaRPr lang="cs-CZ" sz="2800" dirty="0"/>
          </a:p>
          <a:p>
            <a:pPr lvl="1"/>
            <a:r>
              <a:rPr lang="cs-CZ" i="1" dirty="0"/>
              <a:t>„Ty hajzle, sprosťáku, pse špinavá," vykřikla.</a:t>
            </a:r>
            <a:endParaRPr lang="cs-CZ" sz="2800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12323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Rodová </a:t>
            </a:r>
            <a:r>
              <a:rPr lang="cs-CZ" b="1" dirty="0" err="1" smtClean="0"/>
              <a:t>dubletnost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Od kolísání v rodě se liší tím, že každá z rodových variant má jiný tvar N </a:t>
            </a:r>
            <a:r>
              <a:rPr lang="cs-CZ" dirty="0" err="1"/>
              <a:t>sg</a:t>
            </a:r>
            <a:r>
              <a:rPr lang="cs-CZ" dirty="0"/>
              <a:t>. (lišící se koncovkou – pokud je rozdíl i v slovotvorném sufixu, o rodové dublety nejde).</a:t>
            </a:r>
            <a:endParaRPr lang="cs-CZ" sz="2800" dirty="0"/>
          </a:p>
          <a:p>
            <a:pPr lvl="1"/>
            <a:r>
              <a:rPr lang="es-ES" dirty="0">
                <a:solidFill>
                  <a:srgbClr val="0070C0"/>
                </a:solidFill>
              </a:rPr>
              <a:t>m. i. </a:t>
            </a:r>
            <a:r>
              <a:rPr lang="es-ES" dirty="0"/>
              <a:t>a </a:t>
            </a:r>
            <a:r>
              <a:rPr lang="es-ES" dirty="0">
                <a:solidFill>
                  <a:srgbClr val="FFC000"/>
                </a:solidFill>
              </a:rPr>
              <a:t>n.</a:t>
            </a:r>
            <a:r>
              <a:rPr lang="es-ES" dirty="0"/>
              <a:t> (</a:t>
            </a:r>
            <a:r>
              <a:rPr lang="es-ES" i="1" dirty="0"/>
              <a:t>apartmán/apartmá</a:t>
            </a:r>
            <a:r>
              <a:rPr lang="es-ES" dirty="0"/>
              <a:t>, </a:t>
            </a:r>
            <a:r>
              <a:rPr lang="es-ES" i="1" dirty="0"/>
              <a:t>barok/baroko</a:t>
            </a:r>
            <a:r>
              <a:rPr lang="es-ES" dirty="0"/>
              <a:t>), </a:t>
            </a:r>
            <a:endParaRPr lang="es-ES" sz="2800" dirty="0"/>
          </a:p>
          <a:p>
            <a:pPr lvl="1"/>
            <a:r>
              <a:rPr lang="cs-CZ" dirty="0">
                <a:solidFill>
                  <a:srgbClr val="0070C0"/>
                </a:solidFill>
              </a:rPr>
              <a:t>m. i. </a:t>
            </a:r>
            <a:r>
              <a:rPr lang="cs-CZ" dirty="0"/>
              <a:t>a </a:t>
            </a:r>
            <a:r>
              <a:rPr lang="cs-CZ" dirty="0">
                <a:solidFill>
                  <a:srgbClr val="00B050"/>
                </a:solidFill>
              </a:rPr>
              <a:t>f. </a:t>
            </a:r>
            <a:r>
              <a:rPr lang="cs-CZ" dirty="0"/>
              <a:t>(</a:t>
            </a:r>
            <a:r>
              <a:rPr lang="cs-CZ" i="1" dirty="0"/>
              <a:t>kedluben/kedlubna</a:t>
            </a:r>
            <a:r>
              <a:rPr lang="cs-CZ" dirty="0"/>
              <a:t>), </a:t>
            </a:r>
            <a:endParaRPr lang="cs-CZ" sz="2800" dirty="0"/>
          </a:p>
          <a:p>
            <a:pPr lvl="1"/>
            <a:r>
              <a:rPr lang="cs-CZ" dirty="0">
                <a:solidFill>
                  <a:srgbClr val="00B050"/>
                </a:solidFill>
              </a:rPr>
              <a:t>f.</a:t>
            </a:r>
            <a:r>
              <a:rPr lang="cs-CZ" dirty="0"/>
              <a:t> a </a:t>
            </a:r>
            <a:r>
              <a:rPr lang="cs-CZ" dirty="0">
                <a:solidFill>
                  <a:srgbClr val="FFC000"/>
                </a:solidFill>
              </a:rPr>
              <a:t>n. </a:t>
            </a:r>
            <a:r>
              <a:rPr lang="cs-CZ" dirty="0"/>
              <a:t>(</a:t>
            </a:r>
            <a:r>
              <a:rPr lang="cs-CZ" i="1" dirty="0"/>
              <a:t>snídaně/snídaní</a:t>
            </a:r>
            <a:r>
              <a:rPr lang="cs-CZ" dirty="0"/>
              <a:t>), </a:t>
            </a:r>
            <a:endParaRPr lang="cs-CZ" dirty="0" smtClean="0"/>
          </a:p>
          <a:p>
            <a:pPr lvl="1"/>
            <a:r>
              <a:rPr lang="cs-CZ" b="1" dirty="0" smtClean="0"/>
              <a:t>nikoli </a:t>
            </a:r>
            <a:r>
              <a:rPr lang="cs-CZ" b="1" dirty="0"/>
              <a:t>mezi m. a. a m. a</a:t>
            </a:r>
            <a:r>
              <a:rPr lang="cs-CZ" b="1" dirty="0" smtClean="0"/>
              <a:t>. </a:t>
            </a:r>
            <a:r>
              <a:rPr lang="cs-CZ" dirty="0" smtClean="0"/>
              <a:t>(</a:t>
            </a:r>
            <a:r>
              <a:rPr lang="cs-CZ" dirty="0" err="1" smtClean="0"/>
              <a:t>substandardní</a:t>
            </a:r>
            <a:r>
              <a:rPr lang="cs-CZ" dirty="0" smtClean="0"/>
              <a:t> </a:t>
            </a:r>
            <a:r>
              <a:rPr lang="cs-CZ" i="1" dirty="0"/>
              <a:t>paňáca/</a:t>
            </a:r>
            <a:r>
              <a:rPr lang="cs-CZ" i="1" dirty="0" err="1"/>
              <a:t>paňác</a:t>
            </a:r>
            <a:r>
              <a:rPr lang="cs-CZ" i="1" dirty="0"/>
              <a:t>, </a:t>
            </a:r>
            <a:r>
              <a:rPr lang="cs-CZ" i="1" dirty="0" smtClean="0"/>
              <a:t>správce/</a:t>
            </a:r>
            <a:r>
              <a:rPr lang="cs-CZ" i="1" dirty="0" err="1" smtClean="0"/>
              <a:t>správec</a:t>
            </a:r>
            <a:r>
              <a:rPr lang="cs-CZ" i="1" dirty="0"/>
              <a:t>, zpravodajce/zpravodajec, … kosmopolit/kosmopolita</a:t>
            </a:r>
            <a:r>
              <a:rPr lang="cs-CZ" dirty="0"/>
              <a:t> - rozdíl ve slovotvorném sufixu).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554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Doklady (rodové) </a:t>
            </a:r>
            <a:r>
              <a:rPr lang="cs-CZ" dirty="0" err="1" smtClean="0"/>
              <a:t>dubletnosti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>
                <a:solidFill>
                  <a:srgbClr val="00B050"/>
                </a:solidFill>
              </a:rPr>
              <a:t>Kedlubny </a:t>
            </a:r>
            <a:r>
              <a:rPr lang="cs-CZ" i="1" dirty="0"/>
              <a:t>očistěte a nakrájejte na tenké nudličky.</a:t>
            </a:r>
            <a:endParaRPr lang="cs-CZ" sz="2800" dirty="0"/>
          </a:p>
          <a:p>
            <a:pPr lvl="1"/>
            <a:r>
              <a:rPr lang="cs-CZ" i="1" dirty="0"/>
              <a:t>O plantážích rajčat či </a:t>
            </a:r>
            <a:r>
              <a:rPr lang="cs-CZ" i="1" dirty="0">
                <a:solidFill>
                  <a:srgbClr val="0070C0"/>
                </a:solidFill>
              </a:rPr>
              <a:t>kedlubnů</a:t>
            </a:r>
            <a:r>
              <a:rPr lang="cs-CZ" i="1" dirty="0"/>
              <a:t> kolem sebe nikdy nesnil.</a:t>
            </a:r>
            <a:endParaRPr lang="cs-CZ" sz="2800" dirty="0"/>
          </a:p>
          <a:p>
            <a:pPr lvl="1"/>
            <a:r>
              <a:rPr lang="cs-CZ" i="1" dirty="0"/>
              <a:t>Hned vedle se táhly záhony rajčat </a:t>
            </a:r>
            <a:r>
              <a:rPr lang="cs-CZ" i="1" dirty="0">
                <a:solidFill>
                  <a:srgbClr val="00B050"/>
                </a:solidFill>
              </a:rPr>
              <a:t>a kedluben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pl-PL" i="1" dirty="0"/>
              <a:t>Důkazem je nejenom pražský </a:t>
            </a:r>
            <a:r>
              <a:rPr lang="pl-PL" i="1" dirty="0">
                <a:solidFill>
                  <a:srgbClr val="0070C0"/>
                </a:solidFill>
              </a:rPr>
              <a:t>barok</a:t>
            </a:r>
            <a:r>
              <a:rPr lang="pl-PL" i="1" dirty="0"/>
              <a:t> …</a:t>
            </a:r>
            <a:endParaRPr lang="pl-PL" sz="2800" dirty="0"/>
          </a:p>
          <a:p>
            <a:pPr lvl="1"/>
            <a:r>
              <a:rPr lang="cs-CZ" i="1" dirty="0" err="1"/>
              <a:t>Vono</a:t>
            </a:r>
            <a:r>
              <a:rPr lang="cs-CZ" i="1" dirty="0"/>
              <a:t> to </a:t>
            </a:r>
            <a:r>
              <a:rPr lang="cs-CZ" i="1" dirty="0">
                <a:solidFill>
                  <a:srgbClr val="FFC000"/>
                </a:solidFill>
              </a:rPr>
              <a:t>baroko</a:t>
            </a:r>
            <a:r>
              <a:rPr lang="cs-CZ" i="1" dirty="0"/>
              <a:t> není špatný pro </a:t>
            </a:r>
            <a:r>
              <a:rPr lang="cs-CZ" i="1" dirty="0" err="1"/>
              <a:t>voko</a:t>
            </a:r>
            <a:r>
              <a:rPr lang="cs-CZ" i="1" dirty="0"/>
              <a:t> …</a:t>
            </a:r>
            <a:endParaRPr lang="cs-CZ" sz="2800" dirty="0"/>
          </a:p>
          <a:p>
            <a:pPr lvl="1"/>
            <a:r>
              <a:rPr lang="cs-CZ" i="1" dirty="0"/>
              <a:t>Sesune se k zemi jako hadrový </a:t>
            </a:r>
            <a:r>
              <a:rPr lang="cs-CZ" i="1" dirty="0">
                <a:solidFill>
                  <a:srgbClr val="FF0000"/>
                </a:solidFill>
              </a:rPr>
              <a:t>paňáca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pl-PL" i="1" dirty="0"/>
              <a:t>Bylo to, jako by poskočil starý </a:t>
            </a:r>
            <a:r>
              <a:rPr lang="pl-PL" i="1" dirty="0">
                <a:solidFill>
                  <a:srgbClr val="FF0000"/>
                </a:solidFill>
              </a:rPr>
              <a:t>paňác</a:t>
            </a:r>
            <a:r>
              <a:rPr lang="pl-PL" i="1" dirty="0"/>
              <a:t> z cirku</a:t>
            </a:r>
            <a:r>
              <a:rPr lang="pl-PL" i="1" dirty="0" smtClean="0"/>
              <a:t>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538158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Transpozice (přenášení) gramatického </a:t>
            </a:r>
            <a:r>
              <a:rPr lang="cs-CZ" dirty="0" smtClean="0"/>
              <a:t>významu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t-BR" dirty="0"/>
              <a:t>nesoulad mezi významem a formou</a:t>
            </a:r>
            <a:endParaRPr lang="pt-BR" sz="2800" dirty="0"/>
          </a:p>
          <a:p>
            <a:pPr lvl="1"/>
            <a:r>
              <a:rPr lang="cs-CZ" dirty="0"/>
              <a:t>hodnota dané kategorie je při transpozici užita v sekundární funkci.</a:t>
            </a:r>
            <a:endParaRPr lang="cs-CZ" sz="2800" dirty="0"/>
          </a:p>
          <a:p>
            <a:pPr lvl="1"/>
            <a:r>
              <a:rPr lang="cs-CZ" dirty="0"/>
              <a:t>účely pragmatické, aktualizační (zdvořilost nebo expresivita</a:t>
            </a:r>
            <a:r>
              <a:rPr lang="cs-CZ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88495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Neutralizace/</a:t>
            </a:r>
            <a:r>
              <a:rPr lang="cs-CZ" dirty="0" err="1" smtClean="0"/>
              <a:t>bezpříznakovost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Morfologické kategorie se mohou za určitých okolností významově </a:t>
            </a:r>
            <a:r>
              <a:rPr lang="cs-CZ" b="1" dirty="0"/>
              <a:t>neutralizovat</a:t>
            </a:r>
            <a:r>
              <a:rPr lang="cs-CZ" dirty="0"/>
              <a:t>, tzn. rozdíl mezi významy jednotlivých hodnot dané kategorie přestane platit.</a:t>
            </a:r>
            <a:endParaRPr lang="cs-CZ" sz="2800" dirty="0"/>
          </a:p>
          <a:p>
            <a:pPr lvl="1"/>
            <a:r>
              <a:rPr lang="cs-CZ" dirty="0"/>
              <a:t>Generické užití substantiva → mizení rozdílu mezi singulárem a plurálem: </a:t>
            </a:r>
            <a:r>
              <a:rPr lang="cs-CZ" i="1" dirty="0"/>
              <a:t>Ryba je vodní živočich. = Ryby jsou vodní živočichové.</a:t>
            </a:r>
            <a:endParaRPr lang="cs-CZ" sz="2800" dirty="0"/>
          </a:p>
          <a:p>
            <a:pPr lvl="1"/>
            <a:r>
              <a:rPr lang="pl-PL" dirty="0"/>
              <a:t>Jedna z hodnot dané kategorie bývá bezpříznaková.</a:t>
            </a:r>
            <a:endParaRPr lang="pl-PL" sz="2800" dirty="0"/>
          </a:p>
          <a:p>
            <a:pPr lvl="1"/>
            <a:r>
              <a:rPr lang="cs-CZ" dirty="0"/>
              <a:t>Hodnota je s to nahradit, zastoupit, popř. zahrnout hodnoty ostatní, nebo je použita, nemáme-li ani jeden ze základních významů jednotlivých hodnot. Taková hodnota je </a:t>
            </a:r>
            <a:r>
              <a:rPr lang="cs-CZ" b="1" dirty="0"/>
              <a:t>bezpříznaková</a:t>
            </a:r>
            <a:r>
              <a:rPr lang="cs-CZ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5747688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Bezpříznaková forma zastupuje oba gramatické významy, např. neutralizace rodu v plurálu: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Otec je </a:t>
            </a:r>
            <a:r>
              <a:rPr lang="cs-CZ" i="1" dirty="0">
                <a:solidFill>
                  <a:srgbClr val="FF0000"/>
                </a:solidFill>
              </a:rPr>
              <a:t>lékař/úředník/podnikatel/dělník/basketbalista/ ….</a:t>
            </a:r>
            <a:endParaRPr lang="cs-CZ" sz="2800" dirty="0">
              <a:solidFill>
                <a:srgbClr val="FF0000"/>
              </a:solidFill>
            </a:endParaRPr>
          </a:p>
          <a:p>
            <a:pPr lvl="1"/>
            <a:r>
              <a:rPr lang="cs-CZ" i="1" dirty="0"/>
              <a:t>Matka je </a:t>
            </a:r>
            <a:r>
              <a:rPr lang="cs-CZ" i="1" dirty="0">
                <a:solidFill>
                  <a:srgbClr val="00B050"/>
                </a:solidFill>
              </a:rPr>
              <a:t>lékařka/úřednice/podnikatelka/dělnice/basketbalistka/ ….</a:t>
            </a:r>
            <a:endParaRPr lang="cs-CZ" sz="2800" dirty="0">
              <a:solidFill>
                <a:srgbClr val="00B050"/>
              </a:solidFill>
            </a:endParaRPr>
          </a:p>
          <a:p>
            <a:pPr lvl="1"/>
            <a:r>
              <a:rPr lang="cs-CZ" i="1" dirty="0"/>
              <a:t>Rodiče jsou </a:t>
            </a:r>
            <a:r>
              <a:rPr lang="cs-CZ" i="1" dirty="0">
                <a:solidFill>
                  <a:srgbClr val="FF0000"/>
                </a:solidFill>
              </a:rPr>
              <a:t>lékaři/úředníci/podnikatelé/dělníci/basketbalisti/ …..</a:t>
            </a:r>
            <a:endParaRPr lang="cs-CZ" sz="2800" dirty="0">
              <a:solidFill>
                <a:srgbClr val="FF0000"/>
              </a:solidFill>
            </a:endParaRPr>
          </a:p>
          <a:p>
            <a:pPr lvl="1"/>
            <a:r>
              <a:rPr lang="cs-CZ" i="1" dirty="0"/>
              <a:t>Měl jsem dvě napařovací </a:t>
            </a:r>
            <a:r>
              <a:rPr lang="cs-CZ" i="1" dirty="0">
                <a:solidFill>
                  <a:srgbClr val="00B050"/>
                </a:solidFill>
              </a:rPr>
              <a:t>žehličky</a:t>
            </a:r>
            <a:r>
              <a:rPr lang="cs-CZ" i="1" dirty="0"/>
              <a:t>. </a:t>
            </a:r>
            <a:r>
              <a:rPr lang="cs-CZ" i="1" dirty="0" smtClean="0">
                <a:solidFill>
                  <a:srgbClr val="00B050"/>
                </a:solidFill>
              </a:rPr>
              <a:t>Obě</a:t>
            </a:r>
            <a:r>
              <a:rPr lang="cs-CZ" i="1" dirty="0"/>
              <a:t>/</a:t>
            </a:r>
            <a:r>
              <a:rPr lang="cs-CZ" i="1" dirty="0" smtClean="0">
                <a:solidFill>
                  <a:srgbClr val="FFC000"/>
                </a:solidFill>
              </a:rPr>
              <a:t>obě</a:t>
            </a:r>
            <a:r>
              <a:rPr lang="cs-CZ" i="1" dirty="0" smtClean="0"/>
              <a:t> </a:t>
            </a:r>
            <a:r>
              <a:rPr lang="cs-CZ" i="1" dirty="0"/>
              <a:t>se </a:t>
            </a:r>
            <a:r>
              <a:rPr lang="cs-CZ" i="1" dirty="0" smtClean="0">
                <a:solidFill>
                  <a:srgbClr val="00B050"/>
                </a:solidFill>
              </a:rPr>
              <a:t>pokazil</a:t>
            </a:r>
            <a:r>
              <a:rPr lang="cs-CZ" b="1" i="1" dirty="0" smtClean="0">
                <a:solidFill>
                  <a:srgbClr val="00B050"/>
                </a:solidFill>
              </a:rPr>
              <a:t>y</a:t>
            </a:r>
            <a:r>
              <a:rPr lang="cs-CZ" i="1" dirty="0" smtClean="0"/>
              <a:t>.</a:t>
            </a:r>
            <a:endParaRPr lang="cs-CZ" sz="2800" dirty="0"/>
          </a:p>
          <a:p>
            <a:pPr lvl="1"/>
            <a:r>
              <a:rPr lang="cs-CZ" i="1" dirty="0"/>
              <a:t>Měl jsem dvě elektrická </a:t>
            </a:r>
            <a:r>
              <a:rPr lang="cs-CZ" i="1" dirty="0">
                <a:solidFill>
                  <a:srgbClr val="FFC000"/>
                </a:solidFill>
              </a:rPr>
              <a:t>topidla</a:t>
            </a:r>
            <a:r>
              <a:rPr lang="cs-CZ" i="1" dirty="0"/>
              <a:t>. </a:t>
            </a:r>
            <a:r>
              <a:rPr lang="cs-CZ" i="1" dirty="0">
                <a:solidFill>
                  <a:srgbClr val="00B050"/>
                </a:solidFill>
              </a:rPr>
              <a:t>Obě</a:t>
            </a:r>
            <a:r>
              <a:rPr lang="cs-CZ" i="1" dirty="0"/>
              <a:t>/</a:t>
            </a:r>
            <a:r>
              <a:rPr lang="cs-CZ" i="1" dirty="0">
                <a:solidFill>
                  <a:srgbClr val="FFC000"/>
                </a:solidFill>
              </a:rPr>
              <a:t>obě</a:t>
            </a:r>
            <a:r>
              <a:rPr lang="cs-CZ" i="1" dirty="0" smtClean="0"/>
              <a:t> </a:t>
            </a:r>
            <a:r>
              <a:rPr lang="cs-CZ" i="1" dirty="0"/>
              <a:t>se </a:t>
            </a:r>
            <a:r>
              <a:rPr lang="cs-CZ" i="1" dirty="0">
                <a:solidFill>
                  <a:srgbClr val="FFC000"/>
                </a:solidFill>
              </a:rPr>
              <a:t>pokazil</a:t>
            </a:r>
            <a:r>
              <a:rPr lang="cs-CZ" b="1" i="1" dirty="0">
                <a:solidFill>
                  <a:srgbClr val="FFC000"/>
                </a:solidFill>
              </a:rPr>
              <a:t>a</a:t>
            </a:r>
            <a:r>
              <a:rPr lang="cs-CZ" i="1" dirty="0"/>
              <a:t>.</a:t>
            </a:r>
            <a:endParaRPr lang="cs-CZ" sz="2800" dirty="0"/>
          </a:p>
          <a:p>
            <a:pPr lvl="1"/>
            <a:r>
              <a:rPr lang="cs-CZ" i="1" dirty="0"/>
              <a:t>Měl jsem napařovací </a:t>
            </a:r>
            <a:r>
              <a:rPr lang="cs-CZ" i="1" dirty="0">
                <a:solidFill>
                  <a:srgbClr val="00B050"/>
                </a:solidFill>
              </a:rPr>
              <a:t>žehličku</a:t>
            </a:r>
            <a:r>
              <a:rPr lang="cs-CZ" i="1" dirty="0"/>
              <a:t> a elektrické </a:t>
            </a:r>
            <a:r>
              <a:rPr lang="cs-CZ" i="1" dirty="0">
                <a:solidFill>
                  <a:srgbClr val="FFC000"/>
                </a:solidFill>
              </a:rPr>
              <a:t>topidlo</a:t>
            </a:r>
            <a:r>
              <a:rPr lang="cs-CZ" i="1" dirty="0"/>
              <a:t>. Už se mi </a:t>
            </a:r>
            <a:r>
              <a:rPr lang="cs-CZ" i="1" dirty="0">
                <a:solidFill>
                  <a:srgbClr val="00B050"/>
                </a:solidFill>
              </a:rPr>
              <a:t>pokazil</a:t>
            </a:r>
            <a:r>
              <a:rPr lang="cs-CZ" b="1" i="1" dirty="0">
                <a:solidFill>
                  <a:srgbClr val="00B050"/>
                </a:solidFill>
              </a:rPr>
              <a:t>y</a:t>
            </a:r>
            <a:r>
              <a:rPr lang="cs-CZ" i="1" dirty="0"/>
              <a:t>/</a:t>
            </a:r>
            <a:r>
              <a:rPr lang="cs-CZ" i="1" dirty="0">
                <a:solidFill>
                  <a:srgbClr val="FFC000"/>
                </a:solidFill>
              </a:rPr>
              <a:t>pokazil</a:t>
            </a:r>
            <a:r>
              <a:rPr lang="cs-CZ" b="1" i="1" dirty="0">
                <a:solidFill>
                  <a:srgbClr val="FFC000"/>
                </a:solidFill>
              </a:rPr>
              <a:t>y</a:t>
            </a:r>
            <a:r>
              <a:rPr lang="cs-CZ" i="1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11838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Kategorie </a:t>
            </a:r>
            <a:r>
              <a:rPr lang="cs-CZ" b="1" dirty="0"/>
              <a:t>číslo</a:t>
            </a:r>
            <a:r>
              <a:rPr lang="cs-CZ" dirty="0"/>
              <a:t>/hodnoty </a:t>
            </a:r>
            <a:r>
              <a:rPr lang="cs-CZ" b="1" dirty="0"/>
              <a:t>singulár</a:t>
            </a:r>
            <a:r>
              <a:rPr lang="cs-CZ" dirty="0"/>
              <a:t> a </a:t>
            </a:r>
            <a:r>
              <a:rPr lang="cs-CZ" b="1" dirty="0" smtClean="0">
                <a:solidFill>
                  <a:srgbClr val="7030A0"/>
                </a:solidFill>
              </a:rPr>
              <a:t>plurál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Hodnota čísla (numeru) je v češtině vyjadřována dohromady s hodnotami jiných kategorií: u jmen pádu a většinou i rodu, u slovesných tvarů rodu nebo osoby.</a:t>
            </a:r>
            <a:endParaRPr lang="cs-CZ" sz="2800" dirty="0"/>
          </a:p>
          <a:p>
            <a:pPr lvl="1"/>
            <a:r>
              <a:rPr lang="cs-CZ" dirty="0"/>
              <a:t>Primárně jde o kategorii substantivní; u substantiv a slov užívaných ve funkci substantiv je kategorie čísla syntakticky nezávislá, kdežto u slov a tvarů s primární funkcí shodného přívlastku, přísudku a doplňku je syntakticky závisle proměnná.</a:t>
            </a:r>
            <a:endParaRPr lang="cs-CZ" sz="2800" dirty="0"/>
          </a:p>
          <a:p>
            <a:pPr lvl="1"/>
            <a:r>
              <a:rPr lang="cs-CZ" dirty="0"/>
              <a:t>Význam čísla u substantiv: Opozice jeden / více než jeden</a:t>
            </a:r>
            <a:endParaRPr lang="cs-CZ" sz="2800" dirty="0"/>
          </a:p>
          <a:p>
            <a:pPr lvl="1"/>
            <a:r>
              <a:rPr lang="cs-CZ" dirty="0"/>
              <a:t>Forma čísla u substantiv: Soubor tvarů singuláru a </a:t>
            </a:r>
            <a:r>
              <a:rPr lang="cs-CZ" dirty="0" smtClean="0"/>
              <a:t>plurálu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866365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Substantiva se </a:t>
            </a:r>
            <a:r>
              <a:rPr lang="cs-CZ" b="1" dirty="0"/>
              <a:t>souborem tvarů jen pro </a:t>
            </a:r>
            <a:r>
              <a:rPr lang="cs-CZ" b="1" dirty="0" smtClean="0"/>
              <a:t>jednu hodnotu </a:t>
            </a:r>
            <a:r>
              <a:rPr lang="cs-CZ" b="1" dirty="0"/>
              <a:t>kategorie </a:t>
            </a:r>
            <a:r>
              <a:rPr lang="cs-CZ" b="1" dirty="0" smtClean="0"/>
              <a:t>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b="1" dirty="0" err="1"/>
              <a:t>Singularia</a:t>
            </a:r>
            <a:r>
              <a:rPr lang="cs-CZ" b="1" dirty="0"/>
              <a:t> tantum </a:t>
            </a:r>
            <a:r>
              <a:rPr lang="cs-CZ" dirty="0"/>
              <a:t>(pouze tvary </a:t>
            </a:r>
            <a:r>
              <a:rPr lang="cs-CZ" dirty="0" err="1"/>
              <a:t>sg</a:t>
            </a:r>
            <a:r>
              <a:rPr lang="cs-CZ" dirty="0"/>
              <a:t>., nicméně omezeně tvoří i tvary </a:t>
            </a:r>
            <a:r>
              <a:rPr lang="cs-CZ" dirty="0" err="1"/>
              <a:t>pl</a:t>
            </a:r>
            <a:r>
              <a:rPr lang="cs-CZ" dirty="0"/>
              <a:t>., které mají ovšem posunutý nebo přenesený význam význam)</a:t>
            </a:r>
            <a:endParaRPr lang="cs-CZ" sz="2800" dirty="0"/>
          </a:p>
          <a:p>
            <a:pPr lvl="1"/>
            <a:r>
              <a:rPr lang="pt-BR" b="1" dirty="0"/>
              <a:t>Pluralia tantum </a:t>
            </a:r>
            <a:r>
              <a:rPr lang="pt-BR" dirty="0"/>
              <a:t>(jména pomnožná - pouze tvary pl.)</a:t>
            </a:r>
            <a:endParaRPr lang="pt-BR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3056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morfologické kategorie </a:t>
            </a:r>
            <a:r>
              <a:rPr lang="cs-CZ" dirty="0" smtClean="0"/>
              <a:t>rodu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Neflektivní (lexikálně-gramatická) kategorie (substantiv, některých číslovek a zájmen)</a:t>
            </a:r>
            <a:endParaRPr lang="cs-CZ" sz="2800" dirty="0"/>
          </a:p>
          <a:p>
            <a:pPr lvl="1"/>
            <a:r>
              <a:rPr lang="cs-CZ" dirty="0"/>
              <a:t>Do jisté míry odrážejí výsek skutečnosti (biologický rod), ale většinově slouží pouze kategorizaci (přiřazení do tvarové soustavy jmen, tedy k deklinačnímu typu, jehož souborem koncovek pak to jméno vyjadřuje).</a:t>
            </a:r>
            <a:endParaRPr lang="cs-CZ" sz="2800" dirty="0"/>
          </a:p>
          <a:p>
            <a:pPr lvl="1"/>
            <a:r>
              <a:rPr lang="cs-CZ" dirty="0"/>
              <a:t>I substantiva, která označují entity, které přirozený rod nemají, vyjadřují gramatický rod  </a:t>
            </a:r>
            <a:r>
              <a:rPr lang="cs-CZ" i="1" dirty="0"/>
              <a:t>(stůl, židle, sedátko)</a:t>
            </a:r>
            <a:endParaRPr lang="cs-CZ" sz="2800" dirty="0"/>
          </a:p>
          <a:p>
            <a:pPr lvl="1"/>
            <a:r>
              <a:rPr lang="cs-CZ" dirty="0"/>
              <a:t>A naopak i substantiva, která označují entity, které přirozený rod mají, jej nevyjadřují jakožto rod gramatický  </a:t>
            </a:r>
            <a:r>
              <a:rPr lang="cs-CZ" i="1" dirty="0"/>
              <a:t>(sob – sobí samec/samec, veverka – veverčí samec/samice, děcko – chlapec/dívka</a:t>
            </a:r>
            <a:r>
              <a:rPr lang="cs-CZ" i="1" dirty="0" smtClean="0"/>
              <a:t>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60715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Tvrzení: číslo vyjadřuje opozici jeden / více než </a:t>
            </a:r>
            <a:r>
              <a:rPr lang="cs-CZ" dirty="0" smtClean="0"/>
              <a:t>jeden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i="1" dirty="0"/>
              <a:t>Všechny </a:t>
            </a:r>
            <a:r>
              <a:rPr lang="cs-CZ" b="1" i="1" dirty="0">
                <a:solidFill>
                  <a:srgbClr val="7030A0"/>
                </a:solidFill>
              </a:rPr>
              <a:t>děti dostaly </a:t>
            </a:r>
            <a:r>
              <a:rPr lang="cs-CZ" i="1" dirty="0"/>
              <a:t>k Vánocům </a:t>
            </a:r>
            <a:r>
              <a:rPr lang="cs-CZ" b="1" i="1" dirty="0"/>
              <a:t>mobil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Navrhnu, aby poprvé dostali </a:t>
            </a:r>
            <a:r>
              <a:rPr lang="cs-CZ" b="1" i="1" dirty="0"/>
              <a:t>výpis</a:t>
            </a:r>
            <a:r>
              <a:rPr lang="cs-CZ" i="1" dirty="0"/>
              <a:t> všichni </a:t>
            </a:r>
            <a:r>
              <a:rPr lang="cs-CZ" b="1" i="1" dirty="0">
                <a:solidFill>
                  <a:srgbClr val="7030A0"/>
                </a:solidFill>
              </a:rPr>
              <a:t>pojištěnci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Vnitřek sauny je velmi dobře izolován od okolí a obložen dřevem , které působí dobře na psychiku </a:t>
            </a:r>
            <a:r>
              <a:rPr lang="cs-CZ" b="1" i="1" dirty="0"/>
              <a:t>člověka</a:t>
            </a:r>
            <a:r>
              <a:rPr lang="cs-CZ" i="1" dirty="0"/>
              <a:t>.</a:t>
            </a:r>
            <a:endParaRPr lang="cs-CZ" sz="2800" i="1" dirty="0"/>
          </a:p>
          <a:p>
            <a:pPr lvl="1"/>
            <a:r>
              <a:rPr lang="cs-CZ" i="1" dirty="0"/>
              <a:t>Je třeba si přiznat , že jakákoli výrazná změna českého systému péče o </a:t>
            </a:r>
            <a:r>
              <a:rPr lang="cs-CZ" b="1" i="1" dirty="0"/>
              <a:t>dítě</a:t>
            </a:r>
            <a:r>
              <a:rPr lang="cs-CZ" i="1" dirty="0"/>
              <a:t> je běh na dlouhou trať.</a:t>
            </a:r>
            <a:endParaRPr lang="cs-CZ" sz="2800" i="1" dirty="0"/>
          </a:p>
          <a:p>
            <a:pPr lvl="1"/>
            <a:r>
              <a:rPr lang="cs-CZ" i="1" dirty="0"/>
              <a:t>Nejužší příbuzenská plemenitba, při které zpětně křížíme </a:t>
            </a:r>
            <a:r>
              <a:rPr lang="cs-CZ" b="1" i="1" dirty="0"/>
              <a:t>dceru</a:t>
            </a:r>
            <a:r>
              <a:rPr lang="cs-CZ" i="1" dirty="0"/>
              <a:t> s </a:t>
            </a:r>
            <a:r>
              <a:rPr lang="cs-CZ" b="1" i="1" dirty="0"/>
              <a:t>otcem</a:t>
            </a:r>
            <a:r>
              <a:rPr lang="cs-CZ" i="1" dirty="0"/>
              <a:t>, </a:t>
            </a:r>
            <a:r>
              <a:rPr lang="cs-CZ" b="1" i="1" dirty="0"/>
              <a:t>matku</a:t>
            </a:r>
            <a:r>
              <a:rPr lang="cs-CZ" i="1" dirty="0"/>
              <a:t> se </a:t>
            </a:r>
            <a:r>
              <a:rPr lang="cs-CZ" b="1" i="1" dirty="0"/>
              <a:t>synem</a:t>
            </a:r>
            <a:r>
              <a:rPr lang="cs-CZ" i="1" dirty="0"/>
              <a:t> ( </a:t>
            </a:r>
            <a:r>
              <a:rPr lang="cs-CZ" b="1" i="1" dirty="0"/>
              <a:t>rodič</a:t>
            </a:r>
            <a:r>
              <a:rPr lang="cs-CZ" i="1" dirty="0"/>
              <a:t> – </a:t>
            </a:r>
            <a:r>
              <a:rPr lang="cs-CZ" b="1" i="1" dirty="0"/>
              <a:t>potomek</a:t>
            </a:r>
            <a:r>
              <a:rPr lang="cs-CZ" i="1" dirty="0"/>
              <a:t> ) nebo křížíme </a:t>
            </a:r>
            <a:r>
              <a:rPr lang="cs-CZ" b="1" i="1" dirty="0"/>
              <a:t>sestru</a:t>
            </a:r>
            <a:r>
              <a:rPr lang="cs-CZ" i="1" dirty="0"/>
              <a:t> s </a:t>
            </a:r>
            <a:r>
              <a:rPr lang="cs-CZ" b="1" i="1" dirty="0"/>
              <a:t>vlastním bratrem</a:t>
            </a:r>
            <a:r>
              <a:rPr lang="cs-CZ" i="1" dirty="0" smtClean="0"/>
              <a:t>.</a:t>
            </a:r>
            <a:endParaRPr lang="cs-CZ" sz="2800" i="1" dirty="0"/>
          </a:p>
        </p:txBody>
      </p:sp>
    </p:spTree>
    <p:extLst>
      <p:ext uri="{BB962C8B-B14F-4D97-AF65-F5344CB8AC3E}">
        <p14:creationId xmlns:p14="http://schemas.microsoft.com/office/powerpoint/2010/main" val="3247377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Neutralizace gramatického čísla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Generické užití</a:t>
            </a:r>
            <a:endParaRPr lang="cs-CZ" sz="2800" dirty="0"/>
          </a:p>
          <a:p>
            <a:pPr lvl="1"/>
            <a:r>
              <a:rPr lang="cs-CZ" dirty="0"/>
              <a:t>Distributivní užití</a:t>
            </a:r>
            <a:endParaRPr lang="cs-CZ" sz="2800" dirty="0"/>
          </a:p>
          <a:p>
            <a:pPr lvl="1"/>
            <a:r>
              <a:rPr lang="cs-CZ" dirty="0"/>
              <a:t>Expresivní užití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9862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najdi </a:t>
            </a:r>
            <a:r>
              <a:rPr lang="cs-CZ" u="sng" dirty="0" err="1" smtClean="0">
                <a:solidFill>
                  <a:srgbClr val="92D050"/>
                </a:solidFill>
              </a:rPr>
              <a:t>plurália</a:t>
            </a:r>
            <a:r>
              <a:rPr lang="cs-CZ" u="sng" dirty="0" smtClean="0">
                <a:solidFill>
                  <a:srgbClr val="92D050"/>
                </a:solidFill>
              </a:rPr>
              <a:t> tantum </a:t>
            </a:r>
            <a:r>
              <a:rPr lang="cs-CZ" dirty="0" smtClean="0"/>
              <a:t>a urči 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Jezdím každé Vánoce na lyže do Tater.</a:t>
            </a:r>
          </a:p>
          <a:p>
            <a:r>
              <a:rPr lang="cs-CZ" i="1" dirty="0" smtClean="0"/>
              <a:t>Letos jsem se musel spokojit s ježděním na saních doma Kralupech.</a:t>
            </a:r>
          </a:p>
          <a:p>
            <a:r>
              <a:rPr lang="cs-CZ" i="1" dirty="0" smtClean="0"/>
              <a:t>Ještě že zamrzly rybníky na blatech, takže jsem nabrousil brusle.</a:t>
            </a:r>
          </a:p>
          <a:p>
            <a:r>
              <a:rPr lang="cs-CZ" i="1" dirty="0" smtClean="0"/>
              <a:t>V teplákách mi nebyla zima.</a:t>
            </a:r>
          </a:p>
          <a:p>
            <a:r>
              <a:rPr lang="cs-CZ" i="1" dirty="0" smtClean="0"/>
              <a:t>V Rakousku slaví Letnice.</a:t>
            </a:r>
          </a:p>
          <a:p>
            <a:r>
              <a:rPr lang="cs-CZ" i="1" dirty="0" smtClean="0"/>
              <a:t>Byl se svým bratrem na nože, ale na rybách nám spolu bylo dobře.</a:t>
            </a:r>
          </a:p>
          <a:p>
            <a:r>
              <a:rPr lang="cs-CZ" i="1" dirty="0" smtClean="0"/>
              <a:t>Pojedeme v létě do Beskyd, v Jeseníkách jsme byli loni.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5602370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Cvičení: najdi </a:t>
            </a:r>
            <a:r>
              <a:rPr lang="cs-CZ" u="sng" dirty="0" err="1">
                <a:solidFill>
                  <a:srgbClr val="92D050"/>
                </a:solidFill>
              </a:rPr>
              <a:t>plurália</a:t>
            </a:r>
            <a:r>
              <a:rPr lang="cs-CZ" u="sng" dirty="0">
                <a:solidFill>
                  <a:srgbClr val="92D050"/>
                </a:solidFill>
              </a:rPr>
              <a:t> tantum </a:t>
            </a:r>
            <a:r>
              <a:rPr lang="cs-CZ" dirty="0"/>
              <a:t>a urči rod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/>
              <a:t>Jezdím každé </a:t>
            </a:r>
            <a:r>
              <a:rPr lang="cs-CZ" i="1" u="sng" dirty="0">
                <a:solidFill>
                  <a:srgbClr val="92D050"/>
                </a:solidFill>
              </a:rPr>
              <a:t>Vánoce </a:t>
            </a:r>
            <a:r>
              <a:rPr lang="cs-CZ" i="1" dirty="0"/>
              <a:t>na lyže do </a:t>
            </a:r>
            <a:r>
              <a:rPr lang="cs-CZ" i="1" u="sng" dirty="0">
                <a:solidFill>
                  <a:srgbClr val="92D050"/>
                </a:solidFill>
              </a:rPr>
              <a:t>Tater</a:t>
            </a:r>
            <a:r>
              <a:rPr lang="cs-CZ" i="1" dirty="0"/>
              <a:t>. </a:t>
            </a:r>
            <a:r>
              <a:rPr lang="cs-CZ" i="1" dirty="0" smtClean="0"/>
              <a:t>(</a:t>
            </a:r>
            <a:r>
              <a:rPr lang="cs-CZ" i="1" dirty="0" smtClean="0">
                <a:solidFill>
                  <a:srgbClr val="00B050"/>
                </a:solidFill>
              </a:rPr>
              <a:t>Vánoce</a:t>
            </a:r>
            <a:r>
              <a:rPr lang="cs-CZ" i="1" dirty="0" smtClean="0"/>
              <a:t>/</a:t>
            </a:r>
            <a:r>
              <a:rPr lang="cs-CZ" i="1" dirty="0" smtClean="0">
                <a:solidFill>
                  <a:srgbClr val="0070C0"/>
                </a:solidFill>
              </a:rPr>
              <a:t>Vánoce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00B050"/>
                </a:solidFill>
              </a:rPr>
              <a:t>Tatry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i="1" dirty="0"/>
              <a:t>Letos jsem se musel spokojit s ježděním na </a:t>
            </a:r>
            <a:r>
              <a:rPr lang="cs-CZ" i="1" u="sng" dirty="0">
                <a:solidFill>
                  <a:srgbClr val="92D050"/>
                </a:solidFill>
              </a:rPr>
              <a:t>saních</a:t>
            </a:r>
            <a:r>
              <a:rPr lang="cs-CZ" i="1" dirty="0"/>
              <a:t> doma </a:t>
            </a:r>
            <a:r>
              <a:rPr lang="cs-CZ" i="1" u="sng" dirty="0">
                <a:solidFill>
                  <a:srgbClr val="92D050"/>
                </a:solidFill>
              </a:rPr>
              <a:t>Kralupech</a:t>
            </a:r>
            <a:r>
              <a:rPr lang="cs-CZ" i="1" dirty="0" smtClean="0"/>
              <a:t>. (</a:t>
            </a:r>
            <a:r>
              <a:rPr lang="cs-CZ" i="1" dirty="0" smtClean="0">
                <a:solidFill>
                  <a:srgbClr val="00B050"/>
                </a:solidFill>
              </a:rPr>
              <a:t>sáně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0070C0"/>
                </a:solidFill>
              </a:rPr>
              <a:t>Kralupy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i="1" dirty="0"/>
              <a:t>Ještě že zamrzly rybníky na </a:t>
            </a:r>
            <a:r>
              <a:rPr lang="cs-CZ" i="1" u="sng" dirty="0">
                <a:solidFill>
                  <a:srgbClr val="92D050"/>
                </a:solidFill>
              </a:rPr>
              <a:t>blatech</a:t>
            </a:r>
            <a:r>
              <a:rPr lang="cs-CZ" i="1" dirty="0"/>
              <a:t>, takže jsem nabrousil brusle</a:t>
            </a:r>
            <a:r>
              <a:rPr lang="cs-CZ" i="1" dirty="0" smtClean="0"/>
              <a:t>. (</a:t>
            </a:r>
            <a:r>
              <a:rPr lang="cs-CZ" i="1" dirty="0" smtClean="0">
                <a:solidFill>
                  <a:srgbClr val="FFC000"/>
                </a:solidFill>
              </a:rPr>
              <a:t>blata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i="1" dirty="0"/>
              <a:t>V </a:t>
            </a:r>
            <a:r>
              <a:rPr lang="cs-CZ" i="1" u="sng" dirty="0">
                <a:solidFill>
                  <a:srgbClr val="92D050"/>
                </a:solidFill>
              </a:rPr>
              <a:t>teplákách</a:t>
            </a:r>
            <a:r>
              <a:rPr lang="cs-CZ" i="1" dirty="0"/>
              <a:t> mi nebyla zima</a:t>
            </a:r>
            <a:r>
              <a:rPr lang="cs-CZ" i="1" dirty="0" smtClean="0"/>
              <a:t>. (</a:t>
            </a:r>
            <a:r>
              <a:rPr lang="cs-CZ" i="1" dirty="0" smtClean="0">
                <a:solidFill>
                  <a:srgbClr val="0070C0"/>
                </a:solidFill>
              </a:rPr>
              <a:t>tepláky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i="1" dirty="0"/>
              <a:t>V Rakousku slaví </a:t>
            </a:r>
            <a:r>
              <a:rPr lang="cs-CZ" i="1" u="sng" dirty="0">
                <a:solidFill>
                  <a:srgbClr val="92D050"/>
                </a:solidFill>
              </a:rPr>
              <a:t>Letnice</a:t>
            </a:r>
            <a:r>
              <a:rPr lang="cs-CZ" i="1" dirty="0" smtClean="0"/>
              <a:t>. (</a:t>
            </a:r>
            <a:r>
              <a:rPr lang="cs-CZ" i="1" dirty="0" smtClean="0">
                <a:solidFill>
                  <a:srgbClr val="00B050"/>
                </a:solidFill>
              </a:rPr>
              <a:t>letnice</a:t>
            </a:r>
            <a:r>
              <a:rPr lang="cs-CZ" i="1" dirty="0" smtClean="0"/>
              <a:t>)</a:t>
            </a:r>
            <a:endParaRPr lang="cs-CZ" i="1" dirty="0"/>
          </a:p>
          <a:p>
            <a:r>
              <a:rPr lang="cs-CZ" i="1" dirty="0"/>
              <a:t>Byl se svým bratrem na nože, ale na rybách nám spolu bylo dobře.</a:t>
            </a:r>
          </a:p>
          <a:p>
            <a:r>
              <a:rPr lang="cs-CZ" i="1" dirty="0"/>
              <a:t>Pojedeme v létě do </a:t>
            </a:r>
            <a:r>
              <a:rPr lang="cs-CZ" i="1" u="sng" dirty="0">
                <a:solidFill>
                  <a:srgbClr val="92D050"/>
                </a:solidFill>
              </a:rPr>
              <a:t>Beskyd</a:t>
            </a:r>
            <a:r>
              <a:rPr lang="cs-CZ" i="1" dirty="0"/>
              <a:t>, v </a:t>
            </a:r>
            <a:r>
              <a:rPr lang="cs-CZ" i="1" u="sng" dirty="0">
                <a:solidFill>
                  <a:srgbClr val="92D050"/>
                </a:solidFill>
              </a:rPr>
              <a:t>Jeseníkách</a:t>
            </a:r>
            <a:r>
              <a:rPr lang="cs-CZ" i="1" dirty="0"/>
              <a:t> jsme byli loni</a:t>
            </a:r>
            <a:r>
              <a:rPr lang="cs-CZ" i="1" dirty="0" smtClean="0"/>
              <a:t>. (</a:t>
            </a:r>
            <a:r>
              <a:rPr lang="cs-CZ" i="1" dirty="0">
                <a:solidFill>
                  <a:srgbClr val="00B050"/>
                </a:solidFill>
              </a:rPr>
              <a:t>Beskydy</a:t>
            </a:r>
            <a:r>
              <a:rPr lang="cs-CZ" i="1" dirty="0" smtClean="0"/>
              <a:t>/</a:t>
            </a:r>
            <a:r>
              <a:rPr lang="cs-CZ" i="1" dirty="0"/>
              <a:t> </a:t>
            </a:r>
            <a:r>
              <a:rPr lang="cs-CZ" i="1" dirty="0">
                <a:solidFill>
                  <a:srgbClr val="0070C0"/>
                </a:solidFill>
              </a:rPr>
              <a:t>Beskydy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0070C0"/>
                </a:solidFill>
              </a:rPr>
              <a:t>Jeseníky</a:t>
            </a:r>
            <a:r>
              <a:rPr lang="cs-CZ" i="1" dirty="0" smtClean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895558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Kategorie </a:t>
            </a:r>
            <a:r>
              <a:rPr lang="cs-CZ" dirty="0" err="1"/>
              <a:t>flektivně</a:t>
            </a:r>
            <a:r>
              <a:rPr lang="cs-CZ" dirty="0"/>
              <a:t> proměnlivá (u všech SD)</a:t>
            </a:r>
            <a:endParaRPr lang="cs-CZ" sz="2800" dirty="0"/>
          </a:p>
          <a:p>
            <a:pPr lvl="1"/>
            <a:r>
              <a:rPr lang="cs-CZ" dirty="0"/>
              <a:t>U syntaktických substantiv (substantiv a jejich substituentů, které se ve větě chovají jako substantiva, tedy např. </a:t>
            </a:r>
            <a:r>
              <a:rPr lang="cs-CZ" dirty="0" err="1"/>
              <a:t>subst</a:t>
            </a:r>
            <a:r>
              <a:rPr lang="cs-CZ" dirty="0"/>
              <a:t>. zájmena) vyjadřuje jejich vztahy ve větě, má tedy relační povahu;</a:t>
            </a:r>
            <a:endParaRPr lang="cs-CZ" sz="2800" dirty="0"/>
          </a:p>
          <a:p>
            <a:pPr lvl="1"/>
            <a:r>
              <a:rPr lang="pl-PL" dirty="0"/>
              <a:t>Funkce se shoduje s funkcí předložek.</a:t>
            </a:r>
            <a:endParaRPr lang="pl-PL" sz="2800" dirty="0"/>
          </a:p>
          <a:p>
            <a:pPr lvl="1"/>
            <a:r>
              <a:rPr lang="cs-CZ" dirty="0"/>
              <a:t>Mimo stojí vokativ, nevyjadřuje vztahy ve větě, pragmatická </a:t>
            </a:r>
            <a:r>
              <a:rPr lang="cs-CZ" dirty="0" err="1"/>
              <a:t>fce</a:t>
            </a:r>
            <a:r>
              <a:rPr lang="cs-CZ" dirty="0"/>
              <a:t>.</a:t>
            </a:r>
            <a:endParaRPr lang="cs-CZ" sz="2800" dirty="0"/>
          </a:p>
          <a:p>
            <a:pPr lvl="1"/>
            <a:r>
              <a:rPr lang="cs-CZ" dirty="0"/>
              <a:t>V ostatních případech vyjadřuje pád vztah jména k výrazu, který mu syntakticky dominuje (sloveso, jméno).</a:t>
            </a:r>
            <a:endParaRPr lang="cs-CZ" sz="2800" dirty="0"/>
          </a:p>
          <a:p>
            <a:pPr lvl="1"/>
            <a:r>
              <a:rPr lang="cs-CZ" dirty="0"/>
              <a:t>Sémanticky jsou pády většinou polyfunkční.</a:t>
            </a:r>
            <a:endParaRPr lang="cs-CZ" sz="2800" dirty="0"/>
          </a:p>
          <a:p>
            <a:pPr lvl="1"/>
            <a:r>
              <a:rPr lang="cs-CZ" dirty="0"/>
              <a:t>Pád syntaktických adjektiv (adjektiv, adjektivních zájmen, většiny číslovek a někdy i participiálních slovesných tvarů) je dán shodou s řídícím substantivem.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78803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 hodnot/ 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pády </a:t>
            </a:r>
            <a:r>
              <a:rPr lang="cs-CZ" b="1" dirty="0"/>
              <a:t>přímé</a:t>
            </a:r>
            <a:r>
              <a:rPr lang="cs-CZ" dirty="0"/>
              <a:t> (N, A: </a:t>
            </a:r>
            <a:r>
              <a:rPr lang="cs-CZ" dirty="0" err="1"/>
              <a:t>fce</a:t>
            </a:r>
            <a:r>
              <a:rPr lang="cs-CZ" dirty="0"/>
              <a:t>. podmět a přímý předmět) × nepřímé (G, D, L, I: sekundární </a:t>
            </a:r>
            <a:r>
              <a:rPr lang="cs-CZ" dirty="0" err="1"/>
              <a:t>fce</a:t>
            </a:r>
            <a:r>
              <a:rPr lang="cs-CZ" dirty="0"/>
              <a:t>.);</a:t>
            </a:r>
            <a:endParaRPr lang="cs-CZ" sz="2800" dirty="0"/>
          </a:p>
          <a:p>
            <a:pPr lvl="1"/>
            <a:r>
              <a:rPr lang="cs-CZ" dirty="0"/>
              <a:t>pády </a:t>
            </a:r>
            <a:r>
              <a:rPr lang="cs-CZ" b="1" dirty="0"/>
              <a:t>předložkové </a:t>
            </a:r>
            <a:r>
              <a:rPr lang="cs-CZ" dirty="0"/>
              <a:t>× pády </a:t>
            </a:r>
            <a:r>
              <a:rPr lang="cs-CZ" b="1" dirty="0"/>
              <a:t>prosté</a:t>
            </a:r>
            <a:r>
              <a:rPr lang="cs-CZ" dirty="0"/>
              <a:t>;</a:t>
            </a:r>
            <a:endParaRPr lang="cs-CZ" sz="2800" dirty="0"/>
          </a:p>
          <a:p>
            <a:pPr lvl="1"/>
            <a:r>
              <a:rPr lang="cs-CZ" dirty="0"/>
              <a:t>pády primárně </a:t>
            </a:r>
            <a:r>
              <a:rPr lang="cs-CZ" b="1" dirty="0"/>
              <a:t>adverbální </a:t>
            </a:r>
            <a:r>
              <a:rPr lang="cs-CZ" dirty="0"/>
              <a:t>× pády primárně </a:t>
            </a:r>
            <a:r>
              <a:rPr lang="cs-CZ" b="1" dirty="0"/>
              <a:t>adnominální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086861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nominativu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dirty="0"/>
              <a:t>Je to malá, klidná škola, rodinného typu.</a:t>
            </a:r>
            <a:endParaRPr lang="pl-PL" sz="2800" dirty="0"/>
          </a:p>
          <a:p>
            <a:pPr lvl="1"/>
            <a:r>
              <a:rPr lang="cs-CZ" dirty="0"/>
              <a:t>Na tradičně souběžně probíhající expozici Škola se budou o pozornost rodičů a žáků ucházet stánky všech středních škol v regionu.</a:t>
            </a:r>
            <a:endParaRPr lang="cs-CZ" sz="2800" dirty="0"/>
          </a:p>
          <a:p>
            <a:pPr lvl="1"/>
            <a:r>
              <a:rPr lang="cs-CZ" dirty="0"/>
              <a:t>Přechod </a:t>
            </a:r>
            <a:r>
              <a:rPr lang="cs-CZ" dirty="0" err="1"/>
              <a:t>nepřechod</a:t>
            </a:r>
            <a:r>
              <a:rPr lang="cs-CZ" dirty="0"/>
              <a:t>, škola </a:t>
            </a:r>
            <a:r>
              <a:rPr lang="cs-CZ" dirty="0" err="1"/>
              <a:t>neškola</a:t>
            </a:r>
            <a:r>
              <a:rPr lang="cs-CZ" dirty="0"/>
              <a:t>, hlavně, že jedu</a:t>
            </a:r>
            <a:r>
              <a:rPr lang="cs-CZ" dirty="0" smtClean="0"/>
              <a:t>. </a:t>
            </a:r>
            <a:endParaRPr lang="cs-CZ" sz="2800" dirty="0"/>
          </a:p>
          <a:p>
            <a:pPr lvl="1"/>
            <a:r>
              <a:rPr lang="cs-CZ" dirty="0"/>
              <a:t>Rodiče versus škola. Může někdo vyhrát?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8920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genitivu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bývalí studenti školy</a:t>
            </a:r>
            <a:endParaRPr lang="cs-CZ" sz="2800" dirty="0"/>
          </a:p>
          <a:p>
            <a:pPr lvl="1"/>
            <a:r>
              <a:rPr lang="cs-CZ" dirty="0"/>
              <a:t>vedení školy </a:t>
            </a:r>
            <a:endParaRPr lang="cs-CZ" sz="2800" dirty="0"/>
          </a:p>
          <a:p>
            <a:pPr lvl="1"/>
            <a:r>
              <a:rPr lang="cs-CZ" dirty="0"/>
              <a:t>působení školy</a:t>
            </a:r>
            <a:endParaRPr lang="cs-CZ" sz="2800" dirty="0"/>
          </a:p>
          <a:p>
            <a:pPr lvl="1"/>
            <a:r>
              <a:rPr lang="cs-CZ" dirty="0"/>
              <a:t>okna školy</a:t>
            </a:r>
            <a:endParaRPr lang="cs-CZ" sz="2800" dirty="0"/>
          </a:p>
          <a:p>
            <a:pPr lvl="1"/>
            <a:r>
              <a:rPr lang="cs-CZ" dirty="0"/>
              <a:t>Zkrátka není školy, kde byste se nesetkali s vřelým a laskavým přístupem.</a:t>
            </a:r>
            <a:endParaRPr lang="cs-CZ" sz="2800" dirty="0"/>
          </a:p>
          <a:p>
            <a:pPr lvl="1"/>
            <a:r>
              <a:rPr lang="cs-CZ" dirty="0"/>
              <a:t>Jdu do školy a během školy se budu jen učit, protože bez školy nebudu moci získat vzdělání.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4521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dativu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Je to dar škole.</a:t>
            </a:r>
            <a:endParaRPr lang="cs-CZ" sz="2800" dirty="0"/>
          </a:p>
          <a:p>
            <a:pPr lvl="1"/>
            <a:r>
              <a:rPr lang="cs-CZ" dirty="0"/>
              <a:t>Poskytuje metodickou podporu škole.</a:t>
            </a:r>
            <a:endParaRPr lang="cs-CZ" sz="2800" dirty="0"/>
          </a:p>
          <a:p>
            <a:pPr lvl="1"/>
            <a:r>
              <a:rPr lang="cs-CZ" dirty="0"/>
              <a:t>Dal škole svou kostru.</a:t>
            </a:r>
            <a:endParaRPr lang="cs-CZ" sz="2800" dirty="0"/>
          </a:p>
          <a:p>
            <a:pPr lvl="1"/>
            <a:r>
              <a:rPr lang="cs-CZ" dirty="0"/>
              <a:t>Přišel ke škole včas</a:t>
            </a:r>
            <a:r>
              <a:rPr lang="cs-CZ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86922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akuzativu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Zároveň vystudovala vysokou školu.</a:t>
            </a:r>
            <a:endParaRPr lang="cs-CZ" sz="2800" dirty="0"/>
          </a:p>
          <a:p>
            <a:pPr lvl="1"/>
            <a:r>
              <a:rPr lang="cs-CZ" dirty="0"/>
              <a:t>Chodí na školu.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421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Která z následujících slov v textu vyjadřují gramatický rod a podle čeho určíme, jakého jsou rodu?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Bělouš jede do kopce.</a:t>
            </a:r>
          </a:p>
          <a:p>
            <a:r>
              <a:rPr lang="cs-CZ" i="1" dirty="0" smtClean="0"/>
              <a:t>Myš leze do sklenice.</a:t>
            </a:r>
          </a:p>
          <a:p>
            <a:r>
              <a:rPr lang="cs-CZ" i="1" dirty="0" smtClean="0"/>
              <a:t>Kdo chodí po sklepě?</a:t>
            </a:r>
          </a:p>
          <a:p>
            <a:r>
              <a:rPr lang="cs-CZ" i="1" dirty="0" smtClean="0"/>
              <a:t>Kdo se plíží po rampě?</a:t>
            </a:r>
          </a:p>
          <a:p>
            <a:r>
              <a:rPr lang="cs-CZ" i="1" dirty="0" smtClean="0"/>
              <a:t>Co stojí za vraty?</a:t>
            </a:r>
          </a:p>
          <a:p>
            <a:r>
              <a:rPr lang="cs-CZ" i="1" dirty="0" smtClean="0"/>
              <a:t>Co se děje za ploty?</a:t>
            </a:r>
          </a:p>
          <a:p>
            <a:r>
              <a:rPr lang="cs-CZ" i="1" dirty="0"/>
              <a:t>Já vím o tobě, ale o </a:t>
            </a:r>
            <a:r>
              <a:rPr lang="cs-CZ" i="1" dirty="0" smtClean="0"/>
              <a:t>něm </a:t>
            </a:r>
            <a:r>
              <a:rPr lang="cs-CZ" i="1" dirty="0"/>
              <a:t>nevím nic.</a:t>
            </a:r>
          </a:p>
          <a:p>
            <a:r>
              <a:rPr lang="cs-CZ" i="1" dirty="0"/>
              <a:t>Ty víš o sobě, ale o ní nevíš nic.</a:t>
            </a:r>
          </a:p>
          <a:p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1049223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lokálu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s-ES" dirty="0"/>
              <a:t>Přemýšlel a mluvil jen o škole.</a:t>
            </a:r>
            <a:endParaRPr lang="es-ES" sz="2800" dirty="0"/>
          </a:p>
          <a:p>
            <a:pPr lvl="1"/>
            <a:r>
              <a:rPr lang="cs-CZ" dirty="0"/>
              <a:t>Byl právě ve škole.</a:t>
            </a:r>
            <a:endParaRPr lang="cs-CZ" sz="2800" dirty="0"/>
          </a:p>
          <a:p>
            <a:pPr lvl="1"/>
            <a:r>
              <a:rPr lang="cs-CZ" dirty="0"/>
              <a:t>Studoval na škole.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4029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instrumentálu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Bude nejspíš za školou.</a:t>
            </a:r>
            <a:endParaRPr lang="cs-CZ" sz="2800" dirty="0"/>
          </a:p>
          <a:p>
            <a:pPr lvl="1"/>
            <a:r>
              <a:rPr lang="cs-CZ" dirty="0"/>
              <a:t>Válka se mu stala školou života.</a:t>
            </a:r>
            <a:endParaRPr 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4666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Určete pád zvýrazněných slov a pojmenujte jeho (sémantickou nebo</a:t>
            </a:r>
            <a:r>
              <a:rPr lang="cs-CZ" dirty="0"/>
              <a:t> </a:t>
            </a:r>
            <a:r>
              <a:rPr lang="cs-CZ" b="1" dirty="0"/>
              <a:t>syntaktickou) funkci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b="1" dirty="0"/>
              <a:t>Štěpáne</a:t>
            </a:r>
            <a:r>
              <a:rPr lang="cs-CZ" dirty="0"/>
              <a:t>, pojď ke mně. </a:t>
            </a:r>
            <a:endParaRPr lang="cs-CZ" sz="4400" dirty="0"/>
          </a:p>
          <a:p>
            <a:pPr lvl="1"/>
            <a:r>
              <a:rPr lang="cs-CZ" dirty="0"/>
              <a:t>Pět </a:t>
            </a:r>
            <a:r>
              <a:rPr lang="cs-CZ" b="1" dirty="0"/>
              <a:t>chatiček </a:t>
            </a:r>
            <a:r>
              <a:rPr lang="cs-CZ" dirty="0"/>
              <a:t>nemůžete natírat celé čtyři </a:t>
            </a:r>
            <a:r>
              <a:rPr lang="cs-CZ" b="1" dirty="0"/>
              <a:t>dni</a:t>
            </a:r>
            <a:r>
              <a:rPr lang="cs-CZ" dirty="0"/>
              <a:t>!</a:t>
            </a:r>
            <a:endParaRPr lang="cs-CZ" sz="4400" dirty="0"/>
          </a:p>
          <a:p>
            <a:pPr lvl="1"/>
            <a:r>
              <a:rPr lang="cs-CZ" b="1" dirty="0"/>
              <a:t>Měsíc </a:t>
            </a:r>
            <a:r>
              <a:rPr lang="cs-CZ" dirty="0"/>
              <a:t>zakryl veliký mrak. </a:t>
            </a:r>
            <a:endParaRPr lang="cs-CZ" sz="4400" dirty="0"/>
          </a:p>
          <a:p>
            <a:pPr lvl="1"/>
            <a:r>
              <a:rPr lang="cs-CZ" dirty="0"/>
              <a:t>Že prý byly vlasy </a:t>
            </a:r>
            <a:r>
              <a:rPr lang="cs-CZ" b="1" dirty="0"/>
              <a:t>děda Vševěda </a:t>
            </a:r>
            <a:r>
              <a:rPr lang="cs-CZ" dirty="0"/>
              <a:t>vytrhávány </a:t>
            </a:r>
            <a:r>
              <a:rPr lang="cs-CZ" b="1" dirty="0"/>
              <a:t>pinzetou</a:t>
            </a:r>
            <a:r>
              <a:rPr lang="cs-CZ" dirty="0"/>
              <a:t>! </a:t>
            </a:r>
            <a:endParaRPr lang="cs-CZ" sz="4400" dirty="0"/>
          </a:p>
          <a:p>
            <a:pPr lvl="1"/>
            <a:r>
              <a:rPr lang="cs-CZ" dirty="0"/>
              <a:t>Seděla, </a:t>
            </a:r>
            <a:r>
              <a:rPr lang="cs-CZ" b="1" dirty="0"/>
              <a:t>oči </a:t>
            </a:r>
            <a:r>
              <a:rPr lang="cs-CZ" dirty="0"/>
              <a:t>otevřené dokořán, a nemohla se vzpamatovat. </a:t>
            </a:r>
            <a:endParaRPr lang="cs-CZ" sz="4400" dirty="0"/>
          </a:p>
          <a:p>
            <a:pPr lvl="1"/>
            <a:r>
              <a:rPr lang="cs-CZ" dirty="0"/>
              <a:t>Nemám </a:t>
            </a:r>
            <a:r>
              <a:rPr lang="cs-CZ" b="1" dirty="0"/>
              <a:t>námitek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dirty="0"/>
              <a:t>Žádného </a:t>
            </a:r>
            <a:r>
              <a:rPr lang="cs-CZ" b="1" dirty="0"/>
              <a:t>odvolání </a:t>
            </a:r>
            <a:r>
              <a:rPr lang="cs-CZ" dirty="0"/>
              <a:t>proti tomuto verdiktu není. </a:t>
            </a:r>
            <a:endParaRPr lang="cs-CZ" sz="4400" dirty="0"/>
          </a:p>
          <a:p>
            <a:pPr lvl="1"/>
            <a:r>
              <a:rPr lang="it-IT" dirty="0"/>
              <a:t>Narodila se v obci </a:t>
            </a:r>
            <a:r>
              <a:rPr lang="it-IT" b="1" dirty="0"/>
              <a:t>Hluboká</a:t>
            </a:r>
            <a:r>
              <a:rPr lang="it-IT" dirty="0"/>
              <a:t>. </a:t>
            </a:r>
            <a:endParaRPr lang="it-IT" sz="4400" dirty="0"/>
          </a:p>
          <a:p>
            <a:pPr lvl="1"/>
            <a:r>
              <a:rPr lang="cs-CZ" dirty="0" err="1"/>
              <a:t>Pročs</a:t>
            </a:r>
            <a:r>
              <a:rPr lang="cs-CZ" dirty="0"/>
              <a:t> to nevzal s sebou, ty </a:t>
            </a:r>
            <a:r>
              <a:rPr lang="cs-CZ" b="1" dirty="0"/>
              <a:t>osle</a:t>
            </a:r>
            <a:r>
              <a:rPr lang="cs-CZ" dirty="0"/>
              <a:t>? </a:t>
            </a:r>
            <a:endParaRPr lang="cs-CZ" sz="4400" dirty="0"/>
          </a:p>
          <a:p>
            <a:pPr lvl="1"/>
            <a:r>
              <a:rPr lang="cs-CZ" b="1" dirty="0"/>
              <a:t>Daliborovi </a:t>
            </a:r>
            <a:r>
              <a:rPr lang="cs-CZ" dirty="0"/>
              <a:t>včera operovali srdce. </a:t>
            </a:r>
            <a:endParaRPr lang="cs-CZ" sz="4400" dirty="0"/>
          </a:p>
          <a:p>
            <a:pPr lvl="1"/>
            <a:r>
              <a:rPr lang="cs-CZ" dirty="0"/>
              <a:t>S výbavou </a:t>
            </a:r>
            <a:r>
              <a:rPr lang="cs-CZ" b="1" dirty="0"/>
              <a:t>polárníka </a:t>
            </a:r>
            <a:r>
              <a:rPr lang="cs-CZ" dirty="0"/>
              <a:t>a s odhodláním </a:t>
            </a:r>
            <a:r>
              <a:rPr lang="cs-CZ" b="1" dirty="0"/>
              <a:t>Dona </a:t>
            </a:r>
            <a:r>
              <a:rPr lang="cs-CZ" b="1" dirty="0" err="1"/>
              <a:t>Quijota</a:t>
            </a:r>
            <a:r>
              <a:rPr lang="cs-CZ" dirty="0"/>
              <a:t> odjel v </a:t>
            </a:r>
            <a:r>
              <a:rPr lang="cs-CZ" b="1" dirty="0"/>
              <a:t>pátek </a:t>
            </a:r>
            <a:r>
              <a:rPr lang="cs-CZ" dirty="0"/>
              <a:t>v prvním lednovém týdnu do Arktidy. </a:t>
            </a:r>
            <a:endParaRPr lang="cs-CZ" sz="4400" dirty="0"/>
          </a:p>
          <a:p>
            <a:pPr lvl="1"/>
            <a:r>
              <a:rPr lang="cs-CZ" dirty="0"/>
              <a:t>Poručík si povšiml důležité </a:t>
            </a:r>
            <a:r>
              <a:rPr lang="cs-CZ" b="1" dirty="0"/>
              <a:t>maličkosti</a:t>
            </a:r>
            <a:r>
              <a:rPr lang="cs-CZ" dirty="0"/>
              <a:t>: mechanismus byl poškozen </a:t>
            </a:r>
            <a:r>
              <a:rPr lang="cs-CZ" b="1" dirty="0"/>
              <a:t>mrazem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dirty="0"/>
              <a:t>Minulý </a:t>
            </a:r>
            <a:r>
              <a:rPr lang="cs-CZ" b="1" dirty="0"/>
              <a:t>rok</a:t>
            </a:r>
            <a:r>
              <a:rPr lang="cs-CZ" dirty="0"/>
              <a:t> mírně přibylo narozených </a:t>
            </a:r>
            <a:r>
              <a:rPr lang="cs-CZ" b="1" dirty="0"/>
              <a:t>dětí</a:t>
            </a:r>
            <a:r>
              <a:rPr lang="cs-CZ" dirty="0"/>
              <a:t>. </a:t>
            </a:r>
            <a:endParaRPr lang="cs-CZ" sz="4400" dirty="0"/>
          </a:p>
          <a:p>
            <a:pPr lvl="1"/>
            <a:r>
              <a:rPr lang="cs-CZ" b="1" dirty="0"/>
              <a:t>Schneidrovi </a:t>
            </a:r>
            <a:r>
              <a:rPr lang="cs-CZ" dirty="0"/>
              <a:t>to ale bylo málo a </a:t>
            </a:r>
            <a:r>
              <a:rPr lang="cs-CZ" b="1" dirty="0"/>
              <a:t>zlostí </a:t>
            </a:r>
            <a:r>
              <a:rPr lang="cs-CZ" dirty="0"/>
              <a:t>se úplně rozklepal. </a:t>
            </a:r>
            <a:endParaRPr lang="cs-CZ" sz="4400" dirty="0"/>
          </a:p>
          <a:p>
            <a:pPr lvl="1"/>
            <a:r>
              <a:rPr lang="pl-PL" dirty="0"/>
              <a:t>Žena laskavé </a:t>
            </a:r>
            <a:r>
              <a:rPr lang="pl-PL" b="1" dirty="0"/>
              <a:t>tváře </a:t>
            </a:r>
            <a:r>
              <a:rPr lang="pl-PL" dirty="0"/>
              <a:t>mu podala </a:t>
            </a:r>
            <a:r>
              <a:rPr lang="pl-PL" b="1" dirty="0"/>
              <a:t>vody </a:t>
            </a:r>
            <a:r>
              <a:rPr lang="pl-PL" dirty="0"/>
              <a:t>a kus </a:t>
            </a:r>
            <a:r>
              <a:rPr lang="pl-PL" b="1" dirty="0"/>
              <a:t>chleba</a:t>
            </a:r>
            <a:r>
              <a:rPr lang="pl-PL" dirty="0"/>
              <a:t>.</a:t>
            </a:r>
            <a:endParaRPr lang="pl-PL" sz="4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7918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cs-CZ" dirty="0" smtClean="0"/>
              <a:t>Štěpáne </a:t>
            </a:r>
            <a:r>
              <a:rPr lang="cs-CZ" dirty="0"/>
              <a:t>– vokativ identifikační; </a:t>
            </a:r>
            <a:r>
              <a:rPr lang="cs-CZ" sz="3600" dirty="0"/>
              <a:t>	</a:t>
            </a:r>
            <a:r>
              <a:rPr lang="cs-CZ" dirty="0" smtClean="0"/>
              <a:t>chatiček </a:t>
            </a:r>
            <a:r>
              <a:rPr lang="cs-CZ" dirty="0"/>
              <a:t>– genitiv po číslovce (</a:t>
            </a:r>
            <a:r>
              <a:rPr lang="cs-CZ" dirty="0" err="1"/>
              <a:t>numerativ</a:t>
            </a:r>
            <a:r>
              <a:rPr lang="cs-CZ" dirty="0"/>
              <a:t>);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dni – akuzativ časového rozpětí (časově měrový); </a:t>
            </a:r>
            <a:endParaRPr lang="cs-CZ" sz="3600" dirty="0"/>
          </a:p>
          <a:p>
            <a:pPr lvl="1"/>
            <a:r>
              <a:rPr lang="cs-CZ" dirty="0"/>
              <a:t>Měsíc – akuzativ objektový; </a:t>
            </a:r>
            <a:r>
              <a:rPr lang="cs-CZ" sz="3600" dirty="0"/>
              <a:t>		</a:t>
            </a:r>
            <a:r>
              <a:rPr lang="cs-CZ" dirty="0"/>
              <a:t>děda Vševěda – genitiv přivlastňovací; 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pinzetou – instrumentál prostředkový; </a:t>
            </a:r>
            <a:r>
              <a:rPr lang="cs-CZ" sz="3600" dirty="0"/>
              <a:t>	</a:t>
            </a:r>
            <a:r>
              <a:rPr lang="cs-CZ" dirty="0"/>
              <a:t>oči – akuzativ objektový (elipsa </a:t>
            </a:r>
            <a:r>
              <a:rPr lang="cs-CZ" i="1" dirty="0"/>
              <a:t>majíc</a:t>
            </a:r>
            <a:r>
              <a:rPr lang="cs-CZ" dirty="0"/>
              <a:t>); </a:t>
            </a:r>
            <a:r>
              <a:rPr lang="cs-CZ" sz="3600" dirty="0"/>
              <a:t>	</a:t>
            </a:r>
          </a:p>
          <a:p>
            <a:pPr lvl="1"/>
            <a:r>
              <a:rPr lang="cs-CZ" dirty="0"/>
              <a:t>námitek, odvolání – genitiv záporový; </a:t>
            </a:r>
            <a:r>
              <a:rPr lang="cs-CZ" sz="3600" dirty="0"/>
              <a:t>	</a:t>
            </a:r>
            <a:r>
              <a:rPr lang="cs-CZ" dirty="0"/>
              <a:t>Hluboká – nominativ jmenovací; </a:t>
            </a:r>
            <a:endParaRPr lang="cs-CZ" sz="3600" dirty="0"/>
          </a:p>
          <a:p>
            <a:pPr lvl="1"/>
            <a:r>
              <a:rPr lang="cs-CZ" dirty="0"/>
              <a:t>osle – vokativ kvalifikační; </a:t>
            </a:r>
            <a:r>
              <a:rPr lang="cs-CZ" sz="3600" dirty="0"/>
              <a:t>		</a:t>
            </a:r>
            <a:r>
              <a:rPr lang="cs-CZ" dirty="0"/>
              <a:t>Daliborovi – dativ prospěchový (tzv. přivlastňovací);</a:t>
            </a:r>
            <a:endParaRPr lang="cs-CZ" sz="3600" dirty="0"/>
          </a:p>
          <a:p>
            <a:pPr lvl="1"/>
            <a:r>
              <a:rPr lang="cs-CZ" dirty="0"/>
              <a:t>polárníka – genitiv druhové příslušnosti; </a:t>
            </a:r>
            <a:r>
              <a:rPr lang="cs-CZ" dirty="0" smtClean="0"/>
              <a:t>Dona </a:t>
            </a:r>
            <a:r>
              <a:rPr lang="cs-CZ" dirty="0" err="1"/>
              <a:t>Quijota</a:t>
            </a:r>
            <a:r>
              <a:rPr lang="cs-CZ" dirty="0"/>
              <a:t> – genitiv přirovnávací; </a:t>
            </a:r>
            <a:endParaRPr lang="cs-CZ" sz="3600" dirty="0"/>
          </a:p>
          <a:p>
            <a:pPr lvl="1"/>
            <a:r>
              <a:rPr lang="cs-CZ" dirty="0"/>
              <a:t>pátek – akuzativ časový; </a:t>
            </a:r>
            <a:r>
              <a:rPr lang="cs-CZ" sz="3600" dirty="0"/>
              <a:t>		</a:t>
            </a:r>
            <a:r>
              <a:rPr lang="cs-CZ" dirty="0"/>
              <a:t>maličkosti – genitiv objektový;</a:t>
            </a:r>
            <a:endParaRPr lang="cs-CZ" sz="3600" dirty="0"/>
          </a:p>
          <a:p>
            <a:pPr lvl="1"/>
            <a:r>
              <a:rPr lang="cs-CZ" dirty="0"/>
              <a:t>mrazem – instrumentál původce děje; </a:t>
            </a:r>
            <a:r>
              <a:rPr lang="cs-CZ" sz="3600" dirty="0"/>
              <a:t>	</a:t>
            </a:r>
            <a:r>
              <a:rPr lang="cs-CZ" dirty="0"/>
              <a:t>rok – akuzativ časový; </a:t>
            </a:r>
            <a:endParaRPr lang="cs-CZ" sz="3600" dirty="0"/>
          </a:p>
          <a:p>
            <a:pPr lvl="1"/>
            <a:r>
              <a:rPr lang="cs-CZ" dirty="0"/>
              <a:t>dětí – genitiv množství; </a:t>
            </a:r>
            <a:r>
              <a:rPr lang="cs-CZ" sz="3600" dirty="0"/>
              <a:t>		</a:t>
            </a:r>
            <a:r>
              <a:rPr lang="cs-CZ" dirty="0" smtClean="0"/>
              <a:t>Schneidrovi </a:t>
            </a:r>
            <a:r>
              <a:rPr lang="cs-CZ" dirty="0"/>
              <a:t>– dativ zřetelový; </a:t>
            </a:r>
            <a:endParaRPr lang="cs-CZ" sz="3600" dirty="0"/>
          </a:p>
          <a:p>
            <a:pPr lvl="1"/>
            <a:r>
              <a:rPr lang="cs-CZ" dirty="0"/>
              <a:t>zlostí – instrumentál příčiny;</a:t>
            </a:r>
            <a:r>
              <a:rPr lang="cs-CZ" sz="3600" dirty="0"/>
              <a:t>		</a:t>
            </a:r>
            <a:r>
              <a:rPr lang="cs-CZ" dirty="0"/>
              <a:t>tváře – genitiv vlastnosti; </a:t>
            </a:r>
            <a:endParaRPr lang="cs-CZ" sz="3600" dirty="0"/>
          </a:p>
          <a:p>
            <a:pPr lvl="1"/>
            <a:r>
              <a:rPr lang="cs-CZ" dirty="0"/>
              <a:t>vody, chleba – genitiv partitivní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58061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mám umět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Vysvětlit rozdíl mezi kategorií gramatického rodu a biologickým sexem.</a:t>
            </a:r>
          </a:p>
          <a:p>
            <a:r>
              <a:rPr lang="cs-CZ" dirty="0" smtClean="0"/>
              <a:t>Vysvětlit termín </a:t>
            </a:r>
            <a:r>
              <a:rPr lang="cs-CZ" dirty="0" err="1" smtClean="0"/>
              <a:t>příznakovosti</a:t>
            </a:r>
            <a:r>
              <a:rPr lang="cs-CZ" dirty="0" smtClean="0"/>
              <a:t> a neutralizace.</a:t>
            </a:r>
          </a:p>
          <a:p>
            <a:r>
              <a:rPr lang="cs-CZ" dirty="0" smtClean="0"/>
              <a:t>Exemplifikovat případy rodových homonym,  dublet, vespolných jmen.</a:t>
            </a:r>
          </a:p>
          <a:p>
            <a:r>
              <a:rPr lang="cs-CZ" dirty="0" smtClean="0"/>
              <a:t>Exemplifikovat případy </a:t>
            </a:r>
            <a:r>
              <a:rPr lang="cs-CZ" dirty="0" err="1" smtClean="0"/>
              <a:t>plurálií</a:t>
            </a:r>
            <a:r>
              <a:rPr lang="cs-CZ" dirty="0"/>
              <a:t> </a:t>
            </a:r>
            <a:r>
              <a:rPr lang="cs-CZ" dirty="0" smtClean="0"/>
              <a:t>tantum.</a:t>
            </a:r>
          </a:p>
          <a:p>
            <a:r>
              <a:rPr lang="cs-CZ" dirty="0" smtClean="0"/>
              <a:t>Určit pád jména a jeho funkci.</a:t>
            </a:r>
          </a:p>
        </p:txBody>
      </p:sp>
    </p:spTree>
    <p:extLst>
      <p:ext uri="{BB962C8B-B14F-4D97-AF65-F5344CB8AC3E}">
        <p14:creationId xmlns:p14="http://schemas.microsoft.com/office/powerpoint/2010/main" val="27143555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Na příště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příští seminář je třeba vypracovat krátký úkol ve formě on-line testu.</a:t>
            </a:r>
          </a:p>
          <a:p>
            <a:r>
              <a:rPr lang="cs-CZ" dirty="0"/>
              <a:t>Na úkol máte 30 minut a jej </a:t>
            </a:r>
            <a:r>
              <a:rPr lang="cs-CZ" dirty="0" err="1"/>
              <a:t>jej</a:t>
            </a:r>
            <a:r>
              <a:rPr lang="cs-CZ" dirty="0"/>
              <a:t> třeba vypracovat do příští středy 00.00 hod.</a:t>
            </a:r>
          </a:p>
          <a:p>
            <a:r>
              <a:rPr lang="cs-CZ" dirty="0"/>
              <a:t>Na začátku příští hodiny projdu řešení. Připravte si otázky na nejasnosti.</a:t>
            </a:r>
          </a:p>
          <a:p>
            <a:r>
              <a:rPr lang="cs-CZ" dirty="0"/>
              <a:t>Těm, kteří bez omluvy odevzdají úkol pozdě, bude úkol počítán jako nesplněný. Ti, kteří budou mít více než tři nesplněné(pozdě odevzdané úkoly, nebudou připuštěni ke zkoušce (= opakování ročníku). Známka ze zkoušky se bude skládat z dílčích známek za odevzdané domácí úkoly a ze známky ze závěrečného on-line testu.</a:t>
            </a:r>
          </a:p>
        </p:txBody>
      </p:sp>
    </p:spTree>
    <p:extLst>
      <p:ext uri="{BB962C8B-B14F-4D97-AF65-F5344CB8AC3E}">
        <p14:creationId xmlns:p14="http://schemas.microsoft.com/office/powerpoint/2010/main" val="155013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Která z následujících slov v textu vyjadřují gramatický rod a podle čeho určíme, jakého jsou rodu?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solidFill>
                  <a:srgbClr val="FF0000"/>
                </a:solidFill>
              </a:rPr>
              <a:t>Bělouš</a:t>
            </a:r>
            <a:r>
              <a:rPr lang="cs-CZ" i="1" dirty="0"/>
              <a:t> jede do </a:t>
            </a:r>
            <a:r>
              <a:rPr lang="cs-CZ" i="1" dirty="0">
                <a:solidFill>
                  <a:srgbClr val="0070C0"/>
                </a:solidFill>
              </a:rPr>
              <a:t>kopce</a:t>
            </a:r>
            <a:r>
              <a:rPr lang="cs-CZ" i="1" dirty="0"/>
              <a:t>.</a:t>
            </a:r>
          </a:p>
          <a:p>
            <a:r>
              <a:rPr lang="cs-CZ" i="1" dirty="0">
                <a:solidFill>
                  <a:srgbClr val="00B050"/>
                </a:solidFill>
              </a:rPr>
              <a:t>Myš</a:t>
            </a:r>
            <a:r>
              <a:rPr lang="cs-CZ" i="1" dirty="0"/>
              <a:t> leze do </a:t>
            </a:r>
            <a:r>
              <a:rPr lang="cs-CZ" i="1" dirty="0">
                <a:solidFill>
                  <a:srgbClr val="00B050"/>
                </a:solidFill>
              </a:rPr>
              <a:t>sklenice</a:t>
            </a:r>
            <a:r>
              <a:rPr lang="cs-CZ" i="1" dirty="0"/>
              <a:t>.</a:t>
            </a:r>
          </a:p>
          <a:p>
            <a:r>
              <a:rPr lang="cs-CZ" i="1" dirty="0"/>
              <a:t>Kdo chodí po </a:t>
            </a:r>
            <a:r>
              <a:rPr lang="cs-CZ" i="1" dirty="0">
                <a:solidFill>
                  <a:srgbClr val="0070C0"/>
                </a:solidFill>
              </a:rPr>
              <a:t>sklepě</a:t>
            </a:r>
            <a:r>
              <a:rPr lang="cs-CZ" i="1" dirty="0"/>
              <a:t>?</a:t>
            </a:r>
          </a:p>
          <a:p>
            <a:r>
              <a:rPr lang="cs-CZ" i="1" dirty="0"/>
              <a:t>Kdo se plíží po </a:t>
            </a:r>
            <a:r>
              <a:rPr lang="cs-CZ" i="1" dirty="0">
                <a:solidFill>
                  <a:srgbClr val="00B050"/>
                </a:solidFill>
              </a:rPr>
              <a:t>rampě</a:t>
            </a:r>
            <a:r>
              <a:rPr lang="cs-CZ" i="1" dirty="0"/>
              <a:t>?</a:t>
            </a:r>
          </a:p>
          <a:p>
            <a:r>
              <a:rPr lang="cs-CZ" i="1" dirty="0"/>
              <a:t>Co stojí za </a:t>
            </a:r>
            <a:r>
              <a:rPr lang="cs-CZ" i="1" dirty="0">
                <a:solidFill>
                  <a:srgbClr val="FFC000"/>
                </a:solidFill>
              </a:rPr>
              <a:t>vraty</a:t>
            </a:r>
            <a:r>
              <a:rPr lang="cs-CZ" i="1" dirty="0"/>
              <a:t>?</a:t>
            </a:r>
          </a:p>
          <a:p>
            <a:r>
              <a:rPr lang="cs-CZ" i="1" dirty="0"/>
              <a:t>Co se děje za </a:t>
            </a:r>
            <a:r>
              <a:rPr lang="cs-CZ" i="1" dirty="0">
                <a:solidFill>
                  <a:srgbClr val="0070C0"/>
                </a:solidFill>
              </a:rPr>
              <a:t>ploty</a:t>
            </a:r>
            <a:r>
              <a:rPr lang="cs-CZ" i="1" dirty="0"/>
              <a:t>?</a:t>
            </a:r>
          </a:p>
          <a:p>
            <a:r>
              <a:rPr lang="cs-CZ" i="1" dirty="0"/>
              <a:t>Já vím o </a:t>
            </a:r>
            <a:r>
              <a:rPr lang="cs-CZ" i="1" dirty="0" smtClean="0"/>
              <a:t>tobě, ale o </a:t>
            </a:r>
            <a:r>
              <a:rPr lang="cs-CZ" i="1" dirty="0" smtClean="0">
                <a:solidFill>
                  <a:srgbClr val="FF0000"/>
                </a:solidFill>
              </a:rPr>
              <a:t>něm</a:t>
            </a:r>
            <a:r>
              <a:rPr lang="cs-CZ" i="1" dirty="0" smtClean="0"/>
              <a:t>/</a:t>
            </a:r>
            <a:r>
              <a:rPr lang="cs-CZ" i="1" dirty="0" smtClean="0">
                <a:solidFill>
                  <a:srgbClr val="0070C0"/>
                </a:solidFill>
              </a:rPr>
              <a:t>něm</a:t>
            </a:r>
            <a:r>
              <a:rPr lang="cs-CZ" i="1" dirty="0" smtClean="0"/>
              <a:t> nevím nic.</a:t>
            </a:r>
            <a:endParaRPr lang="cs-CZ" i="1" dirty="0"/>
          </a:p>
          <a:p>
            <a:r>
              <a:rPr lang="cs-CZ" i="1" dirty="0"/>
              <a:t>Ty víš o </a:t>
            </a:r>
            <a:r>
              <a:rPr lang="cs-CZ" i="1" dirty="0" smtClean="0"/>
              <a:t>sobě, ale o </a:t>
            </a:r>
            <a:r>
              <a:rPr lang="cs-CZ" i="1" dirty="0" smtClean="0">
                <a:solidFill>
                  <a:srgbClr val="00B050"/>
                </a:solidFill>
              </a:rPr>
              <a:t>ní</a:t>
            </a:r>
            <a:r>
              <a:rPr lang="cs-CZ" i="1" dirty="0" smtClean="0"/>
              <a:t> nevíš nic.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05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se změní?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Statný bělouš jel </a:t>
            </a:r>
            <a:r>
              <a:rPr lang="cs-CZ" i="1" dirty="0"/>
              <a:t>do </a:t>
            </a:r>
            <a:r>
              <a:rPr lang="cs-CZ" i="1" dirty="0" smtClean="0"/>
              <a:t>vysokého kopce</a:t>
            </a:r>
            <a:r>
              <a:rPr lang="cs-CZ" i="1" dirty="0"/>
              <a:t>.</a:t>
            </a:r>
          </a:p>
          <a:p>
            <a:r>
              <a:rPr lang="cs-CZ" i="1" dirty="0"/>
              <a:t>Š</a:t>
            </a:r>
            <a:r>
              <a:rPr lang="cs-CZ" i="1" dirty="0" smtClean="0"/>
              <a:t>edá myš lezla </a:t>
            </a:r>
            <a:r>
              <a:rPr lang="cs-CZ" i="1" dirty="0"/>
              <a:t>do </a:t>
            </a:r>
            <a:r>
              <a:rPr lang="cs-CZ" i="1" dirty="0" smtClean="0"/>
              <a:t>otevřené sklenice</a:t>
            </a:r>
            <a:r>
              <a:rPr lang="cs-CZ" i="1" dirty="0"/>
              <a:t>.</a:t>
            </a:r>
          </a:p>
          <a:p>
            <a:r>
              <a:rPr lang="cs-CZ" i="1" dirty="0"/>
              <a:t>Kdo </a:t>
            </a:r>
            <a:r>
              <a:rPr lang="cs-CZ" i="1" dirty="0" smtClean="0"/>
              <a:t>chodil po tmavém sklepě</a:t>
            </a:r>
            <a:r>
              <a:rPr lang="cs-CZ" i="1" dirty="0"/>
              <a:t>?</a:t>
            </a:r>
          </a:p>
          <a:p>
            <a:r>
              <a:rPr lang="cs-CZ" i="1" dirty="0"/>
              <a:t>Kdo se </a:t>
            </a:r>
            <a:r>
              <a:rPr lang="cs-CZ" i="1" dirty="0" smtClean="0"/>
              <a:t>plížil po osvětlené rampě</a:t>
            </a:r>
            <a:r>
              <a:rPr lang="cs-CZ" i="1" dirty="0"/>
              <a:t>?</a:t>
            </a:r>
          </a:p>
          <a:p>
            <a:r>
              <a:rPr lang="cs-CZ" i="1" dirty="0"/>
              <a:t>Co </a:t>
            </a:r>
            <a:r>
              <a:rPr lang="cs-CZ" i="1" dirty="0" smtClean="0"/>
              <a:t>stálo </a:t>
            </a:r>
            <a:r>
              <a:rPr lang="cs-CZ" i="1" dirty="0"/>
              <a:t>za </a:t>
            </a:r>
            <a:r>
              <a:rPr lang="cs-CZ" i="1" dirty="0" smtClean="0"/>
              <a:t>zavřenými vraty</a:t>
            </a:r>
            <a:r>
              <a:rPr lang="cs-CZ" i="1" dirty="0"/>
              <a:t>?</a:t>
            </a:r>
          </a:p>
          <a:p>
            <a:r>
              <a:rPr lang="cs-CZ" i="1" dirty="0"/>
              <a:t>Co se </a:t>
            </a:r>
            <a:r>
              <a:rPr lang="cs-CZ" i="1" dirty="0" smtClean="0"/>
              <a:t>dělo </a:t>
            </a:r>
            <a:r>
              <a:rPr lang="cs-CZ" i="1" dirty="0"/>
              <a:t>za </a:t>
            </a:r>
            <a:r>
              <a:rPr lang="cs-CZ" i="1" dirty="0" smtClean="0"/>
              <a:t>zelenými ploty</a:t>
            </a:r>
            <a:r>
              <a:rPr lang="cs-CZ" i="1" dirty="0"/>
              <a:t>?</a:t>
            </a:r>
          </a:p>
          <a:p>
            <a:r>
              <a:rPr lang="cs-CZ" i="1" dirty="0"/>
              <a:t>Já </a:t>
            </a:r>
            <a:r>
              <a:rPr lang="cs-CZ" i="1" dirty="0" smtClean="0"/>
              <a:t>jsem věděla </a:t>
            </a:r>
            <a:r>
              <a:rPr lang="cs-CZ" i="1" dirty="0"/>
              <a:t>o tobě, ale o něm </a:t>
            </a:r>
            <a:r>
              <a:rPr lang="cs-CZ" i="1" dirty="0" smtClean="0"/>
              <a:t>jsem nevěděla </a:t>
            </a:r>
            <a:r>
              <a:rPr lang="cs-CZ" i="1" dirty="0"/>
              <a:t>nic.</a:t>
            </a:r>
          </a:p>
          <a:p>
            <a:r>
              <a:rPr lang="cs-CZ" i="1" dirty="0" err="1" smtClean="0"/>
              <a:t>Tys</a:t>
            </a:r>
            <a:r>
              <a:rPr lang="cs-CZ" i="1" dirty="0" smtClean="0"/>
              <a:t> věděl </a:t>
            </a:r>
            <a:r>
              <a:rPr lang="cs-CZ" i="1" dirty="0"/>
              <a:t>o sobě, ale o ní </a:t>
            </a:r>
            <a:r>
              <a:rPr lang="cs-CZ" i="1" dirty="0" smtClean="0"/>
              <a:t>jsi nevěděl </a:t>
            </a:r>
            <a:r>
              <a:rPr lang="cs-CZ" i="1" dirty="0"/>
              <a:t>nic.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7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Morfy vyjadřující shodu v rodě a čísle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FF0000"/>
                </a:solidFill>
              </a:rPr>
              <a:t>Statn</a:t>
            </a:r>
            <a:r>
              <a:rPr lang="cs-CZ" b="1" i="1" u="sng" dirty="0" smtClean="0">
                <a:solidFill>
                  <a:srgbClr val="FF0000"/>
                </a:solidFill>
              </a:rPr>
              <a:t>ý</a:t>
            </a:r>
            <a:r>
              <a:rPr lang="cs-CZ" i="1" dirty="0" smtClean="0">
                <a:solidFill>
                  <a:srgbClr val="FF0000"/>
                </a:solidFill>
              </a:rPr>
              <a:t>/šed</a:t>
            </a:r>
            <a:r>
              <a:rPr lang="cs-CZ" b="1" i="1" u="sng" dirty="0">
                <a:solidFill>
                  <a:srgbClr val="FF0000"/>
                </a:solidFill>
              </a:rPr>
              <a:t>ý</a:t>
            </a:r>
            <a:r>
              <a:rPr lang="cs-CZ" i="1" dirty="0" smtClean="0">
                <a:solidFill>
                  <a:srgbClr val="FF0000"/>
                </a:solidFill>
              </a:rPr>
              <a:t> bělouš</a:t>
            </a:r>
            <a:r>
              <a:rPr lang="cs-CZ" i="1" dirty="0" smtClean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jel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/>
              <a:t>do </a:t>
            </a:r>
            <a:r>
              <a:rPr lang="cs-CZ" i="1" dirty="0">
                <a:solidFill>
                  <a:srgbClr val="0070C0"/>
                </a:solidFill>
              </a:rPr>
              <a:t>vysok</a:t>
            </a:r>
            <a:r>
              <a:rPr lang="cs-CZ" b="1" i="1" u="sng" dirty="0">
                <a:solidFill>
                  <a:srgbClr val="0070C0"/>
                </a:solidFill>
              </a:rPr>
              <a:t>ého</a:t>
            </a:r>
            <a:r>
              <a:rPr lang="cs-CZ" i="1" dirty="0">
                <a:solidFill>
                  <a:srgbClr val="0070C0"/>
                </a:solidFill>
              </a:rPr>
              <a:t> kopce</a:t>
            </a:r>
            <a:r>
              <a:rPr lang="cs-CZ" i="1" dirty="0"/>
              <a:t>.</a:t>
            </a:r>
          </a:p>
          <a:p>
            <a:r>
              <a:rPr lang="cs-CZ" i="1" dirty="0" smtClean="0">
                <a:solidFill>
                  <a:srgbClr val="00B050"/>
                </a:solidFill>
              </a:rPr>
              <a:t>Šed</a:t>
            </a:r>
            <a:r>
              <a:rPr lang="cs-CZ" b="1" i="1" u="sng" dirty="0" smtClean="0">
                <a:solidFill>
                  <a:srgbClr val="00B050"/>
                </a:solidFill>
              </a:rPr>
              <a:t>á</a:t>
            </a:r>
            <a:r>
              <a:rPr lang="cs-CZ" i="1" dirty="0" smtClean="0">
                <a:solidFill>
                  <a:srgbClr val="00B050"/>
                </a:solidFill>
              </a:rPr>
              <a:t>/šed</a:t>
            </a:r>
            <a:r>
              <a:rPr lang="cs-CZ" b="1" i="1" u="sng" dirty="0" smtClean="0">
                <a:solidFill>
                  <a:srgbClr val="00B050"/>
                </a:solidFill>
              </a:rPr>
              <a:t>á </a:t>
            </a:r>
            <a:r>
              <a:rPr lang="cs-CZ" i="1" dirty="0" smtClean="0">
                <a:solidFill>
                  <a:srgbClr val="00B050"/>
                </a:solidFill>
              </a:rPr>
              <a:t>myš </a:t>
            </a:r>
            <a:r>
              <a:rPr lang="cs-CZ" i="1" dirty="0">
                <a:solidFill>
                  <a:srgbClr val="00B050"/>
                </a:solidFill>
              </a:rPr>
              <a:t>lezl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do </a:t>
            </a:r>
            <a:r>
              <a:rPr lang="cs-CZ" i="1" dirty="0" smtClean="0">
                <a:solidFill>
                  <a:srgbClr val="00B050"/>
                </a:solidFill>
              </a:rPr>
              <a:t>otevřen</a:t>
            </a:r>
            <a:r>
              <a:rPr lang="cs-CZ" b="1" i="1" u="sng" dirty="0" smtClean="0">
                <a:solidFill>
                  <a:srgbClr val="00B050"/>
                </a:solidFill>
              </a:rPr>
              <a:t>é</a:t>
            </a:r>
            <a:r>
              <a:rPr lang="cs-CZ" i="1" dirty="0" smtClean="0">
                <a:solidFill>
                  <a:srgbClr val="00B050"/>
                </a:solidFill>
              </a:rPr>
              <a:t>/vysok</a:t>
            </a:r>
            <a:r>
              <a:rPr lang="cs-CZ" b="1" i="1" u="sng" dirty="0" smtClean="0">
                <a:solidFill>
                  <a:srgbClr val="00B050"/>
                </a:solidFill>
              </a:rPr>
              <a:t>é</a:t>
            </a:r>
            <a:r>
              <a:rPr lang="cs-CZ" i="1" dirty="0" smtClean="0">
                <a:solidFill>
                  <a:srgbClr val="00B050"/>
                </a:solidFill>
              </a:rPr>
              <a:t> </a:t>
            </a:r>
            <a:r>
              <a:rPr lang="cs-CZ" i="1" dirty="0">
                <a:solidFill>
                  <a:srgbClr val="00B050"/>
                </a:solidFill>
              </a:rPr>
              <a:t>sklenice</a:t>
            </a:r>
            <a:r>
              <a:rPr lang="cs-CZ" i="1" dirty="0"/>
              <a:t>.</a:t>
            </a:r>
          </a:p>
          <a:p>
            <a:r>
              <a:rPr lang="cs-CZ" i="1" dirty="0"/>
              <a:t>Kdo </a:t>
            </a:r>
            <a:r>
              <a:rPr lang="cs-CZ" i="1" dirty="0" smtClean="0">
                <a:solidFill>
                  <a:srgbClr val="FF0000"/>
                </a:solidFill>
              </a:rPr>
              <a:t>chodil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/lezl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 </a:t>
            </a:r>
            <a:r>
              <a:rPr lang="cs-CZ" i="1" dirty="0"/>
              <a:t>po </a:t>
            </a:r>
            <a:r>
              <a:rPr lang="cs-CZ" i="1" dirty="0" smtClean="0">
                <a:solidFill>
                  <a:srgbClr val="0070C0"/>
                </a:solidFill>
              </a:rPr>
              <a:t>tmav</a:t>
            </a:r>
            <a:r>
              <a:rPr lang="cs-CZ" b="1" i="1" u="sng" dirty="0" smtClean="0">
                <a:solidFill>
                  <a:srgbClr val="0070C0"/>
                </a:solidFill>
              </a:rPr>
              <a:t>ém</a:t>
            </a:r>
            <a:r>
              <a:rPr lang="cs-CZ" i="1" dirty="0" smtClean="0">
                <a:solidFill>
                  <a:srgbClr val="0070C0"/>
                </a:solidFill>
              </a:rPr>
              <a:t>/otevřen</a:t>
            </a:r>
            <a:r>
              <a:rPr lang="cs-CZ" b="1" i="1" u="sng" dirty="0" smtClean="0">
                <a:solidFill>
                  <a:srgbClr val="0070C0"/>
                </a:solidFill>
              </a:rPr>
              <a:t>ém</a:t>
            </a:r>
            <a:r>
              <a:rPr lang="cs-CZ" i="1" dirty="0" smtClean="0">
                <a:solidFill>
                  <a:srgbClr val="0070C0"/>
                </a:solidFill>
              </a:rPr>
              <a:t> </a:t>
            </a:r>
            <a:r>
              <a:rPr lang="cs-CZ" i="1" dirty="0">
                <a:solidFill>
                  <a:srgbClr val="0070C0"/>
                </a:solidFill>
              </a:rPr>
              <a:t>sklepě</a:t>
            </a:r>
            <a:r>
              <a:rPr lang="cs-CZ" i="1" dirty="0"/>
              <a:t>?</a:t>
            </a:r>
          </a:p>
          <a:p>
            <a:r>
              <a:rPr lang="cs-CZ" i="1" dirty="0"/>
              <a:t>Kdo se </a:t>
            </a:r>
            <a:r>
              <a:rPr lang="cs-CZ" i="1" dirty="0" smtClean="0">
                <a:solidFill>
                  <a:srgbClr val="FF0000"/>
                </a:solidFill>
              </a:rPr>
              <a:t>plížil</a:t>
            </a:r>
            <a:r>
              <a:rPr lang="cs-CZ" i="1" u="sng" dirty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 </a:t>
            </a:r>
            <a:r>
              <a:rPr lang="cs-CZ" i="1" dirty="0"/>
              <a:t>po </a:t>
            </a:r>
            <a:r>
              <a:rPr lang="cs-CZ" i="1" dirty="0">
                <a:solidFill>
                  <a:srgbClr val="00B050"/>
                </a:solidFill>
              </a:rPr>
              <a:t>osvětlen</a:t>
            </a:r>
            <a:r>
              <a:rPr lang="cs-CZ" b="1" i="1" u="sng" dirty="0">
                <a:solidFill>
                  <a:srgbClr val="00B050"/>
                </a:solidFill>
              </a:rPr>
              <a:t>é</a:t>
            </a:r>
            <a:r>
              <a:rPr lang="cs-CZ" i="1" dirty="0">
                <a:solidFill>
                  <a:srgbClr val="00B050"/>
                </a:solidFill>
              </a:rPr>
              <a:t> rampě</a:t>
            </a:r>
            <a:r>
              <a:rPr lang="cs-CZ" i="1" dirty="0"/>
              <a:t>?</a:t>
            </a:r>
          </a:p>
          <a:p>
            <a:r>
              <a:rPr lang="cs-CZ" i="1" dirty="0"/>
              <a:t>Co </a:t>
            </a:r>
            <a:r>
              <a:rPr lang="cs-CZ" i="1" dirty="0">
                <a:solidFill>
                  <a:srgbClr val="FFC000"/>
                </a:solidFill>
              </a:rPr>
              <a:t>stál</a:t>
            </a:r>
            <a:r>
              <a:rPr lang="cs-CZ" b="1" i="1" u="sng" dirty="0">
                <a:solidFill>
                  <a:srgbClr val="FFC000"/>
                </a:solidFill>
              </a:rPr>
              <a:t>o</a:t>
            </a:r>
            <a:r>
              <a:rPr lang="cs-CZ" i="1" dirty="0"/>
              <a:t> za </a:t>
            </a:r>
            <a:r>
              <a:rPr lang="cs-CZ" i="1" dirty="0">
                <a:solidFill>
                  <a:srgbClr val="FFC000"/>
                </a:solidFill>
              </a:rPr>
              <a:t>zavřen</a:t>
            </a:r>
            <a:r>
              <a:rPr lang="cs-CZ" b="1" i="1" u="sng" dirty="0">
                <a:solidFill>
                  <a:srgbClr val="FFC000"/>
                </a:solidFill>
              </a:rPr>
              <a:t>ými</a:t>
            </a:r>
            <a:r>
              <a:rPr lang="cs-CZ" i="1" dirty="0">
                <a:solidFill>
                  <a:srgbClr val="FFC000"/>
                </a:solidFill>
              </a:rPr>
              <a:t> vraty</a:t>
            </a:r>
            <a:r>
              <a:rPr lang="cs-CZ" i="1" dirty="0"/>
              <a:t>?</a:t>
            </a:r>
          </a:p>
          <a:p>
            <a:r>
              <a:rPr lang="cs-CZ" i="1" dirty="0"/>
              <a:t>Co se </a:t>
            </a:r>
            <a:r>
              <a:rPr lang="cs-CZ" i="1" dirty="0">
                <a:solidFill>
                  <a:srgbClr val="FFC000"/>
                </a:solidFill>
              </a:rPr>
              <a:t>děl</a:t>
            </a:r>
            <a:r>
              <a:rPr lang="cs-CZ" b="1" i="1" u="sng" dirty="0">
                <a:solidFill>
                  <a:srgbClr val="FFC000"/>
                </a:solidFill>
              </a:rPr>
              <a:t>o</a:t>
            </a:r>
            <a:r>
              <a:rPr lang="cs-CZ" i="1" dirty="0"/>
              <a:t> za </a:t>
            </a:r>
            <a:r>
              <a:rPr lang="cs-CZ" i="1" dirty="0">
                <a:solidFill>
                  <a:srgbClr val="0070C0"/>
                </a:solidFill>
              </a:rPr>
              <a:t>zelen</a:t>
            </a:r>
            <a:r>
              <a:rPr lang="cs-CZ" b="1" i="1" u="sng" dirty="0">
                <a:solidFill>
                  <a:srgbClr val="0070C0"/>
                </a:solidFill>
              </a:rPr>
              <a:t>ými</a:t>
            </a:r>
            <a:r>
              <a:rPr lang="cs-CZ" i="1" dirty="0">
                <a:solidFill>
                  <a:srgbClr val="0070C0"/>
                </a:solidFill>
              </a:rPr>
              <a:t> ploty</a:t>
            </a:r>
            <a:r>
              <a:rPr lang="cs-CZ" i="1" dirty="0"/>
              <a:t>?</a:t>
            </a:r>
          </a:p>
          <a:p>
            <a:r>
              <a:rPr lang="cs-CZ" i="1" dirty="0"/>
              <a:t>Já jsem </a:t>
            </a:r>
            <a:r>
              <a:rPr lang="cs-CZ" i="1" dirty="0">
                <a:solidFill>
                  <a:srgbClr val="00B050"/>
                </a:solidFill>
              </a:rPr>
              <a:t>věděl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 o tobě, ale o </a:t>
            </a:r>
            <a:r>
              <a:rPr lang="cs-CZ" i="1" u="sng" dirty="0" smtClean="0">
                <a:solidFill>
                  <a:srgbClr val="FF0000"/>
                </a:solidFill>
              </a:rPr>
              <a:t>něm</a:t>
            </a:r>
            <a:r>
              <a:rPr lang="cs-CZ" i="1" u="sng" dirty="0" smtClean="0"/>
              <a:t>/</a:t>
            </a:r>
            <a:r>
              <a:rPr lang="cs-CZ" i="1" u="sng" dirty="0" smtClean="0">
                <a:solidFill>
                  <a:srgbClr val="0070C0"/>
                </a:solidFill>
              </a:rPr>
              <a:t>něm</a:t>
            </a:r>
            <a:r>
              <a:rPr lang="cs-CZ" i="1" dirty="0" smtClean="0"/>
              <a:t> jsem </a:t>
            </a:r>
            <a:r>
              <a:rPr lang="cs-CZ" i="1" dirty="0">
                <a:solidFill>
                  <a:srgbClr val="00B050"/>
                </a:solidFill>
              </a:rPr>
              <a:t>nevěděl</a:t>
            </a:r>
            <a:r>
              <a:rPr lang="cs-CZ" b="1" i="1" u="sng" dirty="0">
                <a:solidFill>
                  <a:srgbClr val="00B050"/>
                </a:solidFill>
              </a:rPr>
              <a:t>a</a:t>
            </a:r>
            <a:r>
              <a:rPr lang="cs-CZ" i="1" dirty="0"/>
              <a:t> nic.</a:t>
            </a:r>
          </a:p>
          <a:p>
            <a:r>
              <a:rPr lang="cs-CZ" i="1" dirty="0" err="1"/>
              <a:t>Tys</a:t>
            </a:r>
            <a:r>
              <a:rPr lang="cs-CZ" i="1" dirty="0"/>
              <a:t> </a:t>
            </a:r>
            <a:r>
              <a:rPr lang="cs-CZ" i="1" dirty="0" smtClean="0">
                <a:solidFill>
                  <a:srgbClr val="FF0000"/>
                </a:solidFill>
              </a:rPr>
              <a:t>věděl</a:t>
            </a:r>
            <a:r>
              <a:rPr lang="cs-CZ" i="1" u="sng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 </a:t>
            </a:r>
            <a:r>
              <a:rPr lang="cs-CZ" i="1" dirty="0"/>
              <a:t>o sobě, ale o </a:t>
            </a:r>
            <a:r>
              <a:rPr lang="cs-CZ" i="1" u="sng" dirty="0">
                <a:solidFill>
                  <a:srgbClr val="00B050"/>
                </a:solidFill>
              </a:rPr>
              <a:t>ní</a:t>
            </a:r>
            <a:r>
              <a:rPr lang="cs-CZ" i="1" dirty="0"/>
              <a:t> jsi </a:t>
            </a:r>
            <a:r>
              <a:rPr lang="cs-CZ" i="1" dirty="0" smtClean="0">
                <a:solidFill>
                  <a:srgbClr val="FF0000"/>
                </a:solidFill>
              </a:rPr>
              <a:t>nevěděl</a:t>
            </a:r>
            <a:r>
              <a:rPr lang="cs-CZ" i="1" u="sng" dirty="0" smtClean="0">
                <a:solidFill>
                  <a:srgbClr val="FF0000"/>
                </a:solidFill>
              </a:rPr>
              <a:t> </a:t>
            </a:r>
            <a:r>
              <a:rPr lang="cs-CZ" i="1" dirty="0" smtClean="0"/>
              <a:t> nic.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76579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U substantiv je jmenný rod syntakticky nezávislý a neflektivní, lexikálně-gramatický: 1 lexém – 1 hodnota jmenného rodu.</a:t>
            </a:r>
            <a:endParaRPr lang="cs-CZ" sz="2800" dirty="0"/>
          </a:p>
          <a:p>
            <a:pPr lvl="1"/>
            <a:r>
              <a:rPr lang="cs-CZ" dirty="0"/>
              <a:t>Totéž: </a:t>
            </a:r>
            <a:r>
              <a:rPr lang="cs-CZ" i="1" dirty="0"/>
              <a:t>kdo, co </a:t>
            </a:r>
            <a:r>
              <a:rPr lang="cs-CZ" dirty="0"/>
              <a:t>(vč. derivací) a substantivní číslovky.</a:t>
            </a:r>
            <a:endParaRPr lang="cs-CZ" sz="2800" dirty="0"/>
          </a:p>
          <a:p>
            <a:pPr lvl="1"/>
            <a:r>
              <a:rPr lang="cs-CZ" dirty="0"/>
              <a:t>Defektní – (bezrodá) osobní zájmena 1. a 2. osoby, osobní zvratná zájmena, základní číslovky (dvoutvaré) od 5 výše.</a:t>
            </a:r>
            <a:endParaRPr lang="cs-CZ" sz="2800" dirty="0"/>
          </a:p>
          <a:p>
            <a:pPr lvl="1"/>
            <a:r>
              <a:rPr lang="cs-CZ" dirty="0"/>
              <a:t>U adjektiv, u většiny zájmen, u mnoha typů číslovek a u jmenných složek slovesných tvarů (u přechodníků, příčestí), tzn. u slov a slovesných tvarů, jejichž primární funkcí je funkce přívlastku, (části) přísudku nebo doplňku, je rod syntakticky závisle proměnný (je dán rodem řídícího substantiva (nebo jeho ekvivalentu</a:t>
            </a:r>
            <a:r>
              <a:rPr lang="cs-CZ" dirty="0" smtClean="0"/>
              <a:t>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36643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řídící výraz= bezrodé osobní </a:t>
            </a:r>
            <a:r>
              <a:rPr lang="cs-CZ" dirty="0" smtClean="0"/>
              <a:t>zájmeno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rod je dán přirozeným rodem jeho referentu:</a:t>
            </a:r>
            <a:endParaRPr lang="cs-CZ" sz="2800" dirty="0"/>
          </a:p>
          <a:p>
            <a:pPr lvl="1"/>
            <a:r>
              <a:rPr lang="pt-BR" i="1" dirty="0"/>
              <a:t>Já mluvím. × </a:t>
            </a:r>
            <a:r>
              <a:rPr lang="pt-BR" b="1" i="1" dirty="0"/>
              <a:t>Já</a:t>
            </a:r>
            <a:r>
              <a:rPr lang="pt-BR" i="1" dirty="0"/>
              <a:t> jsem </a:t>
            </a:r>
            <a:r>
              <a:rPr lang="pt-BR" i="1" dirty="0">
                <a:solidFill>
                  <a:srgbClr val="FF0000"/>
                </a:solidFill>
              </a:rPr>
              <a:t>mluvil</a:t>
            </a:r>
            <a:r>
              <a:rPr lang="pt-BR" i="1" dirty="0"/>
              <a:t>/</a:t>
            </a:r>
            <a:r>
              <a:rPr lang="pt-BR" i="1" dirty="0">
                <a:solidFill>
                  <a:srgbClr val="00B050"/>
                </a:solidFill>
              </a:rPr>
              <a:t>mluvila</a:t>
            </a:r>
            <a:r>
              <a:rPr lang="pt-BR" i="1" dirty="0"/>
              <a:t>.</a:t>
            </a:r>
            <a:endParaRPr lang="pt-BR" sz="2800" dirty="0"/>
          </a:p>
          <a:p>
            <a:pPr lvl="1"/>
            <a:r>
              <a:rPr lang="cs-CZ" i="1" dirty="0"/>
              <a:t>Ty chodíš na přednášku. × </a:t>
            </a:r>
            <a:r>
              <a:rPr lang="cs-CZ" b="1" i="1" dirty="0"/>
              <a:t>Ty</a:t>
            </a:r>
            <a:r>
              <a:rPr lang="cs-CZ" i="1" dirty="0"/>
              <a:t> jsi </a:t>
            </a:r>
            <a:r>
              <a:rPr lang="cs-CZ" i="1" dirty="0">
                <a:solidFill>
                  <a:srgbClr val="FF0000"/>
                </a:solidFill>
              </a:rPr>
              <a:t>chodil</a:t>
            </a:r>
            <a:r>
              <a:rPr lang="cs-CZ" i="1" dirty="0"/>
              <a:t>/</a:t>
            </a:r>
            <a:r>
              <a:rPr lang="cs-CZ" i="1" dirty="0">
                <a:solidFill>
                  <a:srgbClr val="00B050"/>
                </a:solidFill>
              </a:rPr>
              <a:t>chodila</a:t>
            </a:r>
            <a:r>
              <a:rPr lang="cs-CZ" i="1" dirty="0"/>
              <a:t> na přednášku.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35618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2907</Words>
  <Application>Microsoft Office PowerPoint</Application>
  <PresentationFormat>Širokoúhlá obrazovka</PresentationFormat>
  <Paragraphs>281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Motiv Office</vt:lpstr>
      <vt:lpstr>CJJ04_3</vt:lpstr>
      <vt:lpstr>Morfologické kategorie jmen</vt:lpstr>
      <vt:lpstr>Význam morfologické kategorie rodu</vt:lpstr>
      <vt:lpstr>Která z následujících slov v textu vyjadřují gramatický rod a podle čeho určíme, jakého jsou rodu?</vt:lpstr>
      <vt:lpstr>Která z následujících slov v textu vyjadřují gramatický rod a podle čeho určíme, jakého jsou rodu?</vt:lpstr>
      <vt:lpstr>Co se změní?</vt:lpstr>
      <vt:lpstr>Morfy vyjadřující shodu v rodě a čísle</vt:lpstr>
      <vt:lpstr>ROD</vt:lpstr>
      <vt:lpstr>řídící výraz= bezrodé osobní zájmeno</vt:lpstr>
      <vt:lpstr>Některé číslovky jmenný rod sice rozlišují, ale pro některou hodnotu této kategorie jim chybějí tvary</vt:lpstr>
      <vt:lpstr>gramatická FORMA</vt:lpstr>
      <vt:lpstr>Nahraďte substantivy s a) alomorfními morfy a b) homonymními morfy kumulované morfy</vt:lpstr>
      <vt:lpstr>Formální vlastnosti kategorie rodu Tvrzení: Rod poznáme podle zakončení základního tvaru.</vt:lpstr>
      <vt:lpstr>Pozorujte: Co je zajímavé na následujících větách, pokud jde o gramatickou kategorii rodu?</vt:lpstr>
      <vt:lpstr>Co je zajímavé na následujících větách, pokud jde o gramatickou kategorii rodu?</vt:lpstr>
      <vt:lpstr>Co je zajímavé na následujících větách, pokud jde o gramatickou kategorii rodu?</vt:lpstr>
      <vt:lpstr>Substantiva s více rody</vt:lpstr>
      <vt:lpstr>Kolísání v rodě</vt:lpstr>
      <vt:lpstr>Rodová homonyma</vt:lpstr>
      <vt:lpstr>Typická rodová homonyma</vt:lpstr>
      <vt:lpstr>Vespolná jména</vt:lpstr>
      <vt:lpstr>Co je zajímavé na následujících větách, pokud jde o gramatickou formu kategorie rodu?</vt:lpstr>
      <vt:lpstr>Rodová dubletnost</vt:lpstr>
      <vt:lpstr>Doklady (rodové) dubletnosti</vt:lpstr>
      <vt:lpstr>Transpozice (přenášení) gramatického významu</vt:lpstr>
      <vt:lpstr>Neutralizace/bezpříznakovost</vt:lpstr>
      <vt:lpstr>Bezpříznaková forma zastupuje oba gramatické významy, např. neutralizace rodu v plurálu:</vt:lpstr>
      <vt:lpstr>Kategorie číslo/hodnoty singulár a plurál</vt:lpstr>
      <vt:lpstr>Substantiva se souborem tvarů jen pro jednu hodnotu kategorie čísla</vt:lpstr>
      <vt:lpstr>Tvrzení: číslo vyjadřuje opozici jeden / více než jeden</vt:lpstr>
      <vt:lpstr>Neutralizace gramatického čísla</vt:lpstr>
      <vt:lpstr>Cvičení: najdi plurália tantum a urči rod</vt:lpstr>
      <vt:lpstr>Cvičení: najdi plurália tantum a urči rod</vt:lpstr>
      <vt:lpstr>Pád</vt:lpstr>
      <vt:lpstr>7 hodnot/ klasifikace</vt:lpstr>
      <vt:lpstr>Funkce nominativu</vt:lpstr>
      <vt:lpstr>Funkce genitivu</vt:lpstr>
      <vt:lpstr>Funkce dativu</vt:lpstr>
      <vt:lpstr>Funkce akuzativu</vt:lpstr>
      <vt:lpstr>Funkce lokálu</vt:lpstr>
      <vt:lpstr>Funkce instrumentálu</vt:lpstr>
      <vt:lpstr>Určete pád zvýrazněných slov a pojmenujte jeho (sémantickou nebo syntaktickou) funkci:</vt:lpstr>
      <vt:lpstr>Řešení</vt:lpstr>
      <vt:lpstr>Co mám umět</vt:lpstr>
      <vt:lpstr>Na příště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CJJ04_3</dc:title>
  <dc:creator>petr</dc:creator>
  <cp:lastModifiedBy>petr</cp:lastModifiedBy>
  <cp:revision>41</cp:revision>
  <dcterms:created xsi:type="dcterms:W3CDTF">2021-01-19T16:25:22Z</dcterms:created>
  <dcterms:modified xsi:type="dcterms:W3CDTF">2021-03-17T10:57:22Z</dcterms:modified>
</cp:coreProperties>
</file>