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14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7FFE4-1438-4955-9F26-4C7DB961037E}" type="datetimeFigureOut">
              <a:rPr lang="cs-CZ" smtClean="0"/>
              <a:t>01.03.2021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6DB6-F875-49B1-9987-DEB94C354C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1303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7FFE4-1438-4955-9F26-4C7DB961037E}" type="datetimeFigureOut">
              <a:rPr lang="cs-CZ" smtClean="0"/>
              <a:t>01.03.2021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6DB6-F875-49B1-9987-DEB94C354C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9961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7FFE4-1438-4955-9F26-4C7DB961037E}" type="datetimeFigureOut">
              <a:rPr lang="cs-CZ" smtClean="0"/>
              <a:t>01.03.2021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6DB6-F875-49B1-9987-DEB94C354C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0793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7FFE4-1438-4955-9F26-4C7DB961037E}" type="datetimeFigureOut">
              <a:rPr lang="cs-CZ" smtClean="0"/>
              <a:t>01.03.2021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6DB6-F875-49B1-9987-DEB94C354C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5450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7FFE4-1438-4955-9F26-4C7DB961037E}" type="datetimeFigureOut">
              <a:rPr lang="cs-CZ" smtClean="0"/>
              <a:t>01.03.2021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6DB6-F875-49B1-9987-DEB94C354C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1780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7FFE4-1438-4955-9F26-4C7DB961037E}" type="datetimeFigureOut">
              <a:rPr lang="cs-CZ" smtClean="0"/>
              <a:t>01.03.2021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6DB6-F875-49B1-9987-DEB94C354C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9828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7FFE4-1438-4955-9F26-4C7DB961037E}" type="datetimeFigureOut">
              <a:rPr lang="cs-CZ" smtClean="0"/>
              <a:t>01.03.2021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6DB6-F875-49B1-9987-DEB94C354C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2092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7FFE4-1438-4955-9F26-4C7DB961037E}" type="datetimeFigureOut">
              <a:rPr lang="cs-CZ" smtClean="0"/>
              <a:t>01.03.2021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6DB6-F875-49B1-9987-DEB94C354C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5570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7FFE4-1438-4955-9F26-4C7DB961037E}" type="datetimeFigureOut">
              <a:rPr lang="cs-CZ" smtClean="0"/>
              <a:t>01.03.2021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6DB6-F875-49B1-9987-DEB94C354C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2750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7FFE4-1438-4955-9F26-4C7DB961037E}" type="datetimeFigureOut">
              <a:rPr lang="cs-CZ" smtClean="0"/>
              <a:t>01.03.2021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6DB6-F875-49B1-9987-DEB94C354C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8608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7FFE4-1438-4955-9F26-4C7DB961037E}" type="datetimeFigureOut">
              <a:rPr lang="cs-CZ" smtClean="0"/>
              <a:t>01.03.2021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6DB6-F875-49B1-9987-DEB94C354C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6822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7FFE4-1438-4955-9F26-4C7DB961037E}" type="datetimeFigureOut">
              <a:rPr lang="cs-CZ" smtClean="0"/>
              <a:t>01.03.2021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86DB6-F875-49B1-9987-DEB94C354C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1199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4455"/>
            <a:ext cx="10515600" cy="1325563"/>
          </a:xfrm>
        </p:spPr>
        <p:txBody>
          <a:bodyPr/>
          <a:lstStyle/>
          <a:p>
            <a:r>
              <a:rPr lang="cs-CZ" dirty="0"/>
              <a:t>Morfologie a slovo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/>
          </p:nvPr>
        </p:nvGraphicFramePr>
        <p:xfrm>
          <a:off x="838200" y="1664547"/>
          <a:ext cx="10364504" cy="46183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91126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2591126">
                  <a:extLst>
                    <a:ext uri="{9D8B030D-6E8A-4147-A177-3AD203B41FA5}">
                      <a16:colId xmlns:a16="http://schemas.microsoft.com/office/drawing/2014/main" val="4228859414"/>
                    </a:ext>
                  </a:extLst>
                </a:gridCol>
                <a:gridCol w="2591126">
                  <a:extLst>
                    <a:ext uri="{9D8B030D-6E8A-4147-A177-3AD203B41FA5}">
                      <a16:colId xmlns:a16="http://schemas.microsoft.com/office/drawing/2014/main" val="2691502668"/>
                    </a:ext>
                  </a:extLst>
                </a:gridCol>
                <a:gridCol w="2591126">
                  <a:extLst>
                    <a:ext uri="{9D8B030D-6E8A-4147-A177-3AD203B41FA5}">
                      <a16:colId xmlns:a16="http://schemas.microsoft.com/office/drawing/2014/main" val="505611933"/>
                    </a:ext>
                  </a:extLst>
                </a:gridCol>
              </a:tblGrid>
              <a:tr h="637863">
                <a:tc gridSpan="4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morfologie = tvaro</a:t>
                      </a:r>
                      <a:r>
                        <a:rPr lang="cs-CZ" sz="2800" b="0" i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slov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í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</a:t>
                      </a:r>
                      <a:r>
                        <a:rPr lang="cs-CZ" sz="2800" b="0" i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slov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otvorba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637863">
                <a:tc gridSpan="4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základní autonomní jednotkou morfologie je </a:t>
                      </a:r>
                      <a:r>
                        <a:rPr lang="cs-CZ" sz="2800" b="0" i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slovo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8924240"/>
                  </a:ext>
                </a:extLst>
              </a:tr>
              <a:tr h="6378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1334922"/>
                  </a:ext>
                </a:extLst>
              </a:tr>
              <a:tr h="637863">
                <a:tc gridSpan="4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různá kritéria pro vymezení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pojmu slovo: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2043187"/>
                  </a:ext>
                </a:extLst>
              </a:tr>
              <a:tr h="6378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ortografické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lexikální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fonologické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syntaktické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4227288"/>
                  </a:ext>
                </a:extLst>
              </a:tr>
              <a:tr h="7911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5293090"/>
                  </a:ext>
                </a:extLst>
              </a:tr>
              <a:tr h="6378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56396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38422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4455"/>
            <a:ext cx="10515600" cy="1325563"/>
          </a:xfrm>
        </p:spPr>
        <p:txBody>
          <a:bodyPr/>
          <a:lstStyle/>
          <a:p>
            <a:pPr lvl="0">
              <a:lnSpc>
                <a:spcPct val="115000"/>
              </a:lnSpc>
              <a:spcBef>
                <a:spcPts val="0"/>
              </a:spcBef>
              <a:defRPr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Různé typy syntaktických manipulací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/>
          </p:nvPr>
        </p:nvGraphicFramePr>
        <p:xfrm>
          <a:off x="838200" y="1664547"/>
          <a:ext cx="10364504" cy="43221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98706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5165798">
                  <a:extLst>
                    <a:ext uri="{9D8B030D-6E8A-4147-A177-3AD203B41FA5}">
                      <a16:colId xmlns:a16="http://schemas.microsoft.com/office/drawing/2014/main" val="1340992531"/>
                    </a:ext>
                  </a:extLst>
                </a:gridCol>
              </a:tblGrid>
              <a:tr h="621453">
                <a:tc gridSpan="2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52867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manipulace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se subjektem 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→ shoda na slovese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3782942"/>
                  </a:ext>
                </a:extLst>
              </a:tr>
              <a:tr h="5286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Soused </a:t>
                      </a:r>
                      <a:r>
                        <a:rPr lang="cs-CZ" sz="2800" b="1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natáhl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bačkory.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Všichni </a:t>
                      </a:r>
                      <a:r>
                        <a:rPr lang="cs-CZ" sz="2800" b="1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natáhli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bačkory.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9030450"/>
                  </a:ext>
                </a:extLst>
              </a:tr>
              <a:tr h="5286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541573"/>
                  </a:ext>
                </a:extLst>
              </a:tr>
              <a:tr h="5286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5381172"/>
                  </a:ext>
                </a:extLst>
              </a:tr>
              <a:tr h="5286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pohyb objektu v otázce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koordinace objektu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5574363"/>
                  </a:ext>
                </a:extLst>
              </a:tr>
              <a:tr h="5286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r>
                        <a:rPr lang="cs-CZ" sz="2800" b="1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soused natáhl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__?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*natáhnout 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bačkory </a:t>
                      </a:r>
                      <a:r>
                        <a:rPr lang="cs-CZ" sz="2800" b="1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ponožky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7290008"/>
                  </a:ext>
                </a:extLst>
              </a:tr>
              <a:tr h="5286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59314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13271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4455"/>
            <a:ext cx="10515600" cy="1325563"/>
          </a:xfrm>
        </p:spPr>
        <p:txBody>
          <a:bodyPr/>
          <a:lstStyle/>
          <a:p>
            <a:pPr lvl="0">
              <a:lnSpc>
                <a:spcPct val="115000"/>
              </a:lnSpc>
              <a:spcBef>
                <a:spcPts val="0"/>
              </a:spcBef>
              <a:defRPr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Slovo: shrnutí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/>
          </p:nvPr>
        </p:nvGraphicFramePr>
        <p:xfrm>
          <a:off x="838200" y="1664547"/>
          <a:ext cx="10364504" cy="51349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98706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5165798">
                  <a:extLst>
                    <a:ext uri="{9D8B030D-6E8A-4147-A177-3AD203B41FA5}">
                      <a16:colId xmlns:a16="http://schemas.microsoft.com/office/drawing/2014/main" val="1340992531"/>
                    </a:ext>
                  </a:extLst>
                </a:gridCol>
              </a:tblGrid>
              <a:tr h="621453">
                <a:tc gridSpan="2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existují různá kritéria pro klasifikaci slov (ortografická, fonologická, sémantická, syntaktická), která spolu nemusejí korespondovat 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52867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3782942"/>
                  </a:ext>
                </a:extLst>
              </a:tr>
              <a:tr h="528670">
                <a:tc gridSpan="2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vede některé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teorie k závěru, že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slovo není relevantní morfologický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objekt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9030450"/>
                  </a:ext>
                </a:extLst>
              </a:tr>
              <a:tr h="52867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541573"/>
                  </a:ext>
                </a:extLst>
              </a:tr>
              <a:tr h="528670">
                <a:tc gridSpan="2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5381172"/>
                  </a:ext>
                </a:extLst>
              </a:tr>
              <a:tr h="5286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5574363"/>
                  </a:ext>
                </a:extLst>
              </a:tr>
              <a:tr h="5286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7290008"/>
                  </a:ext>
                </a:extLst>
              </a:tr>
              <a:tr h="5286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59314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74198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Morfém (strukturalismus)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753367"/>
              </p:ext>
            </p:extLst>
          </p:nvPr>
        </p:nvGraphicFramePr>
        <p:xfrm>
          <a:off x="1024128" y="1892808"/>
          <a:ext cx="10380085" cy="45914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8011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2558098">
                  <a:extLst>
                    <a:ext uri="{9D8B030D-6E8A-4147-A177-3AD203B41FA5}">
                      <a16:colId xmlns:a16="http://schemas.microsoft.com/office/drawing/2014/main" val="1252287414"/>
                    </a:ext>
                  </a:extLst>
                </a:gridCol>
                <a:gridCol w="1691069">
                  <a:extLst>
                    <a:ext uri="{9D8B030D-6E8A-4147-A177-3AD203B41FA5}">
                      <a16:colId xmlns:a16="http://schemas.microsoft.com/office/drawing/2014/main" val="2645347714"/>
                    </a:ext>
                  </a:extLst>
                </a:gridCol>
                <a:gridCol w="4452907">
                  <a:extLst>
                    <a:ext uri="{9D8B030D-6E8A-4147-A177-3AD203B41FA5}">
                      <a16:colId xmlns:a16="http://schemas.microsoft.com/office/drawing/2014/main" val="1746762586"/>
                    </a:ext>
                  </a:extLst>
                </a:gridCol>
              </a:tblGrid>
              <a:tr h="768702">
                <a:tc gridSpan="4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7687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muž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muž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dospělá osoba pohlaví </a:t>
                      </a:r>
                      <a:r>
                        <a:rPr lang="en-US" sz="2800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♂</a:t>
                      </a:r>
                      <a:r>
                        <a:rPr lang="cs-CZ" sz="2800" b="0" i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6184160"/>
                  </a:ext>
                </a:extLst>
              </a:tr>
              <a:tr h="7687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mužův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muž</a:t>
                      </a:r>
                      <a:r>
                        <a:rPr lang="cs-CZ" sz="2800" b="0" i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ův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patřící </a:t>
                      </a:r>
                      <a:r>
                        <a:rPr lang="cs-CZ" sz="2800" b="0" i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 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osobě pohlaví </a:t>
                      </a:r>
                      <a:r>
                        <a:rPr lang="en-US" sz="2800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♂</a:t>
                      </a: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7914106"/>
                  </a:ext>
                </a:extLst>
              </a:tr>
              <a:tr h="768702">
                <a:tc gridSpan="4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cs-CZ" sz="28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4513837"/>
                  </a:ext>
                </a:extLst>
              </a:tr>
              <a:tr h="663163">
                <a:tc gridSpan="4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jednotky morfologie jsou </a:t>
                      </a:r>
                      <a:r>
                        <a:rPr lang="cs-CZ" sz="2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morfémy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0" cap="small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forma, význam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8134005"/>
                  </a:ext>
                </a:extLst>
              </a:tr>
              <a:tr h="768702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muž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dospělá osoba pohlaví </a:t>
                      </a:r>
                      <a:r>
                        <a:rPr lang="en-US" sz="2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♂&gt;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ův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patřící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&gt;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= posesivita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cs-CZ" sz="2800" dirty="0">
                        <a:latin typeface="+mn-lt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6689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2886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4455"/>
            <a:ext cx="10515600" cy="1325563"/>
          </a:xfrm>
        </p:spPr>
        <p:txBody>
          <a:bodyPr/>
          <a:lstStyle/>
          <a:p>
            <a:pPr lvl="0">
              <a:lnSpc>
                <a:spcPct val="115000"/>
              </a:lnSpc>
              <a:spcBef>
                <a:spcPts val="0"/>
              </a:spcBef>
              <a:defRPr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Vlastnosti morfémů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cs-CZ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/>
          </p:nvPr>
        </p:nvGraphicFramePr>
        <p:xfrm>
          <a:off x="838200" y="1664547"/>
          <a:ext cx="10364504" cy="43221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364504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</a:tblGrid>
              <a:tr h="621453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tradiční testy pro identifikaci morfémů: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9251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izolovatelnost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3782942"/>
                  </a:ext>
                </a:extLst>
              </a:tr>
              <a:tr h="9251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kontrast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1988943"/>
                  </a:ext>
                </a:extLst>
              </a:tr>
              <a:tr h="9251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opakovatelnost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1455694"/>
                  </a:ext>
                </a:extLst>
              </a:tr>
              <a:tr h="9251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význam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83399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92963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4455"/>
            <a:ext cx="10515600" cy="1325563"/>
          </a:xfrm>
        </p:spPr>
        <p:txBody>
          <a:bodyPr/>
          <a:lstStyle/>
          <a:p>
            <a:pPr lvl="0">
              <a:lnSpc>
                <a:spcPct val="115000"/>
              </a:lnSpc>
              <a:spcBef>
                <a:spcPts val="0"/>
              </a:spcBef>
              <a:defRPr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Aplikace testů (zubařský)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9794964"/>
              </p:ext>
            </p:extLst>
          </p:nvPr>
        </p:nvGraphicFramePr>
        <p:xfrm>
          <a:off x="838200" y="1664547"/>
          <a:ext cx="10364504" cy="43352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51245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3340359">
                  <a:extLst>
                    <a:ext uri="{9D8B030D-6E8A-4147-A177-3AD203B41FA5}">
                      <a16:colId xmlns:a16="http://schemas.microsoft.com/office/drawing/2014/main" val="3734143153"/>
                    </a:ext>
                  </a:extLst>
                </a:gridCol>
                <a:gridCol w="3672900">
                  <a:extLst>
                    <a:ext uri="{9D8B030D-6E8A-4147-A177-3AD203B41FA5}">
                      <a16:colId xmlns:a16="http://schemas.microsoft.com/office/drawing/2014/main" val="2503532011"/>
                    </a:ext>
                  </a:extLst>
                </a:gridCol>
              </a:tblGrid>
              <a:tr h="7334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izolovatelnost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kontrast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opakovatelnost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7203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zubařsk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-ý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zubařsk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-á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čern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-ý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0743672"/>
                  </a:ext>
                </a:extLst>
              </a:tr>
              <a:tr h="7203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zubař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sk</a:t>
                      </a: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zubař</a:t>
                      </a:r>
                      <a:r>
                        <a:rPr lang="cs-CZ" sz="2800" b="0" i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 err="1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ův</a:t>
                      </a: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muž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sk</a:t>
                      </a: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9100477"/>
                  </a:ext>
                </a:extLst>
              </a:tr>
              <a:tr h="7203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zub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ař</a:t>
                      </a: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zub</a:t>
                      </a:r>
                      <a:r>
                        <a:rPr lang="cs-CZ" sz="2800" b="0" i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-y</a:t>
                      </a: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plíc</a:t>
                      </a:r>
                      <a:r>
                        <a:rPr lang="cs-CZ" sz="2800" b="0" i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-ař</a:t>
                      </a: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0870023"/>
                  </a:ext>
                </a:extLst>
              </a:tr>
              <a:tr h="7203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zub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dub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zub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9076"/>
                  </a:ext>
                </a:extLst>
              </a:tr>
              <a:tr h="7203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52403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75184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4455"/>
            <a:ext cx="10515600" cy="1325563"/>
          </a:xfrm>
        </p:spPr>
        <p:txBody>
          <a:bodyPr/>
          <a:lstStyle/>
          <a:p>
            <a:pPr lvl="0">
              <a:lnSpc>
                <a:spcPct val="115000"/>
              </a:lnSpc>
              <a:spcBef>
                <a:spcPts val="0"/>
              </a:spcBef>
              <a:defRPr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Význam: konceptuální vs. relační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/>
          </p:nvPr>
        </p:nvGraphicFramePr>
        <p:xfrm>
          <a:off x="830425" y="1664547"/>
          <a:ext cx="10372280" cy="43352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30824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2668556">
                  <a:extLst>
                    <a:ext uri="{9D8B030D-6E8A-4147-A177-3AD203B41FA5}">
                      <a16:colId xmlns:a16="http://schemas.microsoft.com/office/drawing/2014/main" val="3734143153"/>
                    </a:ext>
                  </a:extLst>
                </a:gridCol>
                <a:gridCol w="158619">
                  <a:extLst>
                    <a:ext uri="{9D8B030D-6E8A-4147-A177-3AD203B41FA5}">
                      <a16:colId xmlns:a16="http://schemas.microsoft.com/office/drawing/2014/main" val="2503532011"/>
                    </a:ext>
                  </a:extLst>
                </a:gridCol>
                <a:gridCol w="3514281">
                  <a:extLst>
                    <a:ext uri="{9D8B030D-6E8A-4147-A177-3AD203B41FA5}">
                      <a16:colId xmlns:a16="http://schemas.microsoft.com/office/drawing/2014/main" val="3567482691"/>
                    </a:ext>
                  </a:extLst>
                </a:gridCol>
              </a:tblGrid>
              <a:tr h="7334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konkrétní koncept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obecný koncept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relace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7203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zub, 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ař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osoba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sk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vztahující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se k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0743672"/>
                  </a:ext>
                </a:extLst>
              </a:tr>
              <a:tr h="7203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-ý, shoda se 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jménem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9100477"/>
                  </a:ext>
                </a:extLst>
              </a:tr>
              <a:tr h="7203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0870023"/>
                  </a:ext>
                </a:extLst>
              </a:tr>
              <a:tr h="7203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lexikální morfémy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funkční/gramatické morfémy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9076"/>
                  </a:ext>
                </a:extLst>
              </a:tr>
              <a:tr h="7203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5240343"/>
                  </a:ext>
                </a:extLst>
              </a:tr>
            </a:tbl>
          </a:graphicData>
        </a:graphic>
      </p:graphicFrame>
      <p:pic>
        <p:nvPicPr>
          <p:cNvPr id="4" name="Obrázek 3" descr="Jak vytrhnout zub | Mimibazar.cz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4906" y="2456515"/>
            <a:ext cx="1054359" cy="693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16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4455"/>
            <a:ext cx="10515600" cy="1325563"/>
          </a:xfrm>
        </p:spPr>
        <p:txBody>
          <a:bodyPr/>
          <a:lstStyle/>
          <a:p>
            <a:r>
              <a:rPr lang="cs-CZ" dirty="0"/>
              <a:t>Grafická autonomie: ortografické slovo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/>
          </p:nvPr>
        </p:nvGraphicFramePr>
        <p:xfrm>
          <a:off x="838200" y="1664547"/>
          <a:ext cx="10364504" cy="45966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81088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5783416">
                  <a:extLst>
                    <a:ext uri="{9D8B030D-6E8A-4147-A177-3AD203B41FA5}">
                      <a16:colId xmlns:a16="http://schemas.microsoft.com/office/drawing/2014/main" val="1400230576"/>
                    </a:ext>
                  </a:extLst>
                </a:gridCol>
              </a:tblGrid>
              <a:tr h="6378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6378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Peter </a:t>
                      </a: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not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happy.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/>
                        <a:t>Kdo to neví, je </a:t>
                      </a:r>
                      <a:r>
                        <a:rPr lang="cs-CZ" sz="2800" dirty="0">
                          <a:solidFill>
                            <a:srgbClr val="FF0000"/>
                          </a:solidFill>
                        </a:rPr>
                        <a:t>hoden politování</a:t>
                      </a:r>
                      <a:r>
                        <a:rPr lang="cs-CZ" sz="2800" dirty="0"/>
                        <a:t>.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8924240"/>
                  </a:ext>
                </a:extLst>
              </a:tr>
              <a:tr h="6378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Peter </a:t>
                      </a: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isn</a:t>
                      </a: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ʾ</a:t>
                      </a: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happy.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dirty="0"/>
                        <a:t>Kdo to neví, je </a:t>
                      </a:r>
                      <a:r>
                        <a:rPr lang="cs-CZ" sz="2800" dirty="0">
                          <a:solidFill>
                            <a:srgbClr val="FF0000"/>
                          </a:solidFill>
                        </a:rPr>
                        <a:t>politováníhodný</a:t>
                      </a:r>
                      <a:r>
                        <a:rPr lang="cs-CZ" sz="2800" dirty="0"/>
                        <a:t>.</a:t>
                      </a:r>
                    </a:p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2487316"/>
                  </a:ext>
                </a:extLst>
              </a:tr>
              <a:tr h="4021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539949"/>
                  </a:ext>
                </a:extLst>
              </a:tr>
              <a:tr h="6378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 not </a:t>
                      </a: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want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to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late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/>
                        <a:t>Říkám to už </a:t>
                      </a:r>
                      <a:r>
                        <a:rPr lang="cs-CZ" sz="2800" dirty="0">
                          <a:solidFill>
                            <a:srgbClr val="FF0000"/>
                          </a:solidFill>
                        </a:rPr>
                        <a:t>po páté</a:t>
                      </a:r>
                      <a:r>
                        <a:rPr lang="cs-CZ" sz="2800" dirty="0"/>
                        <a:t>/</a:t>
                      </a:r>
                      <a:r>
                        <a:rPr lang="cs-CZ" sz="2800" dirty="0">
                          <a:solidFill>
                            <a:srgbClr val="FF0000"/>
                          </a:solidFill>
                        </a:rPr>
                        <a:t>popáté</a:t>
                      </a:r>
                      <a:r>
                        <a:rPr lang="cs-CZ" sz="2800" dirty="0"/>
                        <a:t>.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9007178"/>
                  </a:ext>
                </a:extLst>
              </a:tr>
              <a:tr h="6378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don</a:t>
                      </a: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ʾ</a:t>
                      </a: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wanna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late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dirty="0"/>
                        <a:t>Říkám to už </a:t>
                      </a:r>
                      <a:r>
                        <a:rPr lang="cs-CZ" sz="2800" dirty="0">
                          <a:solidFill>
                            <a:srgbClr val="FF0000"/>
                          </a:solidFill>
                        </a:rPr>
                        <a:t>po dvacáté páté</a:t>
                      </a:r>
                      <a:endParaRPr lang="cs-CZ" sz="28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dirty="0">
                          <a:solidFill>
                            <a:srgbClr val="FF0000"/>
                          </a:solidFill>
                        </a:rPr>
                        <a:t>                 </a:t>
                      </a:r>
                      <a:r>
                        <a:rPr lang="cs-CZ" sz="2800" dirty="0">
                          <a:solidFill>
                            <a:schemeClr val="tx1"/>
                          </a:solidFill>
                        </a:rPr>
                        <a:t>??</a:t>
                      </a:r>
                      <a:r>
                        <a:rPr lang="cs-CZ" sz="2800" dirty="0" err="1">
                          <a:solidFill>
                            <a:srgbClr val="FF0000"/>
                          </a:solidFill>
                        </a:rPr>
                        <a:t>podvacátépáté</a:t>
                      </a:r>
                      <a:r>
                        <a:rPr lang="cs-CZ" sz="2800" dirty="0"/>
                        <a:t>.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9453990"/>
                  </a:ext>
                </a:extLst>
              </a:tr>
              <a:tr h="6378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65069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4885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4455"/>
            <a:ext cx="10515600" cy="1325563"/>
          </a:xfrm>
        </p:spPr>
        <p:txBody>
          <a:bodyPr/>
          <a:lstStyle/>
          <a:p>
            <a:r>
              <a:rPr lang="cs-CZ" dirty="0"/>
              <a:t>Lexikální autonomie: lexikální jednotka (LJ)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2784543"/>
              </p:ext>
            </p:extLst>
          </p:nvPr>
        </p:nvGraphicFramePr>
        <p:xfrm>
          <a:off x="838200" y="1700018"/>
          <a:ext cx="10364504" cy="46122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364504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</a:tblGrid>
              <a:tr h="6378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lexikon (databáze LJ)           gramatika (soubor pravidel pro spojování LJ)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5985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8924240"/>
                  </a:ext>
                </a:extLst>
              </a:tr>
              <a:tr h="5985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LJ</a:t>
                      </a:r>
                      <a:r>
                        <a:rPr lang="cs-CZ" sz="28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cs-CZ" sz="28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kick, </a:t>
                      </a:r>
                      <a:r>
                        <a:rPr lang="cs-CZ" sz="2800" b="0" i="0" noProof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‘to hit </a:t>
                      </a:r>
                      <a:r>
                        <a:rPr lang="cs-CZ" sz="2800" b="0" i="0" cap="small" baseline="0" noProof="0" dirty="0" err="1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smb</a:t>
                      </a:r>
                      <a:r>
                        <a:rPr lang="cs-CZ" sz="2800" b="0" i="0" noProof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cs-CZ" sz="2800" b="0" i="0" cap="small" baseline="0" noProof="0" dirty="0" err="1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smth</a:t>
                      </a:r>
                      <a:r>
                        <a:rPr lang="cs-CZ" sz="2800" b="0" i="0" noProof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noProof="0" dirty="0" err="1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with</a:t>
                      </a:r>
                      <a:r>
                        <a:rPr lang="cs-CZ" sz="2800" b="0" i="0" noProof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noProof="0" dirty="0" err="1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cs-CZ" sz="2800" b="0" i="0" noProof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noProof="0" dirty="0" err="1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foot</a:t>
                      </a:r>
                      <a:r>
                        <a:rPr lang="cs-CZ" sz="2800" b="0" i="0" noProof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‘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4756644"/>
                  </a:ext>
                </a:extLst>
              </a:tr>
              <a:tr h="5985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LJ</a:t>
                      </a:r>
                      <a:r>
                        <a:rPr lang="cs-CZ" sz="28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cs-CZ" sz="28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ball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cs-CZ" sz="2800" b="0" i="0" noProof="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‘</a:t>
                      </a:r>
                      <a:r>
                        <a:rPr lang="cs-CZ" sz="2800" b="0" i="0" noProof="0" dirty="0" err="1">
                          <a:solidFill>
                            <a:srgbClr val="FFC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round</a:t>
                      </a:r>
                      <a:r>
                        <a:rPr lang="cs-CZ" sz="2800" b="0" i="0" noProof="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noProof="0" dirty="0" err="1">
                          <a:solidFill>
                            <a:srgbClr val="FFC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object</a:t>
                      </a:r>
                      <a:r>
                        <a:rPr lang="cs-CZ" sz="2800" b="0" i="0" noProof="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noProof="0" dirty="0" err="1">
                          <a:solidFill>
                            <a:srgbClr val="FFC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used</a:t>
                      </a:r>
                      <a:r>
                        <a:rPr lang="cs-CZ" sz="2800" b="0" i="0" noProof="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 </a:t>
                      </a:r>
                      <a:r>
                        <a:rPr lang="cs-CZ" sz="2800" b="0" i="0" noProof="0" dirty="0" err="1">
                          <a:solidFill>
                            <a:srgbClr val="FFC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games</a:t>
                      </a:r>
                      <a:r>
                        <a:rPr lang="cs-CZ" sz="2800" b="0" i="0" noProof="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‘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1895542"/>
                  </a:ext>
                </a:extLst>
              </a:tr>
              <a:tr h="5985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5623631"/>
                  </a:ext>
                </a:extLst>
              </a:tr>
              <a:tr h="5967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LJ</a:t>
                      </a:r>
                      <a:r>
                        <a:rPr lang="cs-CZ" sz="28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LJ</a:t>
                      </a:r>
                      <a:r>
                        <a:rPr lang="cs-CZ" sz="28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kick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 err="1">
                          <a:solidFill>
                            <a:srgbClr val="FFC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ball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</a:t>
                      </a:r>
                      <a:r>
                        <a:rPr lang="cs-CZ" sz="2800" b="0" i="0" noProof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hit</a:t>
                      </a:r>
                      <a:r>
                        <a:rPr lang="cs-CZ" sz="2800" b="0" i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noProof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cs-CZ" sz="2800" b="0" i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noProof="0" dirty="0" err="1">
                          <a:solidFill>
                            <a:srgbClr val="FFC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round</a:t>
                      </a:r>
                      <a:r>
                        <a:rPr lang="cs-CZ" sz="2800" b="0" i="0" noProof="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noProof="0" dirty="0" err="1">
                          <a:solidFill>
                            <a:srgbClr val="FFC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object</a:t>
                      </a:r>
                      <a:r>
                        <a:rPr lang="cs-CZ" sz="2800" b="0" i="0" noProof="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noProof="0" dirty="0" err="1">
                          <a:solidFill>
                            <a:srgbClr val="FFC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used</a:t>
                      </a:r>
                      <a:r>
                        <a:rPr lang="cs-CZ" sz="2800" b="0" i="0" noProof="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 </a:t>
                      </a:r>
                      <a:r>
                        <a:rPr lang="cs-CZ" sz="2800" b="0" i="0" noProof="0" dirty="0" err="1">
                          <a:solidFill>
                            <a:srgbClr val="FFC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games</a:t>
                      </a:r>
                      <a:r>
                        <a:rPr lang="cs-CZ" sz="2800" b="0" i="0" noProof="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noProof="0" dirty="0" err="1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with</a:t>
                      </a:r>
                      <a:r>
                        <a:rPr lang="cs-CZ" sz="2800" b="0" i="0" noProof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noProof="0" dirty="0" err="1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cs-CZ" sz="2800" b="0" i="0" noProof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noProof="0" dirty="0" err="1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foot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8156630"/>
                  </a:ext>
                </a:extLst>
              </a:tr>
              <a:tr h="5985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→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1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kompozicionální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syntaktická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struktura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9381605"/>
                  </a:ext>
                </a:extLst>
              </a:tr>
            </a:tbl>
          </a:graphicData>
        </a:graphic>
      </p:graphicFrame>
      <p:sp>
        <p:nvSpPr>
          <p:cNvPr id="4" name="Šipka: doprava 3">
            <a:extLst>
              <a:ext uri="{FF2B5EF4-FFF2-40B4-BE49-F238E27FC236}">
                <a16:creationId xmlns:a16="http://schemas.microsoft.com/office/drawing/2014/main" id="{EFBE2DFA-4A67-41EA-8C29-73F8CA157142}"/>
              </a:ext>
            </a:extLst>
          </p:cNvPr>
          <p:cNvSpPr/>
          <p:nvPr/>
        </p:nvSpPr>
        <p:spPr>
          <a:xfrm>
            <a:off x="3942825" y="1825625"/>
            <a:ext cx="654341" cy="2800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: dolů 4">
            <a:extLst>
              <a:ext uri="{FF2B5EF4-FFF2-40B4-BE49-F238E27FC236}">
                <a16:creationId xmlns:a16="http://schemas.microsoft.com/office/drawing/2014/main" id="{E9281D82-1EF1-4894-9C16-2A816EED70AA}"/>
              </a:ext>
            </a:extLst>
          </p:cNvPr>
          <p:cNvSpPr/>
          <p:nvPr/>
        </p:nvSpPr>
        <p:spPr>
          <a:xfrm>
            <a:off x="3942825" y="4086381"/>
            <a:ext cx="243280" cy="612396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4661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4455"/>
            <a:ext cx="10515600" cy="1325563"/>
          </a:xfrm>
        </p:spPr>
        <p:txBody>
          <a:bodyPr/>
          <a:lstStyle/>
          <a:p>
            <a:r>
              <a:rPr lang="cs-CZ" dirty="0"/>
              <a:t>Víceslovné LJ (idiomy)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/>
          </p:nvPr>
        </p:nvGraphicFramePr>
        <p:xfrm>
          <a:off x="802433" y="1664547"/>
          <a:ext cx="10400271" cy="45890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22506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5277765">
                  <a:extLst>
                    <a:ext uri="{9D8B030D-6E8A-4147-A177-3AD203B41FA5}">
                      <a16:colId xmlns:a16="http://schemas.microsoft.com/office/drawing/2014/main" val="4079471454"/>
                    </a:ext>
                  </a:extLst>
                </a:gridCol>
              </a:tblGrid>
              <a:tr h="6012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kick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ball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natáhnout provazy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6012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 </a:t>
                      </a: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kicked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ball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natáhl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provazy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2173645"/>
                  </a:ext>
                </a:extLst>
              </a:tr>
              <a:tr h="6012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kick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balls</a:t>
                      </a: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natáhnout 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provaz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3177748"/>
                  </a:ext>
                </a:extLst>
              </a:tr>
              <a:tr h="6012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4707396"/>
                  </a:ext>
                </a:extLst>
              </a:tr>
              <a:tr h="6012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kick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bucket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natáhnout bačkory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1365542"/>
                  </a:ext>
                </a:extLst>
              </a:tr>
              <a:tr h="6012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 </a:t>
                      </a: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kicked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bucket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natáhl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bačkory</a:t>
                      </a: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608174"/>
                  </a:ext>
                </a:extLst>
              </a:tr>
              <a:tr h="6012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kick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buckets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</a:t>
                      </a:r>
                      <a:endParaRPr lang="cs-CZ" sz="28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natáhnout </a:t>
                      </a:r>
                      <a:r>
                        <a:rPr lang="cs-CZ" sz="2800" b="0" i="0" dirty="0">
                          <a:solidFill>
                            <a:srgbClr val="92D05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bačkory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28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2360278"/>
                  </a:ext>
                </a:extLst>
              </a:tr>
            </a:tbl>
          </a:graphicData>
        </a:graphic>
      </p:graphicFrame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3078" y="4441371"/>
            <a:ext cx="618832" cy="597161"/>
          </a:xfrm>
          <a:prstGeom prst="rect">
            <a:avLst/>
          </a:prstGeom>
        </p:spPr>
      </p:pic>
      <p:pic>
        <p:nvPicPr>
          <p:cNvPr id="6" name="Obrázek 5" descr="Kbelík prázdný, bez vložky Meguiars Grit Guard, objem 13 ...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3543" y="4357396"/>
            <a:ext cx="662473" cy="569167"/>
          </a:xfrm>
          <a:prstGeom prst="rect">
            <a:avLst/>
          </a:prstGeom>
        </p:spPr>
      </p:pic>
      <p:pic>
        <p:nvPicPr>
          <p:cNvPr id="8" name="Obrázek 7" descr="Kbelík prázdný, bez vložky Meguiars Grit Guard, objem 13 ...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3543" y="4982595"/>
            <a:ext cx="662473" cy="569167"/>
          </a:xfrm>
          <a:prstGeom prst="rect">
            <a:avLst/>
          </a:prstGeom>
        </p:spPr>
      </p:pic>
      <p:pic>
        <p:nvPicPr>
          <p:cNvPr id="10" name="Obrázek 9" descr="Kbelík prázdný, bez vložky Meguiars Grit Guard, objem 13 ...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3542" y="5635813"/>
            <a:ext cx="662473" cy="569167"/>
          </a:xfrm>
          <a:prstGeom prst="rect">
            <a:avLst/>
          </a:prstGeom>
        </p:spPr>
      </p:pic>
      <p:pic>
        <p:nvPicPr>
          <p:cNvPr id="7" name="Obrázek 6" descr="Karikatura dřevěný kříž hrob fototapeta • fototapety ...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0792" y="4294932"/>
            <a:ext cx="872931" cy="694093"/>
          </a:xfrm>
          <a:prstGeom prst="rect">
            <a:avLst/>
          </a:prstGeom>
        </p:spPr>
      </p:pic>
      <p:pic>
        <p:nvPicPr>
          <p:cNvPr id="11" name="Obrázek 10" descr="Karikatura dřevěný kříž hrob fototapeta • fototapety ...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0791" y="4941720"/>
            <a:ext cx="872931" cy="694093"/>
          </a:xfrm>
          <a:prstGeom prst="rect">
            <a:avLst/>
          </a:prstGeom>
        </p:spPr>
      </p:pic>
      <p:pic>
        <p:nvPicPr>
          <p:cNvPr id="12" name="Obrázek 11" descr="Karikatura dřevěný kříž hrob fototapeta • fototapety ...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2878" y="4392904"/>
            <a:ext cx="872931" cy="694093"/>
          </a:xfrm>
          <a:prstGeom prst="rect">
            <a:avLst/>
          </a:prstGeom>
        </p:spPr>
      </p:pic>
      <p:pic>
        <p:nvPicPr>
          <p:cNvPr id="13" name="Obrázek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3078" y="5074162"/>
            <a:ext cx="618832" cy="597161"/>
          </a:xfrm>
          <a:prstGeom prst="rect">
            <a:avLst/>
          </a:prstGeom>
        </p:spPr>
      </p:pic>
      <p:pic>
        <p:nvPicPr>
          <p:cNvPr id="14" name="Obrázek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8042" y="5694771"/>
            <a:ext cx="618832" cy="597161"/>
          </a:xfrm>
          <a:prstGeom prst="rect">
            <a:avLst/>
          </a:prstGeom>
        </p:spPr>
      </p:pic>
      <p:pic>
        <p:nvPicPr>
          <p:cNvPr id="15" name="Obrázek 14" descr="Karikatura dřevěný kříž hrob fototapeta • fototapety ...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7458" y="5010010"/>
            <a:ext cx="872931" cy="694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7974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4455"/>
            <a:ext cx="10515600" cy="1325563"/>
          </a:xfrm>
        </p:spPr>
        <p:txBody>
          <a:bodyPr/>
          <a:lstStyle/>
          <a:p>
            <a:r>
              <a:rPr lang="en-US" dirty="0" err="1"/>
              <a:t>Jednoslovn</a:t>
            </a:r>
            <a:r>
              <a:rPr lang="cs-CZ" dirty="0"/>
              <a:t>é LJ: pravidelné vs. nepravidelné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/>
          </p:nvPr>
        </p:nvGraphicFramePr>
        <p:xfrm>
          <a:off x="838200" y="1664547"/>
          <a:ext cx="10364504" cy="47490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12094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5352410">
                  <a:extLst>
                    <a:ext uri="{9D8B030D-6E8A-4147-A177-3AD203B41FA5}">
                      <a16:colId xmlns:a16="http://schemas.microsoft.com/office/drawing/2014/main" val="1400230576"/>
                    </a:ext>
                  </a:extLst>
                </a:gridCol>
              </a:tblGrid>
              <a:tr h="6378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pravidelná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slova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</a:rPr>
                        <a:t>nepravidelná slova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5994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uči</a:t>
                      </a:r>
                      <a:r>
                        <a:rPr lang="cs-CZ" sz="2800" b="0" i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</a:t>
                      </a:r>
                      <a:r>
                        <a:rPr lang="cs-CZ" sz="2800" b="0" i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‘</a:t>
                      </a:r>
                      <a:r>
                        <a:rPr lang="cs-CZ" sz="2800" b="0" i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kdo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učí</a:t>
                      </a:r>
                      <a:r>
                        <a:rPr lang="cs-CZ" sz="2800" b="0" i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‘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naklada</a:t>
                      </a:r>
                      <a:r>
                        <a:rPr lang="cs-CZ" sz="2800" b="0" i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≠ </a:t>
                      </a:r>
                      <a:r>
                        <a:rPr lang="cs-CZ" sz="2800" b="0" i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‘</a:t>
                      </a:r>
                      <a:r>
                        <a:rPr lang="cs-CZ" sz="2800" b="0" i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kdo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nakládá</a:t>
                      </a:r>
                      <a:r>
                        <a:rPr lang="cs-CZ" sz="2800" b="0" i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‘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noProof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</a:t>
                      </a:r>
                      <a:r>
                        <a:rPr lang="cs-CZ" sz="2800" b="0" i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‘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</a:rPr>
                        <a:t>kdo vydává knihy</a:t>
                      </a:r>
                      <a:r>
                        <a:rPr lang="cs-CZ" sz="2800" b="0" i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‘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cs-CZ" sz="2800" b="0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cs-CZ" sz="2800" b="0" dirty="0">
                        <a:solidFill>
                          <a:srgbClr val="FF0000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8924240"/>
                  </a:ext>
                </a:extLst>
              </a:tr>
              <a:tr h="6378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→ pravidelný význam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→ nepravidelný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</a:rPr>
                        <a:t> význam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2487316"/>
                  </a:ext>
                </a:extLst>
              </a:tr>
              <a:tr h="4021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539949"/>
                  </a:ext>
                </a:extLst>
              </a:tr>
              <a:tr h="6378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house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house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mouse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cs-CZ" sz="2800" b="0" i="0" dirty="0" err="1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mice</a:t>
                      </a:r>
                      <a:endParaRPr lang="cs-CZ" sz="2800" dirty="0">
                        <a:solidFill>
                          <a:srgbClr val="0070C0"/>
                        </a:solidFill>
                        <a:latin typeface="+mn-lt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9007178"/>
                  </a:ext>
                </a:extLst>
              </a:tr>
              <a:tr h="6378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rek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cs-CZ" sz="2800" b="0" i="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rek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ové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dirty="0">
                          <a:solidFill>
                            <a:srgbClr val="FF0000"/>
                          </a:solidFill>
                          <a:latin typeface="+mn-lt"/>
                        </a:rPr>
                        <a:t>člověk</a:t>
                      </a:r>
                      <a:r>
                        <a:rPr lang="cs-CZ" sz="2800" dirty="0">
                          <a:latin typeface="+mn-lt"/>
                        </a:rPr>
                        <a:t> – </a:t>
                      </a:r>
                      <a:r>
                        <a:rPr lang="cs-CZ" sz="2800" dirty="0">
                          <a:solidFill>
                            <a:srgbClr val="0070C0"/>
                          </a:solidFill>
                          <a:latin typeface="+mn-lt"/>
                        </a:rPr>
                        <a:t>lidé</a:t>
                      </a:r>
                      <a:r>
                        <a:rPr lang="cs-CZ" sz="2800" dirty="0">
                          <a:latin typeface="+mn-lt"/>
                        </a:rPr>
                        <a:t> 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9453990"/>
                  </a:ext>
                </a:extLst>
              </a:tr>
              <a:tr h="6378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→ pravidelná forma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→</a:t>
                      </a:r>
                      <a:r>
                        <a:rPr lang="cs-CZ" sz="2800" dirty="0">
                          <a:latin typeface="+mn-lt"/>
                        </a:rPr>
                        <a:t> nepravidelná forma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65069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9465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4455"/>
            <a:ext cx="10515600" cy="1325563"/>
          </a:xfrm>
        </p:spPr>
        <p:txBody>
          <a:bodyPr/>
          <a:lstStyle/>
          <a:p>
            <a:r>
              <a:rPr lang="cs-CZ" dirty="0" smtClean="0"/>
              <a:t>Blokování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/>
          </p:nvPr>
        </p:nvGraphicFramePr>
        <p:xfrm>
          <a:off x="849085" y="1664547"/>
          <a:ext cx="10353618" cy="48007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01208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5352410">
                  <a:extLst>
                    <a:ext uri="{9D8B030D-6E8A-4147-A177-3AD203B41FA5}">
                      <a16:colId xmlns:a16="http://schemas.microsoft.com/office/drawing/2014/main" val="1400230576"/>
                    </a:ext>
                  </a:extLst>
                </a:gridCol>
              </a:tblGrid>
              <a:tr h="6378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</a:rPr>
                        <a:t>lexikon</a:t>
                      </a:r>
                      <a:r>
                        <a:rPr lang="cs-CZ" sz="2800" b="0" baseline="0" dirty="0">
                          <a:solidFill>
                            <a:schemeClr val="tx1"/>
                          </a:solidFill>
                        </a:rPr>
                        <a:t> = databáze nepravidelných významů/forem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5994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dirty="0">
                        <a:latin typeface="+mn-lt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8924240"/>
                  </a:ext>
                </a:extLst>
              </a:tr>
              <a:tr h="6378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nepravidelné lexikální formy </a:t>
                      </a:r>
                      <a:r>
                        <a:rPr lang="cs-CZ" sz="2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blokují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vytváření pravidelných forem se stejným významem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2487316"/>
                  </a:ext>
                </a:extLst>
              </a:tr>
              <a:tr h="6684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strike="sngStrike" dirty="0" err="1">
                          <a:solidFill>
                            <a:schemeClr val="tx1"/>
                          </a:solidFill>
                          <a:latin typeface="+mn-lt"/>
                        </a:rPr>
                        <a:t>mouses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→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cs-CZ" sz="2800" dirty="0" err="1">
                          <a:solidFill>
                            <a:srgbClr val="00B0F0"/>
                          </a:solidFill>
                          <a:latin typeface="+mn-lt"/>
                        </a:rPr>
                        <a:t>mice</a:t>
                      </a:r>
                      <a:r>
                        <a:rPr lang="cs-CZ" sz="2800" dirty="0">
                          <a:latin typeface="+mn-lt"/>
                        </a:rPr>
                        <a:t> 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dirty="0" err="1">
                          <a:latin typeface="+mn-lt"/>
                        </a:rPr>
                        <a:t>computer</a:t>
                      </a:r>
                      <a:r>
                        <a:rPr lang="cs-CZ" sz="2800" dirty="0">
                          <a:latin typeface="+mn-lt"/>
                        </a:rPr>
                        <a:t> </a:t>
                      </a:r>
                      <a:r>
                        <a:rPr lang="cs-CZ" sz="2800" dirty="0" err="1">
                          <a:latin typeface="+mn-lt"/>
                        </a:rPr>
                        <a:t>mice</a:t>
                      </a:r>
                      <a:r>
                        <a:rPr lang="cs-CZ" sz="2800" dirty="0">
                          <a:latin typeface="+mn-lt"/>
                        </a:rPr>
                        <a:t>/</a:t>
                      </a:r>
                      <a:r>
                        <a:rPr lang="cs-CZ" sz="2800" dirty="0" err="1">
                          <a:latin typeface="+mn-lt"/>
                        </a:rPr>
                        <a:t>mouses</a:t>
                      </a:r>
                      <a:r>
                        <a:rPr lang="cs-CZ" sz="2800" dirty="0">
                          <a:latin typeface="+mn-lt"/>
                        </a:rPr>
                        <a:t> 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539949"/>
                  </a:ext>
                </a:extLst>
              </a:tr>
              <a:tr h="6378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strike="sng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stealer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→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cs-CZ" sz="2800" dirty="0" err="1">
                          <a:solidFill>
                            <a:srgbClr val="00B0F0"/>
                          </a:solidFill>
                          <a:latin typeface="+mn-lt"/>
                        </a:rPr>
                        <a:t>thief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dirty="0" err="1">
                          <a:latin typeface="+mn-lt"/>
                        </a:rPr>
                        <a:t>scene-stealer</a:t>
                      </a:r>
                      <a:endParaRPr lang="cs-CZ" sz="2800" dirty="0">
                        <a:latin typeface="+mn-lt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9007178"/>
                  </a:ext>
                </a:extLst>
              </a:tr>
              <a:tr h="6378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strike="sngStrike" dirty="0" err="1">
                          <a:solidFill>
                            <a:schemeClr val="tx1"/>
                          </a:solidFill>
                          <a:latin typeface="+mn-lt"/>
                        </a:rPr>
                        <a:t>člověci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→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cs-CZ" sz="2800" dirty="0">
                          <a:solidFill>
                            <a:srgbClr val="00B0F0"/>
                          </a:solidFill>
                          <a:latin typeface="+mn-lt"/>
                        </a:rPr>
                        <a:t>lidé</a:t>
                      </a:r>
                      <a:r>
                        <a:rPr lang="cs-CZ" sz="2800" dirty="0">
                          <a:latin typeface="+mn-lt"/>
                        </a:rPr>
                        <a:t> 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dirty="0">
                          <a:latin typeface="+mn-lt"/>
                        </a:rPr>
                        <a:t>opolidé/</a:t>
                      </a:r>
                      <a:r>
                        <a:rPr lang="cs-CZ" sz="2800" dirty="0" err="1">
                          <a:latin typeface="+mn-lt"/>
                        </a:rPr>
                        <a:t>opočlověci</a:t>
                      </a:r>
                      <a:r>
                        <a:rPr lang="cs-CZ" sz="2800" dirty="0">
                          <a:latin typeface="+mn-lt"/>
                        </a:rPr>
                        <a:t> 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9453990"/>
                  </a:ext>
                </a:extLst>
              </a:tr>
              <a:tr h="6378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strike="sngStrike" dirty="0" err="1">
                          <a:solidFill>
                            <a:schemeClr val="tx1"/>
                          </a:solidFill>
                          <a:latin typeface="+mn-lt"/>
                        </a:rPr>
                        <a:t>jeditelný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→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cs-CZ" sz="2800" dirty="0">
                          <a:solidFill>
                            <a:srgbClr val="00B0F0"/>
                          </a:solidFill>
                          <a:latin typeface="+mn-lt"/>
                        </a:rPr>
                        <a:t>jedlý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dirty="0">
                        <a:latin typeface="+mn-lt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65069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4733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4455"/>
            <a:ext cx="10515600" cy="1325563"/>
          </a:xfrm>
        </p:spPr>
        <p:txBody>
          <a:bodyPr/>
          <a:lstStyle/>
          <a:p>
            <a:r>
              <a:rPr lang="cs-CZ" dirty="0"/>
              <a:t>Fonologická autonomie: fonologické slovo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/>
          </p:nvPr>
        </p:nvGraphicFramePr>
        <p:xfrm>
          <a:off x="838200" y="1664547"/>
          <a:ext cx="10364504" cy="46614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16151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5548353">
                  <a:extLst>
                    <a:ext uri="{9D8B030D-6E8A-4147-A177-3AD203B41FA5}">
                      <a16:colId xmlns:a16="http://schemas.microsoft.com/office/drawing/2014/main" val="1400230576"/>
                    </a:ext>
                  </a:extLst>
                </a:gridCol>
              </a:tblGrid>
              <a:tr h="637863">
                <a:tc gridSpan="2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fonologické slovo = 1 hlavní přízvuk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6378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Zavolal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Petrovi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domů.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ˈ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Zavolal)</a:t>
                      </a:r>
                      <a:r>
                        <a:rPr lang="el-GR" sz="2800" b="0" i="0" baseline="-250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ω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cs-CZ" sz="2800" b="0" i="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ˈPetrovi</a:t>
                      </a:r>
                      <a:r>
                        <a:rPr lang="cs-CZ" sz="2800" b="0" i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el-GR" sz="2800" b="0" i="0" baseline="-250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ω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ˈ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domů)</a:t>
                      </a:r>
                      <a:r>
                        <a:rPr lang="el-GR" sz="2800" b="0" i="0" baseline="-25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ω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8924240"/>
                  </a:ext>
                </a:extLst>
              </a:tr>
              <a:tr h="6378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→ 3 ortografická slova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>
                          <a:solidFill>
                            <a:schemeClr val="tx1"/>
                          </a:solidFill>
                        </a:rPr>
                        <a:t>→ 3 fonologická slova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2487316"/>
                  </a:ext>
                </a:extLst>
              </a:tr>
              <a:tr h="4021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black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cs-CZ" sz="2800" b="0" i="0" dirty="0" err="1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bird</a:t>
                      </a:r>
                      <a:endParaRPr lang="cs-CZ" sz="2800" b="0" i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ˈ</a:t>
                      </a: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black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el-GR" sz="2800" b="0" i="0" baseline="-250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ω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cs-CZ" sz="2800" b="0" i="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ˈ</a:t>
                      </a:r>
                      <a:r>
                        <a:rPr lang="cs-CZ" sz="2800" b="0" i="0" dirty="0" err="1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bird</a:t>
                      </a:r>
                      <a:r>
                        <a:rPr lang="cs-CZ" sz="2800" b="0" i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el-GR" sz="2800" b="0" i="0" baseline="-250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ω</a:t>
                      </a:r>
                      <a:endParaRPr lang="cs-CZ" sz="2800" b="0" i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539949"/>
                  </a:ext>
                </a:extLst>
              </a:tr>
              <a:tr h="6378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→ 2 ortografická slova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>
                          <a:solidFill>
                            <a:schemeClr val="tx1"/>
                          </a:solidFill>
                        </a:rPr>
                        <a:t>→ 2 fonologická slova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9007178"/>
                  </a:ext>
                </a:extLst>
              </a:tr>
              <a:tr h="6378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blackbird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ˈ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blackbird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el-GR" sz="2800" b="0" i="0" baseline="-25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ω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9453990"/>
                  </a:ext>
                </a:extLst>
              </a:tr>
              <a:tr h="6378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→ 1 ortografické slovo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dirty="0">
                          <a:solidFill>
                            <a:schemeClr val="tx1"/>
                          </a:solidFill>
                        </a:rPr>
                        <a:t>→ 1 fonologické slovo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65069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98159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4455"/>
            <a:ext cx="10515600" cy="1325563"/>
          </a:xfrm>
        </p:spPr>
        <p:txBody>
          <a:bodyPr/>
          <a:lstStyle/>
          <a:p>
            <a:r>
              <a:rPr lang="cs-CZ" dirty="0"/>
              <a:t>Fonologicky nesamostatná </a:t>
            </a:r>
            <a:r>
              <a:rPr lang="cs-CZ" dirty="0" smtClean="0"/>
              <a:t>slova (</a:t>
            </a:r>
            <a:r>
              <a:rPr lang="cs-CZ" dirty="0" err="1" smtClean="0"/>
              <a:t>klitiky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/>
          </p:nvPr>
        </p:nvGraphicFramePr>
        <p:xfrm>
          <a:off x="838200" y="1664547"/>
          <a:ext cx="10364504" cy="43179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16151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5548353">
                  <a:extLst>
                    <a:ext uri="{9D8B030D-6E8A-4147-A177-3AD203B41FA5}">
                      <a16:colId xmlns:a16="http://schemas.microsoft.com/office/drawing/2014/main" val="1400230576"/>
                    </a:ext>
                  </a:extLst>
                </a:gridCol>
              </a:tblGrid>
              <a:tr h="6378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Zavolal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Petrovi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domů.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ˈ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Zavolal)</a:t>
                      </a:r>
                      <a:r>
                        <a:rPr lang="el-GR" sz="2800" b="0" i="0" baseline="-25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ω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ˈPetrovi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el-GR" sz="2800" b="0" i="0" baseline="-25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ω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ˈ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domů)</a:t>
                      </a:r>
                      <a:r>
                        <a:rPr lang="el-GR" sz="2800" b="0" i="0" baseline="-25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ω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6378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→ 3 ortografická slova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>
                          <a:solidFill>
                            <a:schemeClr val="tx1"/>
                          </a:solidFill>
                        </a:rPr>
                        <a:t>→ 3 fonologická slova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8924240"/>
                  </a:ext>
                </a:extLst>
              </a:tr>
              <a:tr h="6378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2487316"/>
                  </a:ext>
                </a:extLst>
              </a:tr>
              <a:tr h="4021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Zavolal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mu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do práce.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ˈ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Zavolal 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el-GR" sz="2800" b="0" i="0" baseline="-25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ω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ˈ</a:t>
                      </a:r>
                      <a:r>
                        <a:rPr lang="cs-CZ" sz="2800" b="0" i="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do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práce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el-GR" sz="2800" b="0" i="0" baseline="-25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ω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539949"/>
                  </a:ext>
                </a:extLst>
              </a:tr>
              <a:tr h="6378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→ 4 ortografická slova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dirty="0">
                          <a:solidFill>
                            <a:schemeClr val="tx1"/>
                          </a:solidFill>
                        </a:rPr>
                        <a:t>→ 2 fonologická slova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9007178"/>
                  </a:ext>
                </a:extLst>
              </a:tr>
              <a:tr h="637863">
                <a:tc>
                  <a:txBody>
                    <a:bodyPr/>
                    <a:lstStyle/>
                    <a:p>
                      <a:endParaRPr lang="cs-CZ" sz="2800" dirty="0">
                        <a:solidFill>
                          <a:srgbClr val="00B0F0"/>
                        </a:solidFill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>
                          <a:solidFill>
                            <a:srgbClr val="FF0000"/>
                          </a:solidFill>
                        </a:rPr>
                        <a:t>mu = enklitika     </a:t>
                      </a:r>
                      <a:r>
                        <a:rPr lang="cs-CZ" sz="2800" dirty="0">
                          <a:solidFill>
                            <a:srgbClr val="0070C0"/>
                          </a:solidFill>
                        </a:rPr>
                        <a:t>do = proklitika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9453990"/>
                  </a:ext>
                </a:extLst>
              </a:tr>
              <a:tr h="6378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65069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73649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4455"/>
            <a:ext cx="10515600" cy="1325563"/>
          </a:xfrm>
        </p:spPr>
        <p:txBody>
          <a:bodyPr/>
          <a:lstStyle/>
          <a:p>
            <a:r>
              <a:rPr lang="cs-CZ" dirty="0" err="1"/>
              <a:t>Synt</a:t>
            </a:r>
            <a:r>
              <a:rPr lang="en-US" dirty="0" err="1"/>
              <a:t>aktick</a:t>
            </a:r>
            <a:r>
              <a:rPr lang="cs-CZ" dirty="0"/>
              <a:t>á autonomie: syntaktický atom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/>
          </p:nvPr>
        </p:nvGraphicFramePr>
        <p:xfrm>
          <a:off x="838200" y="1664547"/>
          <a:ext cx="10364504" cy="4229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61384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5203120">
                  <a:extLst>
                    <a:ext uri="{9D8B030D-6E8A-4147-A177-3AD203B41FA5}">
                      <a16:colId xmlns:a16="http://schemas.microsoft.com/office/drawing/2014/main" val="1340992531"/>
                    </a:ext>
                  </a:extLst>
                </a:gridCol>
              </a:tblGrid>
              <a:tr h="5286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rozlil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u="sng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pivo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tak </a:t>
                      </a:r>
                      <a:r>
                        <a:rPr lang="cs-CZ" sz="2800" b="0" i="0" u="sng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utřel  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*rozlil </a:t>
                      </a:r>
                      <a:r>
                        <a:rPr lang="cs-CZ" sz="2800" b="0" i="0" u="sng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piv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ní lahev, tak </a:t>
                      </a:r>
                      <a:r>
                        <a:rPr lang="cs-CZ" sz="2800" b="0" i="0" u="sng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utřel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5286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3782942"/>
                  </a:ext>
                </a:extLst>
              </a:tr>
              <a:tr h="5286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Petr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má černé vlasy.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Petr je černovlasý.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9030450"/>
                  </a:ext>
                </a:extLst>
              </a:tr>
              <a:tr h="5286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u="sng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Jaké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má Petr __ vlasy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r>
                        <a:rPr lang="cs-CZ" sz="2800" b="0" i="0" u="sng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Jaký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je Petr __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vlasý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541573"/>
                  </a:ext>
                </a:extLst>
              </a:tr>
              <a:tr h="5286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5381172"/>
                  </a:ext>
                </a:extLst>
              </a:tr>
              <a:tr h="5286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lehké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atletické závody  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závody lehké atletiky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5574363"/>
                  </a:ext>
                </a:extLst>
              </a:tr>
              <a:tr h="5286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lehčí atletické závody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*závody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lehčí atletiky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7290008"/>
                  </a:ext>
                </a:extLst>
              </a:tr>
              <a:tr h="5286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59314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993923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676</Words>
  <Application>Microsoft Office PowerPoint</Application>
  <PresentationFormat>Širokoúhlá obrazovka</PresentationFormat>
  <Paragraphs>181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Motiv Office</vt:lpstr>
      <vt:lpstr>Morfologie a slovo</vt:lpstr>
      <vt:lpstr>Grafická autonomie: ortografické slovo</vt:lpstr>
      <vt:lpstr>Lexikální autonomie: lexikální jednotka (LJ)</vt:lpstr>
      <vt:lpstr>Víceslovné LJ (idiomy)</vt:lpstr>
      <vt:lpstr>Jednoslovné LJ: pravidelné vs. nepravidelné</vt:lpstr>
      <vt:lpstr>Blokování</vt:lpstr>
      <vt:lpstr>Fonologická autonomie: fonologické slovo</vt:lpstr>
      <vt:lpstr>Fonologicky nesamostatná slova (klitiky)</vt:lpstr>
      <vt:lpstr>Syntaktická autonomie: syntaktický atom</vt:lpstr>
      <vt:lpstr>Různé typy syntaktických manipulací </vt:lpstr>
      <vt:lpstr>Slovo: shrnutí</vt:lpstr>
      <vt:lpstr>Morfém (strukturalismus)</vt:lpstr>
      <vt:lpstr>Vlastnosti morfémů </vt:lpstr>
      <vt:lpstr>Aplikace testů (zubařský)</vt:lpstr>
      <vt:lpstr>Význam: konceptuální vs. relační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Morfologie a slovo</dc:title>
  <dc:creator>Markéta Ziková</dc:creator>
  <cp:lastModifiedBy>Markéta Ziková</cp:lastModifiedBy>
  <cp:revision>7</cp:revision>
  <dcterms:created xsi:type="dcterms:W3CDTF">2020-02-24T07:27:33Z</dcterms:created>
  <dcterms:modified xsi:type="dcterms:W3CDTF">2021-03-01T08:54:50Z</dcterms:modified>
</cp:coreProperties>
</file>