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5"/>
  </p:handoutMasterIdLst>
  <p:sldIdLst>
    <p:sldId id="271" r:id="rId2"/>
    <p:sldId id="270" r:id="rId3"/>
    <p:sldId id="272" r:id="rId4"/>
    <p:sldId id="538" r:id="rId5"/>
    <p:sldId id="540" r:id="rId6"/>
    <p:sldId id="601" r:id="rId7"/>
    <p:sldId id="541" r:id="rId8"/>
    <p:sldId id="543" r:id="rId9"/>
    <p:sldId id="602" r:id="rId10"/>
    <p:sldId id="551" r:id="rId11"/>
    <p:sldId id="547" r:id="rId12"/>
    <p:sldId id="564" r:id="rId13"/>
    <p:sldId id="555" r:id="rId14"/>
  </p:sldIdLst>
  <p:sldSz cx="12192000" cy="6858000"/>
  <p:notesSz cx="10234613" cy="71040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435271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709" y="0"/>
            <a:ext cx="4435270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747218"/>
            <a:ext cx="4435271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709" y="6747218"/>
            <a:ext cx="4435270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/>
              <a:t>Morfém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826912"/>
              </p:ext>
            </p:extLst>
          </p:nvPr>
        </p:nvGraphicFramePr>
        <p:xfrm>
          <a:off x="838200" y="1664547"/>
          <a:ext cx="10364504" cy="4554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124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340359">
                  <a:extLst>
                    <a:ext uri="{9D8B030D-6E8A-4147-A177-3AD203B41FA5}">
                      <a16:colId xmlns:a16="http://schemas.microsoft.com/office/drawing/2014/main" val="3734143153"/>
                    </a:ext>
                  </a:extLst>
                </a:gridCol>
                <a:gridCol w="3672900">
                  <a:extLst>
                    <a:ext uri="{9D8B030D-6E8A-4147-A177-3AD203B41FA5}">
                      <a16:colId xmlns:a16="http://schemas.microsoft.com/office/drawing/2014/main" val="2503532011"/>
                    </a:ext>
                  </a:extLst>
                </a:gridCol>
              </a:tblGrid>
              <a:tr h="7334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zub-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-sk-ý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morfémy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vyjadřují kontrast: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morfémy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opakují: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03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743672"/>
                  </a:ext>
                </a:extLst>
              </a:tr>
              <a:tr h="720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zubařsk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zubařsk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čern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100477"/>
                  </a:ext>
                </a:extLst>
              </a:tr>
              <a:tr h="720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zubař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zubař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ův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870023"/>
                  </a:ext>
                </a:extLst>
              </a:tr>
              <a:tr h="7203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oč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076"/>
                  </a:ext>
                </a:extLst>
              </a:tr>
              <a:tr h="7203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240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518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Typy afixů: pozice vůči kořeni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888041"/>
              </p:ext>
            </p:extLst>
          </p:nvPr>
        </p:nvGraphicFramePr>
        <p:xfrm>
          <a:off x="838200" y="1664547"/>
          <a:ext cx="10425080" cy="4589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76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922106">
                  <a:extLst>
                    <a:ext uri="{9D8B030D-6E8A-4147-A177-3AD203B41FA5}">
                      <a16:colId xmlns:a16="http://schemas.microsoft.com/office/drawing/2014/main" val="1966019704"/>
                    </a:ext>
                  </a:extLst>
                </a:gridCol>
                <a:gridCol w="2929812">
                  <a:extLst>
                    <a:ext uri="{9D8B030D-6E8A-4147-A177-3AD203B41FA5}">
                      <a16:colId xmlns:a16="http://schemas.microsoft.com/office/drawing/2014/main" val="3346631590"/>
                    </a:ext>
                  </a:extLst>
                </a:gridCol>
                <a:gridCol w="3565525">
                  <a:extLst>
                    <a:ext uri="{9D8B030D-6E8A-4147-A177-3AD203B41FA5}">
                      <a16:colId xmlns:a16="http://schemas.microsoft.com/office/drawing/2014/main" val="218256471"/>
                    </a:ext>
                  </a:extLst>
                </a:gridCol>
              </a:tblGrid>
              <a:tr h="8460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latina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fix</a:t>
                      </a: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rgbClr val="FF0000"/>
                          </a:solidFill>
                        </a:rPr>
                        <a:t>od-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skoč-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it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>
                          <a:solidFill>
                            <a:srgbClr val="FF0000"/>
                          </a:solidFill>
                        </a:rPr>
                        <a:t>un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happy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rgbClr val="FF0000"/>
                          </a:solidFill>
                        </a:rPr>
                        <a:t>ad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</a:rPr>
                        <a:t>haer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ēre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722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skoč</a:t>
                      </a:r>
                      <a:r>
                        <a:rPr lang="cs-CZ" sz="2800" b="0" i="0" u="none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-i-t</a:t>
                      </a:r>
                      <a:endParaRPr lang="cs-CZ" sz="28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deep</a:t>
                      </a:r>
                      <a:r>
                        <a:rPr lang="cs-CZ" sz="2800" b="0" i="0" u="none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-en</a:t>
                      </a:r>
                      <a:endParaRPr lang="cs-CZ" sz="28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cs-CZ" sz="2800" b="0" i="0" u="none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u="non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endParaRPr lang="cs-CZ" sz="28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č-</a:t>
                      </a:r>
                      <a:r>
                        <a:rPr lang="cs-CZ" sz="2800" b="0" u="none" dirty="0">
                          <a:solidFill>
                            <a:srgbClr val="92D050"/>
                          </a:solidFill>
                        </a:rPr>
                        <a:t>m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-ár-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</a:rPr>
                        <a:t>at</a:t>
                      </a:r>
                      <a:endParaRPr lang="cs-CZ" sz="28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u="none" dirty="0" err="1">
                          <a:solidFill>
                            <a:schemeClr val="tx1"/>
                          </a:solidFill>
                        </a:rPr>
                        <a:t>abso-</a:t>
                      </a:r>
                      <a:r>
                        <a:rPr lang="cs-CZ" sz="2800" u="none" dirty="0" err="1">
                          <a:solidFill>
                            <a:srgbClr val="92D050"/>
                          </a:solidFill>
                        </a:rPr>
                        <a:t>fuckin</a:t>
                      </a:r>
                      <a:r>
                        <a:rPr lang="cs-CZ" sz="2800" u="none" dirty="0">
                          <a:solidFill>
                            <a:srgbClr val="92D050"/>
                          </a:solidFill>
                        </a:rPr>
                        <a:t>´</a:t>
                      </a:r>
                      <a:r>
                        <a:rPr lang="cs-CZ" sz="280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800" u="none" dirty="0" err="1">
                          <a:solidFill>
                            <a:schemeClr val="tx1"/>
                          </a:solidFill>
                        </a:rPr>
                        <a:t>lutely</a:t>
                      </a:r>
                      <a:endParaRPr lang="cs-CZ" sz="28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u="none" dirty="0" err="1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2800" b="0" u="none" dirty="0">
                          <a:solidFill>
                            <a:srgbClr val="92D050"/>
                          </a:solidFill>
                        </a:rPr>
                        <a:t>m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-p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ʿpřerušujiʾ</a:t>
                      </a:r>
                      <a:endParaRPr lang="cs-CZ" sz="2400" b="0" i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rūp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-ī        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ʿpřerušoval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jsemʾ</a:t>
                      </a:r>
                      <a:endParaRPr lang="cs-CZ" sz="24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190289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</a:t>
                      </a:r>
                      <a:r>
                        <a:rPr lang="cs-CZ" sz="28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fix</a:t>
                      </a: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červ-</a:t>
                      </a:r>
                      <a:r>
                        <a:rPr lang="cs-CZ" sz="2800" b="0" u="none" dirty="0">
                          <a:solidFill>
                            <a:srgbClr val="FFC000"/>
                          </a:solidFill>
                        </a:rPr>
                        <a:t>o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-toč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speed-</a:t>
                      </a:r>
                      <a:r>
                        <a:rPr lang="cs-CZ" sz="2800" b="0" u="none" dirty="0">
                          <a:solidFill>
                            <a:srgbClr val="FFC000"/>
                          </a:solidFill>
                        </a:rPr>
                        <a:t>o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-meter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u="none" dirty="0" err="1">
                          <a:solidFill>
                            <a:schemeClr val="tx1"/>
                          </a:solidFill>
                        </a:rPr>
                        <a:t>phil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2800" b="0" u="none" dirty="0">
                          <a:solidFill>
                            <a:srgbClr val="FFC000"/>
                          </a:solidFill>
                        </a:rPr>
                        <a:t>o</a:t>
                      </a:r>
                      <a:r>
                        <a:rPr lang="cs-CZ" sz="2800" b="0" u="none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2800" b="0" u="none" dirty="0" err="1">
                          <a:solidFill>
                            <a:schemeClr val="tx1"/>
                          </a:solidFill>
                        </a:rPr>
                        <a:t>sophia</a:t>
                      </a:r>
                      <a:endParaRPr lang="cs-CZ" sz="28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775334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r>
                        <a:rPr lang="en-GB" sz="2800" b="0" dirty="0" err="1">
                          <a:solidFill>
                            <a:srgbClr val="7030A0"/>
                          </a:solidFill>
                        </a:rPr>
                        <a:t>cirkum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</a:rPr>
                        <a:t>fix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rgbClr val="7030A0"/>
                          </a:solidFill>
                        </a:rPr>
                        <a:t>na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hluch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7030A0"/>
                          </a:solidFill>
                        </a:rPr>
                        <a:t>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-ý</a:t>
                      </a:r>
                    </a:p>
                  </a:txBody>
                  <a:tcPr marL="17780" marR="17780" marT="0" marB="0" anchor="b">
                    <a:lnL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rgbClr val="7030A0"/>
                          </a:solidFill>
                        </a:rPr>
                        <a:t>en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rich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cs-CZ" sz="2800" b="0" dirty="0">
                          <a:solidFill>
                            <a:srgbClr val="7030A0"/>
                          </a:solidFill>
                        </a:rPr>
                        <a:t>en</a:t>
                      </a:r>
                    </a:p>
                  </a:txBody>
                  <a:tcPr marL="17780" marR="177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rgbClr val="7030A0"/>
                          </a:solidFill>
                        </a:rPr>
                        <a:t>i</a:t>
                      </a:r>
                      <a:r>
                        <a:rPr lang="en-GB" sz="2800" b="0" dirty="0">
                          <a:solidFill>
                            <a:srgbClr val="7030A0"/>
                          </a:solidFill>
                        </a:rPr>
                        <a:t>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2800" b="0" dirty="0" err="1">
                          <a:solidFill>
                            <a:schemeClr val="tx1"/>
                          </a:solidFill>
                        </a:rPr>
                        <a:t>somn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2800" b="0" dirty="0">
                          <a:solidFill>
                            <a:srgbClr val="7030A0"/>
                          </a:solidFill>
                        </a:rPr>
                        <a:t>is</a:t>
                      </a:r>
                      <a:endParaRPr lang="cs-CZ" sz="2800" b="0" dirty="0">
                        <a:solidFill>
                          <a:srgbClr val="7030A0"/>
                        </a:solidFill>
                      </a:endParaRPr>
                    </a:p>
                  </a:txBody>
                  <a:tcPr marL="17780" marR="177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564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Typy afixů: význam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640786"/>
              </p:ext>
            </p:extLst>
          </p:nvPr>
        </p:nvGraphicFramePr>
        <p:xfrm>
          <a:off x="838200" y="1664547"/>
          <a:ext cx="10455367" cy="5084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254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3180">
                  <a:extLst>
                    <a:ext uri="{9D8B030D-6E8A-4147-A177-3AD203B41FA5}">
                      <a16:colId xmlns:a16="http://schemas.microsoft.com/office/drawing/2014/main" val="3827760988"/>
                    </a:ext>
                  </a:extLst>
                </a:gridCol>
                <a:gridCol w="5199647">
                  <a:extLst>
                    <a:ext uri="{9D8B030D-6E8A-4147-A177-3AD203B41FA5}">
                      <a16:colId xmlns:a16="http://schemas.microsoft.com/office/drawing/2014/main" val="1966019704"/>
                    </a:ext>
                  </a:extLst>
                </a:gridCol>
              </a:tblGrid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derivační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afixy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rgbClr val="00B0F0"/>
                          </a:solidFill>
                        </a:rPr>
                        <a:t>flexivní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afixy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konceptuální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významy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- relační významy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derivují lexémy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- derivují tvary lexémů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kov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-ov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kov-ov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nástroj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190289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jméno (N)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adjektivum (A)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kov-ov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-á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trubka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775334"/>
                  </a:ext>
                </a:extLst>
              </a:tr>
              <a:tr h="72253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flexivní afix na konci slova = </a:t>
                      </a:r>
                      <a:r>
                        <a:rPr lang="cs-CZ" sz="28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koncovka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602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025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Morfém: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11015"/>
              </p:ext>
            </p:extLst>
          </p:nvPr>
        </p:nvGraphicFramePr>
        <p:xfrm>
          <a:off x="838200" y="1664547"/>
          <a:ext cx="10515600" cy="4774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449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41106">
                  <a:extLst>
                    <a:ext uri="{9D8B030D-6E8A-4147-A177-3AD203B41FA5}">
                      <a16:colId xmlns:a16="http://schemas.microsoft.com/office/drawing/2014/main" val="1340992531"/>
                    </a:ext>
                  </a:extLst>
                </a:gridCol>
              </a:tblGrid>
              <a:tr h="621453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strukturu slov tvoří morfémy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morfém =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forma, význam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782942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význam: a) specifický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koncept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i="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lexikální morfémy/kořeny 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030450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b) obecný koncept, relace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fční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/gramatické morfémy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41573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b1)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fční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kořeny 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-en)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381172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b2) afixy        derivační (zub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derivují lexémy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574363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flexivní (zub-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derivují slovní tvary lexémů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90008"/>
                  </a:ext>
                </a:extLst>
              </a:tr>
              <a:tr h="52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931499"/>
                  </a:ext>
                </a:extLst>
              </a:tr>
            </a:tbl>
          </a:graphicData>
        </a:graphic>
      </p:graphicFrame>
      <p:cxnSp>
        <p:nvCxnSpPr>
          <p:cNvPr id="5" name="Přímá spojnice se šipkou 4"/>
          <p:cNvCxnSpPr/>
          <p:nvPr/>
        </p:nvCxnSpPr>
        <p:spPr>
          <a:xfrm>
            <a:off x="3841264" y="4688273"/>
            <a:ext cx="503853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cxnSpLocks/>
          </p:cNvCxnSpPr>
          <p:nvPr/>
        </p:nvCxnSpPr>
        <p:spPr>
          <a:xfrm>
            <a:off x="3841265" y="4688273"/>
            <a:ext cx="503853" cy="732862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737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Kořeny jako volné morfémy?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629739"/>
              </p:ext>
            </p:extLst>
          </p:nvPr>
        </p:nvGraphicFramePr>
        <p:xfrm>
          <a:off x="838200" y="1664547"/>
          <a:ext cx="10425079" cy="4335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543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99647">
                  <a:extLst>
                    <a:ext uri="{9D8B030D-6E8A-4147-A177-3AD203B41FA5}">
                      <a16:colId xmlns:a16="http://schemas.microsoft.com/office/drawing/2014/main" val="1966019704"/>
                    </a:ext>
                  </a:extLst>
                </a:gridCol>
              </a:tblGrid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Our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plays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rugby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Náš 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syn</a:t>
                      </a:r>
                      <a:r>
                        <a:rPr lang="cs-CZ" sz="2800" dirty="0"/>
                        <a:t> hraje ragby.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Yesterday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met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Včera jsme potkali vašeho 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syn-a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Přijďte se svým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190289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775334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v češtině je minimum plnovýznamových slov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jednomorfémových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84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Vztah slovo – morfém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062916"/>
              </p:ext>
            </p:extLst>
          </p:nvPr>
        </p:nvGraphicFramePr>
        <p:xfrm>
          <a:off x="906379" y="1664547"/>
          <a:ext cx="10296327" cy="4554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684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915027">
                  <a:extLst>
                    <a:ext uri="{9D8B030D-6E8A-4147-A177-3AD203B41FA5}">
                      <a16:colId xmlns:a16="http://schemas.microsoft.com/office/drawing/2014/main" val="651563265"/>
                    </a:ext>
                  </a:extLst>
                </a:gridCol>
                <a:gridCol w="1856874">
                  <a:extLst>
                    <a:ext uri="{9D8B030D-6E8A-4147-A177-3AD203B41FA5}">
                      <a16:colId xmlns:a16="http://schemas.microsoft.com/office/drawing/2014/main" val="3182425208"/>
                    </a:ext>
                  </a:extLst>
                </a:gridCol>
                <a:gridCol w="1856874">
                  <a:extLst>
                    <a:ext uri="{9D8B030D-6E8A-4147-A177-3AD203B41FA5}">
                      <a16:colId xmlns:a16="http://schemas.microsoft.com/office/drawing/2014/main" val="1542684934"/>
                    </a:ext>
                  </a:extLst>
                </a:gridCol>
                <a:gridCol w="2820704">
                  <a:extLst>
                    <a:ext uri="{9D8B030D-6E8A-4147-A177-3AD203B41FA5}">
                      <a16:colId xmlns:a16="http://schemas.microsoft.com/office/drawing/2014/main" val="402701643"/>
                    </a:ext>
                  </a:extLst>
                </a:gridCol>
              </a:tblGrid>
              <a:tr h="720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slovo = morfém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slovo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slovo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0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870081"/>
                  </a:ext>
                </a:extLst>
              </a:tr>
              <a:tr h="720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zdráv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zdráv-i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578063"/>
                  </a:ext>
                </a:extLst>
              </a:tr>
              <a:tr h="720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seď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sed-í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443560"/>
                  </a:ext>
                </a:extLst>
              </a:tr>
              <a:tr h="720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a-ni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0819524"/>
                  </a:ext>
                </a:extLst>
              </a:tr>
              <a:tr h="7203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jednomorfémová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vícemorfémová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(?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nemorfémová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slova)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5452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29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Význam morfémů: konceptuální vs. relační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031661"/>
              </p:ext>
            </p:extLst>
          </p:nvPr>
        </p:nvGraphicFramePr>
        <p:xfrm>
          <a:off x="830425" y="1664547"/>
          <a:ext cx="10372280" cy="4335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082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668556">
                  <a:extLst>
                    <a:ext uri="{9D8B030D-6E8A-4147-A177-3AD203B41FA5}">
                      <a16:colId xmlns:a16="http://schemas.microsoft.com/office/drawing/2014/main" val="3734143153"/>
                    </a:ext>
                  </a:extLst>
                </a:gridCol>
                <a:gridCol w="158619">
                  <a:extLst>
                    <a:ext uri="{9D8B030D-6E8A-4147-A177-3AD203B41FA5}">
                      <a16:colId xmlns:a16="http://schemas.microsoft.com/office/drawing/2014/main" val="2503532011"/>
                    </a:ext>
                  </a:extLst>
                </a:gridCol>
                <a:gridCol w="3514281">
                  <a:extLst>
                    <a:ext uri="{9D8B030D-6E8A-4147-A177-3AD203B41FA5}">
                      <a16:colId xmlns:a16="http://schemas.microsoft.com/office/drawing/2014/main" val="3567482691"/>
                    </a:ext>
                  </a:extLst>
                </a:gridCol>
              </a:tblGrid>
              <a:tr h="7334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konkrétní koncept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obecný koncept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03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osoba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vztahující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743672"/>
                  </a:ext>
                </a:extLst>
              </a:tr>
              <a:tr h="720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-ý, shoda se jménem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100477"/>
                  </a:ext>
                </a:extLst>
              </a:tr>
              <a:tr h="720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870023"/>
                  </a:ext>
                </a:extLst>
              </a:tr>
              <a:tr h="7203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lexikální morfémy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funkční/gramatické morfémy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076"/>
                  </a:ext>
                </a:extLst>
              </a:tr>
              <a:tr h="7203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240343"/>
                  </a:ext>
                </a:extLst>
              </a:tr>
            </a:tbl>
          </a:graphicData>
        </a:graphic>
      </p:graphicFrame>
      <p:pic>
        <p:nvPicPr>
          <p:cNvPr id="4" name="Obrázek 3" descr="Jak vytrhnout zub | Mimibazar.cz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196" y="2437854"/>
            <a:ext cx="1054359" cy="69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1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Kořen: morfologický základ slova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645158"/>
              </p:ext>
            </p:extLst>
          </p:nvPr>
        </p:nvGraphicFramePr>
        <p:xfrm>
          <a:off x="838200" y="1664548"/>
          <a:ext cx="10388248" cy="5457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023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191069">
                  <a:extLst>
                    <a:ext uri="{9D8B030D-6E8A-4147-A177-3AD203B41FA5}">
                      <a16:colId xmlns:a16="http://schemas.microsoft.com/office/drawing/2014/main" val="3166169269"/>
                    </a:ext>
                  </a:extLst>
                </a:gridCol>
                <a:gridCol w="2584580">
                  <a:extLst>
                    <a:ext uri="{9D8B030D-6E8A-4147-A177-3AD203B41FA5}">
                      <a16:colId xmlns:a16="http://schemas.microsoft.com/office/drawing/2014/main" val="3926241876"/>
                    </a:ext>
                  </a:extLst>
                </a:gridCol>
                <a:gridCol w="2362366">
                  <a:extLst>
                    <a:ext uri="{9D8B030D-6E8A-4147-A177-3AD203B41FA5}">
                      <a16:colId xmlns:a16="http://schemas.microsoft.com/office/drawing/2014/main" val="3412801615"/>
                    </a:ext>
                  </a:extLst>
                </a:gridCol>
              </a:tblGrid>
              <a:tr h="683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1397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u="non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dog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1" i="0" u="non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dog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u="non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eared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otázka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1" i="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260336"/>
                  </a:ext>
                </a:extLst>
              </a:tr>
              <a:tr h="9313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opark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t, deixe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en, </a:t>
                      </a:r>
                      <a:r>
                        <a:rPr lang="cs-CZ" sz="2800" b="1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akový, </a:t>
                      </a:r>
                      <a:r>
                        <a:rPr lang="cs-CZ" sz="2800" b="1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ehdy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003550"/>
                  </a:ext>
                </a:extLst>
              </a:tr>
              <a:tr h="683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44307"/>
                  </a:ext>
                </a:extLst>
              </a:tr>
              <a:tr h="6835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plnovýznamová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(autosémantika)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funkční/gramatická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(synsémantika)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65066"/>
                  </a:ext>
                </a:extLst>
              </a:tr>
              <a:tr h="683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863536"/>
                  </a:ext>
                </a:extLst>
              </a:tr>
            </a:tbl>
          </a:graphicData>
        </a:graphic>
      </p:graphicFrame>
      <p:pic>
        <p:nvPicPr>
          <p:cNvPr id="4" name="Obrázek 3" descr="Funny Animated Dog Pictur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097" y="2209061"/>
            <a:ext cx="1114425" cy="781050"/>
          </a:xfrm>
          <a:prstGeom prst="rect">
            <a:avLst/>
          </a:prstGeom>
        </p:spPr>
      </p:pic>
      <p:pic>
        <p:nvPicPr>
          <p:cNvPr id="5" name="Obrázek 4" descr="Free Nature Scene Vector with Dee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097" y="3883741"/>
            <a:ext cx="802433" cy="69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2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Lexikální vs. funkční třídy slov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40706"/>
              </p:ext>
            </p:extLst>
          </p:nvPr>
        </p:nvGraphicFramePr>
        <p:xfrm>
          <a:off x="820723" y="1611661"/>
          <a:ext cx="10364504" cy="4335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2840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036097">
                  <a:extLst>
                    <a:ext uri="{9D8B030D-6E8A-4147-A177-3AD203B41FA5}">
                      <a16:colId xmlns:a16="http://schemas.microsoft.com/office/drawing/2014/main" val="1265233308"/>
                    </a:ext>
                  </a:extLst>
                </a:gridCol>
              </a:tblGrid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lexikální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třídy = otevřené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funkční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třídy = zavřené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pravidelné tvoření, nové jednotky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nepravidelné tvoření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jména (N):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skejt-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ík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zájmena: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já, my, on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adjektiva (A):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skejt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ový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spojky: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že, když, protože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190289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adverbia (ADV):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skejt-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ově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determinátory: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ten, jeden (člověk)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775334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slovesa (V):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skejt-ovat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předložky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v, za, pod, 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359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Gramatikalizace: lexikální </a:t>
            </a:r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→ funkční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017823"/>
              </p:ext>
            </p:extLst>
          </p:nvPr>
        </p:nvGraphicFramePr>
        <p:xfrm>
          <a:off x="838200" y="1664547"/>
          <a:ext cx="10364504" cy="4335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22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82252">
                  <a:extLst>
                    <a:ext uri="{9D8B030D-6E8A-4147-A177-3AD203B41FA5}">
                      <a16:colId xmlns:a16="http://schemas.microsoft.com/office/drawing/2014/main" val="1265233308"/>
                    </a:ext>
                  </a:extLst>
                </a:gridCol>
              </a:tblGrid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as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190289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Zákaz vstupu s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Kroužil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kolem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domu.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775334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91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Afixy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577000"/>
              </p:ext>
            </p:extLst>
          </p:nvPr>
        </p:nvGraphicFramePr>
        <p:xfrm>
          <a:off x="838200" y="1664547"/>
          <a:ext cx="10364504" cy="4594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22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82252">
                  <a:extLst>
                    <a:ext uri="{9D8B030D-6E8A-4147-A177-3AD203B41FA5}">
                      <a16:colId xmlns:a16="http://schemas.microsoft.com/office/drawing/2014/main" val="1265233308"/>
                    </a:ext>
                  </a:extLst>
                </a:gridCol>
              </a:tblGrid>
              <a:tr h="722535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vyjadřují obecné koncepty nebo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relace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spojují se s oběma typy kořenů (</a:t>
                      </a:r>
                      <a:r>
                        <a:rPr lang="cs-CZ" sz="28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lexikálními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funkčními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our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 </a:t>
                      </a:r>
                      <a:r>
                        <a:rPr lang="cs-CZ" sz="28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 </a:t>
                      </a:r>
                      <a:r>
                        <a:rPr lang="cs-CZ" sz="2800" b="0" i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žen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ʼ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bed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190289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775334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894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Gramatikalizace: kořen </a:t>
            </a:r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→ afix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174086"/>
              </p:ext>
            </p:extLst>
          </p:nvPr>
        </p:nvGraphicFramePr>
        <p:xfrm>
          <a:off x="838200" y="1664547"/>
          <a:ext cx="10364504" cy="4594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22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82252">
                  <a:extLst>
                    <a:ext uri="{9D8B030D-6E8A-4147-A177-3AD203B41FA5}">
                      <a16:colId xmlns:a16="http://schemas.microsoft.com/office/drawing/2014/main" val="1265233308"/>
                    </a:ext>
                  </a:extLst>
                </a:gridCol>
              </a:tblGrid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polština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stpol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.: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-my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kupiłi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→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npol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.: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kupi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łi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-ś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-my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&lt;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kup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łiśmy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koupil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-i ~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koupil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koupils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190289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775334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967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Lexikální kořeny vs. afixy: vlastnosti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167919"/>
              </p:ext>
            </p:extLst>
          </p:nvPr>
        </p:nvGraphicFramePr>
        <p:xfrm>
          <a:off x="962526" y="1825625"/>
          <a:ext cx="9897829" cy="4959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01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02712">
                  <a:extLst>
                    <a:ext uri="{9D8B030D-6E8A-4147-A177-3AD203B41FA5}">
                      <a16:colId xmlns:a16="http://schemas.microsoft.com/office/drawing/2014/main" val="593864499"/>
                    </a:ext>
                  </a:extLst>
                </a:gridCol>
                <a:gridCol w="439908">
                  <a:extLst>
                    <a:ext uri="{9D8B030D-6E8A-4147-A177-3AD203B41FA5}">
                      <a16:colId xmlns:a16="http://schemas.microsoft.com/office/drawing/2014/main" val="2559089731"/>
                    </a:ext>
                  </a:extLst>
                </a:gridCol>
                <a:gridCol w="3129094">
                  <a:extLst>
                    <a:ext uri="{9D8B030D-6E8A-4147-A177-3AD203B41FA5}">
                      <a16:colId xmlns:a16="http://schemas.microsoft.com/office/drawing/2014/main" val="14078495"/>
                    </a:ext>
                  </a:extLst>
                </a:gridCol>
                <a:gridCol w="511728">
                  <a:extLst>
                    <a:ext uri="{9D8B030D-6E8A-4147-A177-3AD203B41FA5}">
                      <a16:colId xmlns:a16="http://schemas.microsoft.com/office/drawing/2014/main" val="3354837940"/>
                    </a:ext>
                  </a:extLst>
                </a:gridCol>
                <a:gridCol w="3075372">
                  <a:extLst>
                    <a:ext uri="{9D8B030D-6E8A-4147-A177-3AD203B41FA5}">
                      <a16:colId xmlns:a16="http://schemas.microsoft.com/office/drawing/2014/main" val="2090257272"/>
                    </a:ext>
                  </a:extLst>
                </a:gridCol>
              </a:tblGrid>
              <a:tr h="641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kořeny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(volné morfémy)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afixy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(vázané morfémy)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4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fixní pozice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svíti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plyn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plyn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ovod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plyn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*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-plyn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876547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samostatnost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3125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*Udělal to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792814"/>
                  </a:ext>
                </a:extLst>
              </a:tr>
              <a:tr h="6344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Udělal to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1526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odpověď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962923"/>
                  </a:ext>
                </a:extLst>
              </a:tr>
              <a:tr h="627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Kdo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Kdo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*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191835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oordinace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3132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pes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běží.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209648"/>
                  </a:ext>
                </a:extLst>
              </a:tr>
              <a:tr h="6381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*muž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ův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u="sng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ský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běh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7897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507522"/>
                  </a:ext>
                </a:extLst>
              </a:tr>
              <a:tr h="64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818089"/>
                  </a:ext>
                </a:extLst>
              </a:tr>
              <a:tr h="641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9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9260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Širokoúhlá obrazovka</PresentationFormat>
  <Paragraphs>213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Motiv Office</vt:lpstr>
      <vt:lpstr>Morfém</vt:lpstr>
      <vt:lpstr>Vztah slovo – morfém </vt:lpstr>
      <vt:lpstr>Význam morfémů: konceptuální vs. relační</vt:lpstr>
      <vt:lpstr>Kořen: morfologický základ slova </vt:lpstr>
      <vt:lpstr>Lexikální vs. funkční třídy slov</vt:lpstr>
      <vt:lpstr>Gramatikalizace: lexikální → funkční</vt:lpstr>
      <vt:lpstr>Afixy</vt:lpstr>
      <vt:lpstr>Gramatikalizace: kořen → afix</vt:lpstr>
      <vt:lpstr>Lexikální kořeny vs. afixy: vlastnosti</vt:lpstr>
      <vt:lpstr>Typy afixů: pozice vůči kořeni</vt:lpstr>
      <vt:lpstr>Typy afixů: význam </vt:lpstr>
      <vt:lpstr>Morfém: shrnutí</vt:lpstr>
      <vt:lpstr>Kořeny jako volné morfémy?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1012</cp:revision>
  <cp:lastPrinted>2019-11-24T16:53:54Z</cp:lastPrinted>
  <dcterms:created xsi:type="dcterms:W3CDTF">2018-11-27T11:40:05Z</dcterms:created>
  <dcterms:modified xsi:type="dcterms:W3CDTF">2021-03-08T11:02:52Z</dcterms:modified>
</cp:coreProperties>
</file>