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7"/>
  </p:handoutMasterIdLst>
  <p:sldIdLst>
    <p:sldId id="564" r:id="rId2"/>
    <p:sldId id="618" r:id="rId3"/>
    <p:sldId id="619" r:id="rId4"/>
    <p:sldId id="608" r:id="rId5"/>
    <p:sldId id="624" r:id="rId6"/>
    <p:sldId id="553" r:id="rId7"/>
    <p:sldId id="625" r:id="rId8"/>
    <p:sldId id="602" r:id="rId9"/>
    <p:sldId id="627" r:id="rId10"/>
    <p:sldId id="621" r:id="rId11"/>
    <p:sldId id="601" r:id="rId12"/>
    <p:sldId id="628" r:id="rId13"/>
    <p:sldId id="606" r:id="rId14"/>
    <p:sldId id="607" r:id="rId15"/>
    <p:sldId id="605" r:id="rId16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5271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5270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747218"/>
            <a:ext cx="4435271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9" y="6747218"/>
            <a:ext cx="4435270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Morfém: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98335"/>
              </p:ext>
            </p:extLst>
          </p:nvPr>
        </p:nvGraphicFramePr>
        <p:xfrm>
          <a:off x="838200" y="1664547"/>
          <a:ext cx="10364504" cy="4322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87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5798">
                  <a:extLst>
                    <a:ext uri="{9D8B030D-6E8A-4147-A177-3AD203B41FA5}">
                      <a16:colId xmlns:a16="http://schemas.microsoft.com/office/drawing/2014/main" val="1340992531"/>
                    </a:ext>
                  </a:extLst>
                </a:gridCol>
              </a:tblGrid>
              <a:tr h="621453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jednotka morfologie = morfém 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cap="small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morfémy se spojují do slov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 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cap="small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cap="small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f2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cap="small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f3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cap="small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30450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</a:t>
                      </a:r>
                      <a:r>
                        <a:rPr lang="cs-CZ" sz="28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-and-Arrangement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(IA-model)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157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81172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pří-klon-k-a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klon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poh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pád/číslo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74363"/>
                  </a:ext>
                </a:extLst>
              </a:tr>
              <a:tr h="5286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290008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93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37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Absence formy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: IA-model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11049"/>
              </p:ext>
            </p:extLst>
          </p:nvPr>
        </p:nvGraphicFramePr>
        <p:xfrm>
          <a:off x="838200" y="1664547"/>
          <a:ext cx="10784798" cy="4296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29421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1310624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2471730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3148328">
                  <a:extLst>
                    <a:ext uri="{9D8B030D-6E8A-4147-A177-3AD203B41FA5}">
                      <a16:colId xmlns:a16="http://schemas.microsoft.com/office/drawing/2014/main" val="1737416711"/>
                    </a:ext>
                  </a:extLst>
                </a:gridCol>
              </a:tblGrid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book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homonymie: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ox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-en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f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ee</a:t>
                      </a:r>
                      <a:r>
                        <a:rPr lang="cs-CZ" sz="2800" dirty="0" err="1"/>
                        <a:t>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                   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synonymie (=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alomorfie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567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02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58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Extended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exponence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22699"/>
              </p:ext>
            </p:extLst>
          </p:nvPr>
        </p:nvGraphicFramePr>
        <p:xfrm>
          <a:off x="838200" y="1664547"/>
          <a:ext cx="10589192" cy="4386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72612">
                  <a:extLst>
                    <a:ext uri="{9D8B030D-6E8A-4147-A177-3AD203B41FA5}">
                      <a16:colId xmlns:a16="http://schemas.microsoft.com/office/drawing/2014/main" val="2329428498"/>
                    </a:ext>
                  </a:extLst>
                </a:gridCol>
                <a:gridCol w="1455575">
                  <a:extLst>
                    <a:ext uri="{9D8B030D-6E8A-4147-A177-3AD203B41FA5}">
                      <a16:colId xmlns:a16="http://schemas.microsoft.com/office/drawing/2014/main" val="1438114593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1751050646"/>
                    </a:ext>
                  </a:extLst>
                </a:gridCol>
                <a:gridCol w="905070">
                  <a:extLst>
                    <a:ext uri="{9D8B030D-6E8A-4147-A177-3AD203B41FA5}">
                      <a16:colId xmlns:a16="http://schemas.microsoft.com/office/drawing/2014/main" val="3854218872"/>
                    </a:ext>
                  </a:extLst>
                </a:gridCol>
                <a:gridCol w="1071710">
                  <a:extLst>
                    <a:ext uri="{9D8B030D-6E8A-4147-A177-3AD203B41FA5}">
                      <a16:colId xmlns:a16="http://schemas.microsoft.com/office/drawing/2014/main" val="3718372508"/>
                    </a:ext>
                  </a:extLst>
                </a:gridCol>
                <a:gridCol w="1323649">
                  <a:extLst>
                    <a:ext uri="{9D8B030D-6E8A-4147-A177-3AD203B41FA5}">
                      <a16:colId xmlns:a16="http://schemas.microsoft.com/office/drawing/2014/main" val="440072150"/>
                    </a:ext>
                  </a:extLst>
                </a:gridCol>
              </a:tblGrid>
              <a:tr h="5482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němčina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forma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08371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Hund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Hund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abc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cs-CZ" sz="2800" i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671458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sz="2800" i="1" dirty="0" err="1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c+</a:t>
                      </a:r>
                      <a:r>
                        <a:rPr lang="cs-CZ" sz="2800" i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2800" i="1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ablaut + sufix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607761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80028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55414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kommen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-kommen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+abc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02260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kochen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koch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+abc+</a:t>
                      </a:r>
                      <a:r>
                        <a:rPr lang="cs-CZ" sz="2800" i="1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sz="2800" i="1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cirkumfix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07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Kumulativní morfémy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12918"/>
              </p:ext>
            </p:extLst>
          </p:nvPr>
        </p:nvGraphicFramePr>
        <p:xfrm>
          <a:off x="838200" y="1700018"/>
          <a:ext cx="10608325" cy="48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37119">
                  <a:extLst>
                    <a:ext uri="{9D8B030D-6E8A-4147-A177-3AD203B41FA5}">
                      <a16:colId xmlns:a16="http://schemas.microsoft.com/office/drawing/2014/main" val="2114984087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1315617">
                  <a:extLst>
                    <a:ext uri="{9D8B030D-6E8A-4147-A177-3AD203B41FA5}">
                      <a16:colId xmlns:a16="http://schemas.microsoft.com/office/drawing/2014/main" val="2990232899"/>
                    </a:ext>
                  </a:extLst>
                </a:gridCol>
                <a:gridCol w="1249214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177664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672509">
                  <a:extLst>
                    <a:ext uri="{9D8B030D-6E8A-4147-A177-3AD203B41FA5}">
                      <a16:colId xmlns:a16="http://schemas.microsoft.com/office/drawing/2014/main" val="1715875458"/>
                    </a:ext>
                  </a:extLst>
                </a:gridCol>
                <a:gridCol w="755780">
                  <a:extLst>
                    <a:ext uri="{9D8B030D-6E8A-4147-A177-3AD203B41FA5}">
                      <a16:colId xmlns:a16="http://schemas.microsoft.com/office/drawing/2014/main" val="3152910290"/>
                    </a:ext>
                  </a:extLst>
                </a:gridCol>
                <a:gridCol w="557557">
                  <a:extLst>
                    <a:ext uri="{9D8B030D-6E8A-4147-A177-3AD203B41FA5}">
                      <a16:colId xmlns:a16="http://schemas.microsoft.com/office/drawing/2014/main" val="2569520070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1087857283"/>
                    </a:ext>
                  </a:extLst>
                </a:gridCol>
                <a:gridCol w="1011000">
                  <a:extLst>
                    <a:ext uri="{9D8B030D-6E8A-4147-A177-3AD203B41FA5}">
                      <a16:colId xmlns:a16="http://schemas.microsoft.com/office/drawing/2014/main" val="783768794"/>
                    </a:ext>
                  </a:extLst>
                </a:gridCol>
                <a:gridCol w="1303135">
                  <a:extLst>
                    <a:ext uri="{9D8B030D-6E8A-4147-A177-3AD203B41FA5}">
                      <a16:colId xmlns:a16="http://schemas.microsoft.com/office/drawing/2014/main" val="3242094302"/>
                    </a:ext>
                  </a:extLst>
                </a:gridCol>
              </a:tblGrid>
              <a:tr h="5419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maď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‚pes‘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pád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541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4190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  <a:tr h="541901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75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97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Aglutinační jazyky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46281"/>
              </p:ext>
            </p:extLst>
          </p:nvPr>
        </p:nvGraphicFramePr>
        <p:xfrm>
          <a:off x="838200" y="1664547"/>
          <a:ext cx="10470512" cy="4880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24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27584">
                  <a:extLst>
                    <a:ext uri="{9D8B030D-6E8A-4147-A177-3AD203B41FA5}">
                      <a16:colId xmlns:a16="http://schemas.microsoft.com/office/drawing/2014/main" val="1051329586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874911202"/>
                    </a:ext>
                  </a:extLst>
                </a:gridCol>
                <a:gridCol w="2789341">
                  <a:extLst>
                    <a:ext uri="{9D8B030D-6E8A-4147-A177-3AD203B41FA5}">
                      <a16:colId xmlns:a16="http://schemas.microsoft.com/office/drawing/2014/main" val="2411477827"/>
                    </a:ext>
                  </a:extLst>
                </a:gridCol>
                <a:gridCol w="1745086">
                  <a:extLst>
                    <a:ext uri="{9D8B030D-6E8A-4147-A177-3AD203B41FA5}">
                      <a16:colId xmlns:a16="http://schemas.microsoft.com/office/drawing/2014/main" val="1778013009"/>
                    </a:ext>
                  </a:extLst>
                </a:gridCol>
                <a:gridCol w="1745085">
                  <a:extLst>
                    <a:ext uri="{9D8B030D-6E8A-4147-A177-3AD203B41FA5}">
                      <a16:colId xmlns:a16="http://schemas.microsoft.com/office/drawing/2014/main" val="474856402"/>
                    </a:ext>
                  </a:extLst>
                </a:gridCol>
              </a:tblGrid>
              <a:tr h="72253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morfém = 1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maďarština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,Acc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635094"/>
                  </a:ext>
                </a:extLst>
              </a:tr>
              <a:tr h="433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eb-nek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,Dat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808028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533936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79123"/>
                  </a:ext>
                </a:extLst>
              </a:tr>
              <a:tr h="72253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ugrofinské j. (maďarština, turečtina, estonština, finština), bantuské j. (svahilština,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zuluština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), indiánské j. (kečuánština,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saliština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  <p:pic>
        <p:nvPicPr>
          <p:cNvPr id="5" name="Obrázek 4" descr="Funny Animated Dog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497" y="3584644"/>
            <a:ext cx="12668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15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Fúzující/flexivní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31435"/>
              </p:ext>
            </p:extLst>
          </p:nvPr>
        </p:nvGraphicFramePr>
        <p:xfrm>
          <a:off x="838200" y="1664547"/>
          <a:ext cx="10470512" cy="4621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24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27584">
                  <a:extLst>
                    <a:ext uri="{9D8B030D-6E8A-4147-A177-3AD203B41FA5}">
                      <a16:colId xmlns:a16="http://schemas.microsoft.com/office/drawing/2014/main" val="1051329586"/>
                    </a:ext>
                  </a:extLst>
                </a:gridCol>
                <a:gridCol w="1576873">
                  <a:extLst>
                    <a:ext uri="{9D8B030D-6E8A-4147-A177-3AD203B41FA5}">
                      <a16:colId xmlns:a16="http://schemas.microsoft.com/office/drawing/2014/main" val="874911202"/>
                    </a:ext>
                  </a:extLst>
                </a:gridCol>
                <a:gridCol w="3247053">
                  <a:extLst>
                    <a:ext uri="{9D8B030D-6E8A-4147-A177-3AD203B41FA5}">
                      <a16:colId xmlns:a16="http://schemas.microsoft.com/office/drawing/2014/main" val="2411477827"/>
                    </a:ext>
                  </a:extLst>
                </a:gridCol>
                <a:gridCol w="1408672">
                  <a:extLst>
                    <a:ext uri="{9D8B030D-6E8A-4147-A177-3AD203B41FA5}">
                      <a16:colId xmlns:a16="http://schemas.microsoft.com/office/drawing/2014/main" val="1778013009"/>
                    </a:ext>
                  </a:extLst>
                </a:gridCol>
                <a:gridCol w="1745085">
                  <a:extLst>
                    <a:ext uri="{9D8B030D-6E8A-4147-A177-3AD203B41FA5}">
                      <a16:colId xmlns:a16="http://schemas.microsoft.com/office/drawing/2014/main" val="474856402"/>
                    </a:ext>
                  </a:extLst>
                </a:gridCol>
              </a:tblGrid>
              <a:tr h="72253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morfém = více významů (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kumulativní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morfémy)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p(e)s,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,Acc+Sg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635094"/>
                  </a:ext>
                </a:extLst>
              </a:tr>
              <a:tr h="433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ps-ovi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ps-ům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,Dat+Sg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808028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,Acc+Pl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533936"/>
                  </a:ext>
                </a:extLst>
              </a:tr>
              <a:tr h="433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ům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,Dat+Pl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79123"/>
                  </a:ext>
                </a:extLst>
              </a:tr>
              <a:tr h="72253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indoevropské j. (latina, francouzština, němčina, ruština, sanskrt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  <p:pic>
        <p:nvPicPr>
          <p:cNvPr id="5" name="Obrázek 4" descr="Funny Animated Dog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175" y="3435355"/>
            <a:ext cx="12668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93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Izolační/analytické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91659"/>
              </p:ext>
            </p:extLst>
          </p:nvPr>
        </p:nvGraphicFramePr>
        <p:xfrm>
          <a:off x="838200" y="1664547"/>
          <a:ext cx="10470512" cy="4853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54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72542">
                  <a:extLst>
                    <a:ext uri="{9D8B030D-6E8A-4147-A177-3AD203B41FA5}">
                      <a16:colId xmlns:a16="http://schemas.microsoft.com/office/drawing/2014/main" val="2340384158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2868948951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1174812245"/>
                    </a:ext>
                  </a:extLst>
                </a:gridCol>
                <a:gridCol w="872542">
                  <a:extLst>
                    <a:ext uri="{9D8B030D-6E8A-4147-A177-3AD203B41FA5}">
                      <a16:colId xmlns:a16="http://schemas.microsoft.com/office/drawing/2014/main" val="2414199441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943272080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1769606592"/>
                    </a:ext>
                  </a:extLst>
                </a:gridCol>
                <a:gridCol w="872542">
                  <a:extLst>
                    <a:ext uri="{9D8B030D-6E8A-4147-A177-3AD203B41FA5}">
                      <a16:colId xmlns:a16="http://schemas.microsoft.com/office/drawing/2014/main" val="1082290005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464090905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1983346042"/>
                    </a:ext>
                  </a:extLst>
                </a:gridCol>
                <a:gridCol w="872542">
                  <a:extLst>
                    <a:ext uri="{9D8B030D-6E8A-4147-A177-3AD203B41FA5}">
                      <a16:colId xmlns:a16="http://schemas.microsoft.com/office/drawing/2014/main" val="991317429"/>
                    </a:ext>
                  </a:extLst>
                </a:gridCol>
                <a:gridCol w="872543">
                  <a:extLst>
                    <a:ext uri="{9D8B030D-6E8A-4147-A177-3AD203B41FA5}">
                      <a16:colId xmlns:a16="http://schemas.microsoft.com/office/drawing/2014/main" val="124849462"/>
                    </a:ext>
                  </a:extLst>
                </a:gridCol>
              </a:tblGrid>
              <a:tr h="722535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gramatické/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významy se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vyjadřují „vně“ slovo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12">
                  <a:txBody>
                    <a:bodyPr/>
                    <a:lstStyle/>
                    <a:p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čínština: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394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狗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睡觉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ʿPes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spí.ʾ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nebo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ʿPsi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spí.ʾ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394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只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狗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睡觉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ʿTři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psi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spí.ʾ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547283"/>
                  </a:ext>
                </a:extLst>
              </a:tr>
              <a:tr h="394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sān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zhī</a:t>
                      </a:r>
                      <a:endParaRPr lang="cs-CZ" sz="2800" b="0" i="1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gǒu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shuìjiào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75198"/>
                  </a:ext>
                </a:extLst>
              </a:tr>
              <a:tr h="394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80203"/>
                  </a:ext>
                </a:extLst>
              </a:tr>
              <a:tr h="722535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706475"/>
                  </a:ext>
                </a:extLst>
              </a:tr>
              <a:tr h="722535">
                <a:tc gridSpan="1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jihovýchodní Asie (čínština, vietnamština, thajština, …)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7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Klasifikace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81611"/>
              </p:ext>
            </p:extLst>
          </p:nvPr>
        </p:nvGraphicFramePr>
        <p:xfrm>
          <a:off x="838200" y="1664547"/>
          <a:ext cx="10364504" cy="4850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927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545230">
                  <a:extLst>
                    <a:ext uri="{9D8B030D-6E8A-4147-A177-3AD203B41FA5}">
                      <a16:colId xmlns:a16="http://schemas.microsoft.com/office/drawing/2014/main" val="3078107073"/>
                    </a:ext>
                  </a:extLst>
                </a:gridCol>
              </a:tblGrid>
              <a:tr h="6214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pozice ve slově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funkce při tvoření slov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pří-klon-k-ou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782942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klon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,poh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30450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derivační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klonit x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klonit 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394963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derivační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příklon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 x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přiklon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792481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pád/číslo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flexivní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příklonk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příklonk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811754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028489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deixe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8509688"/>
                  </a:ext>
                </a:extLst>
              </a:tr>
              <a:tr h="52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pád/číslo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fční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flexivní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t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56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10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Afix? Kořen?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838200" y="1664547"/>
          <a:ext cx="10455369" cy="4453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759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4080896866"/>
                    </a:ext>
                  </a:extLst>
                </a:gridCol>
                <a:gridCol w="2052734">
                  <a:extLst>
                    <a:ext uri="{9D8B030D-6E8A-4147-A177-3AD203B41FA5}">
                      <a16:colId xmlns:a16="http://schemas.microsoft.com/office/drawing/2014/main" val="36459095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487776980"/>
                    </a:ext>
                  </a:extLst>
                </a:gridCol>
                <a:gridCol w="699797">
                  <a:extLst>
                    <a:ext uri="{9D8B030D-6E8A-4147-A177-3AD203B41FA5}">
                      <a16:colId xmlns:a16="http://schemas.microsoft.com/office/drawing/2014/main" val="2414169813"/>
                    </a:ext>
                  </a:extLst>
                </a:gridCol>
                <a:gridCol w="1527318">
                  <a:extLst>
                    <a:ext uri="{9D8B030D-6E8A-4147-A177-3AD203B41FA5}">
                      <a16:colId xmlns:a16="http://schemas.microsoft.com/office/drawing/2014/main" val="335042006"/>
                    </a:ext>
                  </a:extLst>
                </a:gridCol>
                <a:gridCol w="2227115">
                  <a:extLst>
                    <a:ext uri="{9D8B030D-6E8A-4147-A177-3AD203B41FA5}">
                      <a16:colId xmlns:a16="http://schemas.microsoft.com/office/drawing/2014/main" val="2514724395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-ismus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anarch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-ismus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okult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-ismus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komun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-ismus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Není to než ironická reakce na nové poválečné kvašení mezi všelikými </a:t>
                      </a:r>
                      <a:r>
                        <a:rPr lang="cs-CZ" sz="2400" b="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ismy</a:t>
                      </a:r>
                      <a:r>
                        <a:rPr lang="cs-CZ" sz="2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098172"/>
                  </a:ext>
                </a:extLst>
              </a:tr>
              <a:tr h="72253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-terorista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-kulturní</a:t>
                      </a:r>
                    </a:p>
                  </a:txBody>
                  <a:tcPr marL="17780" marR="17780" marT="0" marB="0">
                    <a:lnL>
                      <a:noFill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čoko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-holik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pivo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prefixoidy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sz="2800" dirty="0"/>
                        <a:t>= </a:t>
                      </a:r>
                      <a:r>
                        <a:rPr lang="cs-CZ" sz="2800" dirty="0" err="1"/>
                        <a:t>sufixoidy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34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Lexikální kořeny?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Fční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/gramatické kořeny?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063058"/>
              </p:ext>
            </p:extLst>
          </p:nvPr>
        </p:nvGraphicFramePr>
        <p:xfrm>
          <a:off x="838200" y="1664547"/>
          <a:ext cx="10455368" cy="4335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634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989021">
                  <a:extLst>
                    <a:ext uri="{9D8B030D-6E8A-4147-A177-3AD203B41FA5}">
                      <a16:colId xmlns:a16="http://schemas.microsoft.com/office/drawing/2014/main" val="26788353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Myslím, tedy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Myslel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em, že přijdeš. </a:t>
                      </a: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92252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 dvacku?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 jít domů?</a:t>
                      </a: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7635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901906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Přijdeš i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Marie?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Budeme si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kat?</a:t>
                      </a: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54477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37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2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Mapování mezi významem a formou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88997"/>
              </p:ext>
            </p:extLst>
          </p:nvPr>
        </p:nvGraphicFramePr>
        <p:xfrm>
          <a:off x="838200" y="1664547"/>
          <a:ext cx="10455368" cy="6391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634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989021">
                  <a:extLst>
                    <a:ext uri="{9D8B030D-6E8A-4147-A177-3AD203B41FA5}">
                      <a16:colId xmlns:a16="http://schemas.microsoft.com/office/drawing/2014/main" val="26788353"/>
                    </a:ext>
                  </a:extLst>
                </a:gridCol>
              </a:tblGrid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ideální stav: přidání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významu = přidání formy =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mapování mezi významem a formou = 1 :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realita: netransparentní vztah mezi významem a formou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92252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cranberry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morphemes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(reziduální)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catenative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morphology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extended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exponence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exponence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7635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901906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54477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37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73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Cranberry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kořeny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87936"/>
              </p:ext>
            </p:extLst>
          </p:nvPr>
        </p:nvGraphicFramePr>
        <p:xfrm>
          <a:off x="830425" y="1664547"/>
          <a:ext cx="10472456" cy="5057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30285">
                  <a:extLst>
                    <a:ext uri="{9D8B030D-6E8A-4147-A177-3AD203B41FA5}">
                      <a16:colId xmlns:a16="http://schemas.microsoft.com/office/drawing/2014/main" val="168726824"/>
                    </a:ext>
                  </a:extLst>
                </a:gridCol>
                <a:gridCol w="1347396">
                  <a:extLst>
                    <a:ext uri="{9D8B030D-6E8A-4147-A177-3AD203B41FA5}">
                      <a16:colId xmlns:a16="http://schemas.microsoft.com/office/drawing/2014/main" val="1658087964"/>
                    </a:ext>
                  </a:extLst>
                </a:gridCol>
                <a:gridCol w="2183364">
                  <a:extLst>
                    <a:ext uri="{9D8B030D-6E8A-4147-A177-3AD203B41FA5}">
                      <a16:colId xmlns:a16="http://schemas.microsoft.com/office/drawing/2014/main" val="964349898"/>
                    </a:ext>
                  </a:extLst>
                </a:gridCol>
                <a:gridCol w="2560097">
                  <a:extLst>
                    <a:ext uri="{9D8B030D-6E8A-4147-A177-3AD203B41FA5}">
                      <a16:colId xmlns:a16="http://schemas.microsoft.com/office/drawing/2014/main" val="1535894825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berry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ne-jas-n-ý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jas(-n-ý)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black-berry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ne-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chut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chut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(-n-ý)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straw-berry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straw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ne-mrav-n-ý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mrav(-n-ý)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rasp-berry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rasp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ne-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jap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</a:rPr>
                        <a:t>jap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cran-berry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</a:rPr>
                        <a:t>cran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ne-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horáz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</a:rPr>
                        <a:t>horáz</a:t>
                      </a:r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berr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bobule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cran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???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8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82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Ablaut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88173"/>
              </p:ext>
            </p:extLst>
          </p:nvPr>
        </p:nvGraphicFramePr>
        <p:xfrm>
          <a:off x="838200" y="1664547"/>
          <a:ext cx="10784798" cy="5152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95525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1176258">
                  <a:extLst>
                    <a:ext uri="{9D8B030D-6E8A-4147-A177-3AD203B41FA5}">
                      <a16:colId xmlns:a16="http://schemas.microsoft.com/office/drawing/2014/main" val="2990232899"/>
                    </a:ext>
                  </a:extLst>
                </a:gridCol>
                <a:gridCol w="1468262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2410770">
                  <a:extLst>
                    <a:ext uri="{9D8B030D-6E8A-4147-A177-3AD203B41FA5}">
                      <a16:colId xmlns:a16="http://schemas.microsoft.com/office/drawing/2014/main" val="703743527"/>
                    </a:ext>
                  </a:extLst>
                </a:gridCol>
                <a:gridCol w="3148328">
                  <a:extLst>
                    <a:ext uri="{9D8B030D-6E8A-4147-A177-3AD203B41FA5}">
                      <a16:colId xmlns:a16="http://schemas.microsoft.com/office/drawing/2014/main" val="1737416711"/>
                    </a:ext>
                  </a:extLst>
                </a:gridCol>
              </a:tblGrid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book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ox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-en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[ʊ]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f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</a:rPr>
                        <a:t>ee</a:t>
                      </a:r>
                      <a:r>
                        <a:rPr lang="cs-CZ" sz="2800" dirty="0" err="1"/>
                        <a:t>t</a:t>
                      </a:r>
                      <a:r>
                        <a:rPr lang="en-GB" sz="2800" dirty="0"/>
                        <a:t> [</a:t>
                      </a:r>
                      <a:r>
                        <a:rPr lang="cs-CZ" sz="2800" dirty="0"/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                  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ablaut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cs-CZ" sz="2800" dirty="0" err="1"/>
                        <a:t>mofonologické</a:t>
                      </a:r>
                      <a:r>
                        <a:rPr lang="cs-CZ" sz="2800" dirty="0"/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657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02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dirty="0"/>
                        <a:t>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33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Ablaut: IA-model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72961"/>
              </p:ext>
            </p:extLst>
          </p:nvPr>
        </p:nvGraphicFramePr>
        <p:xfrm>
          <a:off x="838200" y="1664547"/>
          <a:ext cx="10784798" cy="5316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95525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909212">
                  <a:extLst>
                    <a:ext uri="{9D8B030D-6E8A-4147-A177-3AD203B41FA5}">
                      <a16:colId xmlns:a16="http://schemas.microsoft.com/office/drawing/2014/main" val="2990232899"/>
                    </a:ext>
                  </a:extLst>
                </a:gridCol>
                <a:gridCol w="1735308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1969986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501744">
                  <a:extLst>
                    <a:ext uri="{9D8B030D-6E8A-4147-A177-3AD203B41FA5}">
                      <a16:colId xmlns:a16="http://schemas.microsoft.com/office/drawing/2014/main" val="703743527"/>
                    </a:ext>
                  </a:extLst>
                </a:gridCol>
                <a:gridCol w="3148328">
                  <a:extLst>
                    <a:ext uri="{9D8B030D-6E8A-4147-A177-3AD203B41FA5}">
                      <a16:colId xmlns:a16="http://schemas.microsoft.com/office/drawing/2014/main" val="1737416711"/>
                    </a:ext>
                  </a:extLst>
                </a:gridCol>
              </a:tblGrid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book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ox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-en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[ʊ]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/>
                        <a:t>f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</a:rPr>
                        <a:t>ee</a:t>
                      </a:r>
                      <a:r>
                        <a:rPr lang="cs-CZ" sz="2800" dirty="0" err="1"/>
                        <a:t>t</a:t>
                      </a:r>
                      <a:r>
                        <a:rPr lang="en-GB" sz="2800" dirty="0"/>
                        <a:t> [</a:t>
                      </a:r>
                      <a:r>
                        <a:rPr lang="cs-CZ" sz="2800" dirty="0"/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[ʊ]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/>
                        <a:t>[</a:t>
                      </a:r>
                      <a:r>
                        <a:rPr lang="cs-CZ" sz="2800"/>
                        <a:t>i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/>
                        <a:t>]</a:t>
                      </a:r>
                      <a:r>
                        <a:rPr lang="cs-CZ" sz="2800"/>
                        <a:t> / 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US" sz="2800" b="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[ʊ]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dirty="0"/>
                        <a:t>[</a:t>
                      </a:r>
                      <a:r>
                        <a:rPr lang="cs-CZ" sz="2800" dirty="0"/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dirty="0"/>
                        <a:t>]</a:t>
                      </a:r>
                      <a:r>
                        <a:rPr lang="cs-CZ" sz="2800" dirty="0"/>
                        <a:t> 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                   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nulový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ʊ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concatenative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dirty="0"/>
                        <a:t>morfonologické pravidlo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cs-CZ" sz="2800" dirty="0" err="1"/>
                        <a:t>mofonologické</a:t>
                      </a:r>
                      <a:r>
                        <a:rPr lang="cs-CZ" sz="2800" dirty="0"/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657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02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cs-CZ" sz="2800" dirty="0"/>
                        <a:t>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4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Absence formy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26584"/>
              </p:ext>
            </p:extLst>
          </p:nvPr>
        </p:nvGraphicFramePr>
        <p:xfrm>
          <a:off x="838200" y="1664547"/>
          <a:ext cx="10784798" cy="4296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29421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1688841">
                  <a:extLst>
                    <a:ext uri="{9D8B030D-6E8A-4147-A177-3AD203B41FA5}">
                      <a16:colId xmlns:a16="http://schemas.microsoft.com/office/drawing/2014/main" val="1387987937"/>
                    </a:ext>
                  </a:extLst>
                </a:gridCol>
                <a:gridCol w="1299429">
                  <a:extLst>
                    <a:ext uri="{9D8B030D-6E8A-4147-A177-3AD203B41FA5}">
                      <a16:colId xmlns:a16="http://schemas.microsoft.com/office/drawing/2014/main" val="962170784"/>
                    </a:ext>
                  </a:extLst>
                </a:gridCol>
                <a:gridCol w="3148328">
                  <a:extLst>
                    <a:ext uri="{9D8B030D-6E8A-4147-A177-3AD203B41FA5}">
                      <a16:colId xmlns:a16="http://schemas.microsoft.com/office/drawing/2014/main" val="1737416711"/>
                    </a:ext>
                  </a:extLst>
                </a:gridCol>
              </a:tblGrid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forma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bookshelf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oxbow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footstool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abc+X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i="1" dirty="0" err="1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56738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singuláru není vyjádřen žádnou formou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02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>
                      <a:noFill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058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Širokoúhlá obrazovka</PresentationFormat>
  <Paragraphs>268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Morfém: shrnutí</vt:lpstr>
      <vt:lpstr>Klasifikace morfémů</vt:lpstr>
      <vt:lpstr>Afix? Kořen?</vt:lpstr>
      <vt:lpstr>Lexikální kořeny? Fční/gramatické kořeny?</vt:lpstr>
      <vt:lpstr>Mapování mezi významem a formou</vt:lpstr>
      <vt:lpstr>Cranberry kořeny</vt:lpstr>
      <vt:lpstr>Ablaut</vt:lpstr>
      <vt:lpstr>Ablaut: IA-model</vt:lpstr>
      <vt:lpstr>Absence formy</vt:lpstr>
      <vt:lpstr>Absence formy: IA-model</vt:lpstr>
      <vt:lpstr>Extended exponence</vt:lpstr>
      <vt:lpstr>Kumulativní morfémy </vt:lpstr>
      <vt:lpstr>Aglutinační jazyky </vt:lpstr>
      <vt:lpstr>Fúzující/flexivní jazyky</vt:lpstr>
      <vt:lpstr>Izolační/analytické jazyky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1046</cp:revision>
  <cp:lastPrinted>2019-11-24T16:53:54Z</cp:lastPrinted>
  <dcterms:created xsi:type="dcterms:W3CDTF">2018-11-27T11:40:05Z</dcterms:created>
  <dcterms:modified xsi:type="dcterms:W3CDTF">2021-03-15T11:06:00Z</dcterms:modified>
</cp:coreProperties>
</file>