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handoutMasterIdLst>
    <p:handoutMasterId r:id="rId17"/>
  </p:handoutMasterIdLst>
  <p:sldIdLst>
    <p:sldId id="564" r:id="rId2"/>
    <p:sldId id="618" r:id="rId3"/>
    <p:sldId id="619" r:id="rId4"/>
    <p:sldId id="608" r:id="rId5"/>
    <p:sldId id="624" r:id="rId6"/>
    <p:sldId id="553" r:id="rId7"/>
    <p:sldId id="625" r:id="rId8"/>
    <p:sldId id="602" r:id="rId9"/>
    <p:sldId id="627" r:id="rId10"/>
    <p:sldId id="621" r:id="rId11"/>
    <p:sldId id="601" r:id="rId12"/>
    <p:sldId id="628" r:id="rId13"/>
    <p:sldId id="606" r:id="rId14"/>
    <p:sldId id="607" r:id="rId15"/>
    <p:sldId id="605" r:id="rId16"/>
  </p:sldIdLst>
  <p:sldSz cx="12192000" cy="6858000"/>
  <p:notesSz cx="10234613" cy="710406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07" autoAdjust="0"/>
    <p:restoredTop sz="96265" autoAdjust="0"/>
  </p:normalViewPr>
  <p:slideViewPr>
    <p:cSldViewPr snapToGrid="0">
      <p:cViewPr varScale="1">
        <p:scale>
          <a:sx n="103" d="100"/>
          <a:sy n="103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4435271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797709" y="0"/>
            <a:ext cx="4435270" cy="356848"/>
          </a:xfrm>
          <a:prstGeom prst="rect">
            <a:avLst/>
          </a:prstGeom>
        </p:spPr>
        <p:txBody>
          <a:bodyPr vert="horz" lIns="94350" tIns="47175" rIns="94350" bIns="47175" rtlCol="0"/>
          <a:lstStyle>
            <a:lvl1pPr algn="r">
              <a:defRPr sz="1200"/>
            </a:lvl1pPr>
          </a:lstStyle>
          <a:p>
            <a:fld id="{6D79621B-5C3B-4CBE-AF40-16E6D0FE1354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3" y="6747218"/>
            <a:ext cx="4435271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797709" y="6747218"/>
            <a:ext cx="4435270" cy="356847"/>
          </a:xfrm>
          <a:prstGeom prst="rect">
            <a:avLst/>
          </a:prstGeom>
        </p:spPr>
        <p:txBody>
          <a:bodyPr vert="horz" lIns="94350" tIns="47175" rIns="94350" bIns="47175" rtlCol="0" anchor="b"/>
          <a:lstStyle>
            <a:lvl1pPr algn="r">
              <a:defRPr sz="1200"/>
            </a:lvl1pPr>
          </a:lstStyle>
          <a:p>
            <a:fld id="{74930BA3-B7DB-4D4B-989E-E9E8FE91F09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25660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646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55730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986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9101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3702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8042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79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374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5893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99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174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073B-61DF-41C1-9EE2-EDE773ACD42A}" type="datetimeFigureOut">
              <a:rPr lang="cs-CZ" smtClean="0"/>
              <a:t>15.03.2021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1207-8CDD-4C68-829A-FE80B9A11B6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0329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Morfém: shrnutí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298335"/>
              </p:ext>
            </p:extLst>
          </p:nvPr>
        </p:nvGraphicFramePr>
        <p:xfrm>
          <a:off x="838200" y="1664547"/>
          <a:ext cx="10364504" cy="43221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870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5165798">
                  <a:extLst>
                    <a:ext uri="{9D8B030D-6E8A-4147-A177-3AD203B41FA5}">
                      <a16:colId xmlns:a16="http://schemas.microsoft.com/office/drawing/2014/main" val="1340992531"/>
                    </a:ext>
                  </a:extLst>
                </a:gridCol>
              </a:tblGrid>
              <a:tr h="621453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základní jednotka morfologie = morfém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cap="small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morfémy se spojují do slov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782942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slovo =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cap="small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f1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v1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cap="small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f2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v2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cap="small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f3</a:t>
                      </a:r>
                      <a:r>
                        <a:rPr lang="cs-CZ" sz="2800" b="0" i="0" cap="small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cap="small" baseline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v3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30450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model </a:t>
                      </a:r>
                      <a:r>
                        <a:rPr lang="cs-CZ" sz="2800" b="1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Item</a:t>
                      </a:r>
                      <a:r>
                        <a:rPr lang="cs-CZ" sz="2800" b="1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-and-Arrangement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(IA-model)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54157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45381172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pří-klon-k-a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r>
                        <a:rPr lang="cs-CZ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ří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klon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poh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pád/číslo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25574363"/>
                  </a:ext>
                </a:extLst>
              </a:tr>
              <a:tr h="52867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90008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59314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77373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Absence formy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: IA-model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9311049"/>
              </p:ext>
            </p:extLst>
          </p:nvPr>
        </p:nvGraphicFramePr>
        <p:xfrm>
          <a:off x="838200" y="1664547"/>
          <a:ext cx="10784798" cy="4296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6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29421">
                  <a:extLst>
                    <a:ext uri="{9D8B030D-6E8A-4147-A177-3AD203B41FA5}">
                      <a16:colId xmlns:a16="http://schemas.microsoft.com/office/drawing/2014/main" val="3530902614"/>
                    </a:ext>
                  </a:extLst>
                </a:gridCol>
                <a:gridCol w="1310624">
                  <a:extLst>
                    <a:ext uri="{9D8B030D-6E8A-4147-A177-3AD203B41FA5}">
                      <a16:colId xmlns:a16="http://schemas.microsoft.com/office/drawing/2014/main" val="1306169480"/>
                    </a:ext>
                  </a:extLst>
                </a:gridCol>
                <a:gridCol w="2471730">
                  <a:extLst>
                    <a:ext uri="{9D8B030D-6E8A-4147-A177-3AD203B41FA5}">
                      <a16:colId xmlns:a16="http://schemas.microsoft.com/office/drawing/2014/main" val="2550344851"/>
                    </a:ext>
                  </a:extLst>
                </a:gridCol>
                <a:gridCol w="3148328">
                  <a:extLst>
                    <a:ext uri="{9D8B030D-6E8A-4147-A177-3AD203B41FA5}">
                      <a16:colId xmlns:a16="http://schemas.microsoft.com/office/drawing/2014/main" val="1737416711"/>
                    </a:ext>
                  </a:extLst>
                </a:gridCol>
              </a:tblGrid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1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book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homonymie: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99340"/>
                  </a:ext>
                </a:extLst>
              </a:tr>
              <a:tr h="517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ox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-en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57919"/>
                  </a:ext>
                </a:extLst>
              </a:tr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f</a:t>
                      </a: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ee</a:t>
                      </a:r>
                      <a:r>
                        <a:rPr lang="cs-CZ" sz="2800" dirty="0" err="1"/>
                        <a:t>t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84548"/>
                  </a:ext>
                </a:extLst>
              </a:tr>
              <a:tr h="541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              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synonymie (=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alomorfie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1681"/>
                  </a:ext>
                </a:extLst>
              </a:tr>
              <a:tr h="5673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85186"/>
                  </a:ext>
                </a:extLst>
              </a:tr>
              <a:tr h="502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8422"/>
                  </a:ext>
                </a:extLst>
              </a:tr>
              <a:tr h="541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2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5581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Extended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exponence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7022699"/>
              </p:ext>
            </p:extLst>
          </p:nvPr>
        </p:nvGraphicFramePr>
        <p:xfrm>
          <a:off x="838200" y="1664547"/>
          <a:ext cx="10589192" cy="4386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5629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472612">
                  <a:extLst>
                    <a:ext uri="{9D8B030D-6E8A-4147-A177-3AD203B41FA5}">
                      <a16:colId xmlns:a16="http://schemas.microsoft.com/office/drawing/2014/main" val="2329428498"/>
                    </a:ext>
                  </a:extLst>
                </a:gridCol>
                <a:gridCol w="1455575">
                  <a:extLst>
                    <a:ext uri="{9D8B030D-6E8A-4147-A177-3AD203B41FA5}">
                      <a16:colId xmlns:a16="http://schemas.microsoft.com/office/drawing/2014/main" val="1438114593"/>
                    </a:ext>
                  </a:extLst>
                </a:gridCol>
                <a:gridCol w="1324947">
                  <a:extLst>
                    <a:ext uri="{9D8B030D-6E8A-4147-A177-3AD203B41FA5}">
                      <a16:colId xmlns:a16="http://schemas.microsoft.com/office/drawing/2014/main" val="1751050646"/>
                    </a:ext>
                  </a:extLst>
                </a:gridCol>
                <a:gridCol w="905070">
                  <a:extLst>
                    <a:ext uri="{9D8B030D-6E8A-4147-A177-3AD203B41FA5}">
                      <a16:colId xmlns:a16="http://schemas.microsoft.com/office/drawing/2014/main" val="3854218872"/>
                    </a:ext>
                  </a:extLst>
                </a:gridCol>
                <a:gridCol w="1071710">
                  <a:extLst>
                    <a:ext uri="{9D8B030D-6E8A-4147-A177-3AD203B41FA5}">
                      <a16:colId xmlns:a16="http://schemas.microsoft.com/office/drawing/2014/main" val="3718372508"/>
                    </a:ext>
                  </a:extLst>
                </a:gridCol>
                <a:gridCol w="1323649">
                  <a:extLst>
                    <a:ext uri="{9D8B030D-6E8A-4147-A177-3AD203B41FA5}">
                      <a16:colId xmlns:a16="http://schemas.microsoft.com/office/drawing/2014/main" val="440072150"/>
                    </a:ext>
                  </a:extLst>
                </a:gridCol>
              </a:tblGrid>
              <a:tr h="548276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němčina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forma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4208371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Hund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abc</a:t>
                      </a: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+</a:t>
                      </a:r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671458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ü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rm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a</a:t>
                      </a:r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d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c+</a:t>
                      </a:r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X</a:t>
                      </a:r>
                      <a:endParaRPr lang="cs-CZ" sz="2800" i="1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ablaut + sufix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8607761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580028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INF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55414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kommen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-kommen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+abc</a:t>
                      </a: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02260"/>
                  </a:ext>
                </a:extLst>
              </a:tr>
              <a:tr h="5482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kochen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ge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koch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X</a:t>
                      </a:r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+abc+</a:t>
                      </a:r>
                      <a:r>
                        <a:rPr lang="cs-CZ" sz="2800" i="1" dirty="0" err="1" smtClean="0">
                          <a:solidFill>
                            <a:srgbClr val="FF0000"/>
                          </a:solidFill>
                        </a:rPr>
                        <a:t>Y</a:t>
                      </a:r>
                      <a:endParaRPr lang="cs-CZ" sz="2800" i="1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cirkumfix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97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20764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Kumulativní morfémy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2112918"/>
              </p:ext>
            </p:extLst>
          </p:nvPr>
        </p:nvGraphicFramePr>
        <p:xfrm>
          <a:off x="838200" y="1700018"/>
          <a:ext cx="10608325" cy="485257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59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737119">
                  <a:extLst>
                    <a:ext uri="{9D8B030D-6E8A-4147-A177-3AD203B41FA5}">
                      <a16:colId xmlns:a16="http://schemas.microsoft.com/office/drawing/2014/main" val="2114984087"/>
                    </a:ext>
                  </a:extLst>
                </a:gridCol>
                <a:gridCol w="727787">
                  <a:extLst>
                    <a:ext uri="{9D8B030D-6E8A-4147-A177-3AD203B41FA5}">
                      <a16:colId xmlns:a16="http://schemas.microsoft.com/office/drawing/2014/main" val="3530902614"/>
                    </a:ext>
                  </a:extLst>
                </a:gridCol>
                <a:gridCol w="1315617">
                  <a:extLst>
                    <a:ext uri="{9D8B030D-6E8A-4147-A177-3AD203B41FA5}">
                      <a16:colId xmlns:a16="http://schemas.microsoft.com/office/drawing/2014/main" val="2990232899"/>
                    </a:ext>
                  </a:extLst>
                </a:gridCol>
                <a:gridCol w="1249214">
                  <a:extLst>
                    <a:ext uri="{9D8B030D-6E8A-4147-A177-3AD203B41FA5}">
                      <a16:colId xmlns:a16="http://schemas.microsoft.com/office/drawing/2014/main" val="1306169480"/>
                    </a:ext>
                  </a:extLst>
                </a:gridCol>
                <a:gridCol w="177664">
                  <a:extLst>
                    <a:ext uri="{9D8B030D-6E8A-4147-A177-3AD203B41FA5}">
                      <a16:colId xmlns:a16="http://schemas.microsoft.com/office/drawing/2014/main" val="2550344851"/>
                    </a:ext>
                  </a:extLst>
                </a:gridCol>
                <a:gridCol w="672509">
                  <a:extLst>
                    <a:ext uri="{9D8B030D-6E8A-4147-A177-3AD203B41FA5}">
                      <a16:colId xmlns:a16="http://schemas.microsoft.com/office/drawing/2014/main" val="1715875458"/>
                    </a:ext>
                  </a:extLst>
                </a:gridCol>
                <a:gridCol w="755780">
                  <a:extLst>
                    <a:ext uri="{9D8B030D-6E8A-4147-A177-3AD203B41FA5}">
                      <a16:colId xmlns:a16="http://schemas.microsoft.com/office/drawing/2014/main" val="3152910290"/>
                    </a:ext>
                  </a:extLst>
                </a:gridCol>
                <a:gridCol w="557557">
                  <a:extLst>
                    <a:ext uri="{9D8B030D-6E8A-4147-A177-3AD203B41FA5}">
                      <a16:colId xmlns:a16="http://schemas.microsoft.com/office/drawing/2014/main" val="2569520070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1087857283"/>
                    </a:ext>
                  </a:extLst>
                </a:gridCol>
                <a:gridCol w="1011000">
                  <a:extLst>
                    <a:ext uri="{9D8B030D-6E8A-4147-A177-3AD203B41FA5}">
                      <a16:colId xmlns:a16="http://schemas.microsoft.com/office/drawing/2014/main" val="783768794"/>
                    </a:ext>
                  </a:extLst>
                </a:gridCol>
                <a:gridCol w="1303135">
                  <a:extLst>
                    <a:ext uri="{9D8B030D-6E8A-4147-A177-3AD203B41FA5}">
                      <a16:colId xmlns:a16="http://schemas.microsoft.com/office/drawing/2014/main" val="3242094302"/>
                    </a:ext>
                  </a:extLst>
                </a:gridCol>
              </a:tblGrid>
              <a:tr h="5419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maď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</a:t>
                      </a:r>
                      <a:r>
                        <a:rPr lang="en-GB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tina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‚pes‘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1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1399340"/>
                  </a:ext>
                </a:extLst>
              </a:tr>
              <a:tr h="517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tx1"/>
                          </a:solidFill>
                        </a:rPr>
                        <a:t>pád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30957919"/>
                  </a:ext>
                </a:extLst>
              </a:tr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dirty="0"/>
                        <a:t>-et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58384548"/>
                  </a:ext>
                </a:extLst>
              </a:tr>
              <a:tr h="541901">
                <a:tc gridSpan="8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2021681"/>
                  </a:ext>
                </a:extLst>
              </a:tr>
              <a:tr h="54190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85186"/>
                  </a:ext>
                </a:extLst>
              </a:tr>
              <a:tr h="54190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69368422"/>
                  </a:ext>
                </a:extLst>
              </a:tr>
              <a:tr h="541901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8928309"/>
                  </a:ext>
                </a:extLst>
              </a:tr>
              <a:tr h="541901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7575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89703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Aglutinační jazyky 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0446281"/>
              </p:ext>
            </p:extLst>
          </p:nvPr>
        </p:nvGraphicFramePr>
        <p:xfrm>
          <a:off x="838200" y="1664547"/>
          <a:ext cx="10470512" cy="48801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24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27584">
                  <a:extLst>
                    <a:ext uri="{9D8B030D-6E8A-4147-A177-3AD203B41FA5}">
                      <a16:colId xmlns:a16="http://schemas.microsoft.com/office/drawing/2014/main" val="1051329586"/>
                    </a:ext>
                  </a:extLst>
                </a:gridCol>
                <a:gridCol w="1698171">
                  <a:extLst>
                    <a:ext uri="{9D8B030D-6E8A-4147-A177-3AD203B41FA5}">
                      <a16:colId xmlns:a16="http://schemas.microsoft.com/office/drawing/2014/main" val="874911202"/>
                    </a:ext>
                  </a:extLst>
                </a:gridCol>
                <a:gridCol w="2789341">
                  <a:extLst>
                    <a:ext uri="{9D8B030D-6E8A-4147-A177-3AD203B41FA5}">
                      <a16:colId xmlns:a16="http://schemas.microsoft.com/office/drawing/2014/main" val="2411477827"/>
                    </a:ext>
                  </a:extLst>
                </a:gridCol>
                <a:gridCol w="1745086">
                  <a:extLst>
                    <a:ext uri="{9D8B030D-6E8A-4147-A177-3AD203B41FA5}">
                      <a16:colId xmlns:a16="http://schemas.microsoft.com/office/drawing/2014/main" val="1778013009"/>
                    </a:ext>
                  </a:extLst>
                </a:gridCol>
                <a:gridCol w="1745085">
                  <a:extLst>
                    <a:ext uri="{9D8B030D-6E8A-4147-A177-3AD203B41FA5}">
                      <a16:colId xmlns:a16="http://schemas.microsoft.com/office/drawing/2014/main" val="474856402"/>
                    </a:ext>
                  </a:extLst>
                </a:gridCol>
              </a:tblGrid>
              <a:tr h="72253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morfém = 1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maďarština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-et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,Acc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635094"/>
                  </a:ext>
                </a:extLst>
              </a:tr>
              <a:tr h="433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eb-nek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eb-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-nek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nek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,Dat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808028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,PL</a:t>
                      </a: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533936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123"/>
                  </a:ext>
                </a:extLst>
              </a:tr>
              <a:tr h="72253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ugrofinské j. (maďarština, turečtina, estonština, finština), bantuské j. (svahilština,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zuluština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), indiánské j. (kečuánština, </a:t>
                      </a:r>
                      <a:r>
                        <a:rPr lang="cs-CZ" sz="2800" b="0" i="0" baseline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saliština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  <p:pic>
        <p:nvPicPr>
          <p:cNvPr id="5" name="Obrázek 4" descr="Funny Animated Dog Pictur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0497" y="3584644"/>
            <a:ext cx="12668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43151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Fúzující/flexivní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731435"/>
              </p:ext>
            </p:extLst>
          </p:nvPr>
        </p:nvGraphicFramePr>
        <p:xfrm>
          <a:off x="838200" y="1664547"/>
          <a:ext cx="10470512" cy="46212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6524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1427584">
                  <a:extLst>
                    <a:ext uri="{9D8B030D-6E8A-4147-A177-3AD203B41FA5}">
                      <a16:colId xmlns:a16="http://schemas.microsoft.com/office/drawing/2014/main" val="1051329586"/>
                    </a:ext>
                  </a:extLst>
                </a:gridCol>
                <a:gridCol w="1576873">
                  <a:extLst>
                    <a:ext uri="{9D8B030D-6E8A-4147-A177-3AD203B41FA5}">
                      <a16:colId xmlns:a16="http://schemas.microsoft.com/office/drawing/2014/main" val="874911202"/>
                    </a:ext>
                  </a:extLst>
                </a:gridCol>
                <a:gridCol w="3247053">
                  <a:extLst>
                    <a:ext uri="{9D8B030D-6E8A-4147-A177-3AD203B41FA5}">
                      <a16:colId xmlns:a16="http://schemas.microsoft.com/office/drawing/2014/main" val="2411477827"/>
                    </a:ext>
                  </a:extLst>
                </a:gridCol>
                <a:gridCol w="1408672">
                  <a:extLst>
                    <a:ext uri="{9D8B030D-6E8A-4147-A177-3AD203B41FA5}">
                      <a16:colId xmlns:a16="http://schemas.microsoft.com/office/drawing/2014/main" val="1778013009"/>
                    </a:ext>
                  </a:extLst>
                </a:gridCol>
                <a:gridCol w="1745085">
                  <a:extLst>
                    <a:ext uri="{9D8B030D-6E8A-4147-A177-3AD203B41FA5}">
                      <a16:colId xmlns:a16="http://schemas.microsoft.com/office/drawing/2014/main" val="474856402"/>
                    </a:ext>
                  </a:extLst>
                </a:gridCol>
              </a:tblGrid>
              <a:tr h="72253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 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morfém = více významů (</a:t>
                      </a:r>
                      <a:r>
                        <a:rPr lang="cs-CZ" sz="2800" b="0" i="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kumulativní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morfémy)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p(e)s,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,Acc+Sg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90635094"/>
                  </a:ext>
                </a:extLst>
              </a:tr>
              <a:tr h="4335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ps-ovi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ps-ům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ovi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,Dat+Sg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9808028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,Acc+Pl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2533936"/>
                  </a:ext>
                </a:extLst>
              </a:tr>
              <a:tr h="433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ům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,Dat+Pl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779123"/>
                  </a:ext>
                </a:extLst>
              </a:tr>
              <a:tr h="722535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→ indoevropské j. (latina, francouzština, němčina, ruština, sanskrt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)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  <p:pic>
        <p:nvPicPr>
          <p:cNvPr id="5" name="Obrázek 4" descr="Funny Animated Dog Picture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96175" y="3435355"/>
            <a:ext cx="1266825" cy="781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9935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Izolační/analytické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jazyky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691659"/>
              </p:ext>
            </p:extLst>
          </p:nvPr>
        </p:nvGraphicFramePr>
        <p:xfrm>
          <a:off x="838200" y="1664547"/>
          <a:ext cx="10470512" cy="48530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2543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72542">
                  <a:extLst>
                    <a:ext uri="{9D8B030D-6E8A-4147-A177-3AD203B41FA5}">
                      <a16:colId xmlns:a16="http://schemas.microsoft.com/office/drawing/2014/main" val="2340384158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2868948951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1174812245"/>
                    </a:ext>
                  </a:extLst>
                </a:gridCol>
                <a:gridCol w="872542">
                  <a:extLst>
                    <a:ext uri="{9D8B030D-6E8A-4147-A177-3AD203B41FA5}">
                      <a16:colId xmlns:a16="http://schemas.microsoft.com/office/drawing/2014/main" val="2414199441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943272080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1769606592"/>
                    </a:ext>
                  </a:extLst>
                </a:gridCol>
                <a:gridCol w="872542">
                  <a:extLst>
                    <a:ext uri="{9D8B030D-6E8A-4147-A177-3AD203B41FA5}">
                      <a16:colId xmlns:a16="http://schemas.microsoft.com/office/drawing/2014/main" val="1082290005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464090905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1983346042"/>
                    </a:ext>
                  </a:extLst>
                </a:gridCol>
                <a:gridCol w="872542">
                  <a:extLst>
                    <a:ext uri="{9D8B030D-6E8A-4147-A177-3AD203B41FA5}">
                      <a16:colId xmlns:a16="http://schemas.microsoft.com/office/drawing/2014/main" val="991317429"/>
                    </a:ext>
                  </a:extLst>
                </a:gridCol>
                <a:gridCol w="872543">
                  <a:extLst>
                    <a:ext uri="{9D8B030D-6E8A-4147-A177-3AD203B41FA5}">
                      <a16:colId xmlns:a16="http://schemas.microsoft.com/office/drawing/2014/main" val="124849462"/>
                    </a:ext>
                  </a:extLst>
                </a:gridCol>
              </a:tblGrid>
              <a:tr h="72253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gramatické/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významy se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vyjadřují „vně“ slovo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12">
                  <a:txBody>
                    <a:bodyPr/>
                    <a:lstStyle/>
                    <a:p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čínština: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394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狗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睡觉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ʿPes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spí.ʾ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nebo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ʿPsi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spí.ʾ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394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只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狗</a:t>
                      </a:r>
                      <a:endParaRPr lang="cs-CZ" sz="2800" b="0" i="0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28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睡觉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ʿTři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psi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spí.ʾ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4547283"/>
                  </a:ext>
                </a:extLst>
              </a:tr>
              <a:tr h="394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sān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zhī</a:t>
                      </a:r>
                      <a:endParaRPr lang="cs-CZ" sz="2800" b="0" i="1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gǒu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shuìjiào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13475198"/>
                  </a:ext>
                </a:extLst>
              </a:tr>
              <a:tr h="3949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tři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cap="small" baseline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class</a:t>
                      </a:r>
                      <a:endParaRPr lang="cs-CZ" sz="2800" b="0" i="0" cap="small" baseline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spát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3780203"/>
                  </a:ext>
                </a:extLst>
              </a:tr>
              <a:tr h="722535">
                <a:tc grid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706475"/>
                  </a:ext>
                </a:extLst>
              </a:tr>
              <a:tr h="722535">
                <a:tc gridSpan="12"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jazyky</a:t>
                      </a:r>
                      <a:r>
                        <a:rPr lang="cs-CZ" sz="2800" b="0" i="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jihovýchodní Asie (čínština, vietnamština, thajština, …)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779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Klasifikace morfémů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3881611"/>
              </p:ext>
            </p:extLst>
          </p:nvPr>
        </p:nvGraphicFramePr>
        <p:xfrm>
          <a:off x="838200" y="1664547"/>
          <a:ext cx="10364504" cy="48508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1927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545230">
                  <a:extLst>
                    <a:ext uri="{9D8B030D-6E8A-4147-A177-3AD203B41FA5}">
                      <a16:colId xmlns:a16="http://schemas.microsoft.com/office/drawing/2014/main" val="3078107073"/>
                    </a:ext>
                  </a:extLst>
                </a:gridCol>
              </a:tblGrid>
              <a:tr h="62145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pozice ve slově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funkce při tvoření slov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t-ou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pří-klon-k-ou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3782942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klon</a:t>
                      </a:r>
                      <a:r>
                        <a:rPr lang="en-US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,poh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lexikální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9030450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pří-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směr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prefix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derivační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klonit x 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od-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klonit 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394963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věc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derivační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příklon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-a x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přiklon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33792481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pád/číslo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flexivní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příklonk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x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příklonk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87811754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4028489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deixe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kořen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08509688"/>
                  </a:ext>
                </a:extLst>
              </a:tr>
              <a:tr h="52867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pád/číslo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sufix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fční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: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800" b="0" i="0" dirty="0">
                          <a:solidFill>
                            <a:srgbClr val="FFC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flexivní</a:t>
                      </a:r>
                      <a:endParaRPr lang="cs-CZ" sz="2800" b="0" i="1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-ou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 t</a:t>
                      </a:r>
                      <a:r>
                        <a:rPr lang="cs-CZ" sz="2800" b="1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-y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75622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11053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Afix? Kořen?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/>
        </p:nvGraphicFramePr>
        <p:xfrm>
          <a:off x="838200" y="1664547"/>
          <a:ext cx="10455369" cy="44539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47596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391886">
                  <a:extLst>
                    <a:ext uri="{9D8B030D-6E8A-4147-A177-3AD203B41FA5}">
                      <a16:colId xmlns:a16="http://schemas.microsoft.com/office/drawing/2014/main" val="4080896866"/>
                    </a:ext>
                  </a:extLst>
                </a:gridCol>
                <a:gridCol w="2052734">
                  <a:extLst>
                    <a:ext uri="{9D8B030D-6E8A-4147-A177-3AD203B41FA5}">
                      <a16:colId xmlns:a16="http://schemas.microsoft.com/office/drawing/2014/main" val="36459095"/>
                    </a:ext>
                  </a:extLst>
                </a:gridCol>
                <a:gridCol w="1408923">
                  <a:extLst>
                    <a:ext uri="{9D8B030D-6E8A-4147-A177-3AD203B41FA5}">
                      <a16:colId xmlns:a16="http://schemas.microsoft.com/office/drawing/2014/main" val="2487776980"/>
                    </a:ext>
                  </a:extLst>
                </a:gridCol>
                <a:gridCol w="699797">
                  <a:extLst>
                    <a:ext uri="{9D8B030D-6E8A-4147-A177-3AD203B41FA5}">
                      <a16:colId xmlns:a16="http://schemas.microsoft.com/office/drawing/2014/main" val="2414169813"/>
                    </a:ext>
                  </a:extLst>
                </a:gridCol>
                <a:gridCol w="1527318">
                  <a:extLst>
                    <a:ext uri="{9D8B030D-6E8A-4147-A177-3AD203B41FA5}">
                      <a16:colId xmlns:a16="http://schemas.microsoft.com/office/drawing/2014/main" val="335042006"/>
                    </a:ext>
                  </a:extLst>
                </a:gridCol>
                <a:gridCol w="2227115">
                  <a:extLst>
                    <a:ext uri="{9D8B030D-6E8A-4147-A177-3AD203B41FA5}">
                      <a16:colId xmlns:a16="http://schemas.microsoft.com/office/drawing/2014/main" val="2514724395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-ismus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anarch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-ismus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okult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-ismus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komun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-ismus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Není to než ironická reakce na nové poválečné kvašení mezi všelikými </a:t>
                      </a:r>
                      <a:r>
                        <a:rPr lang="cs-CZ" sz="2400" b="0" i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ismy</a:t>
                      </a:r>
                      <a:r>
                        <a:rPr lang="cs-CZ" sz="2400" b="0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8098172"/>
                  </a:ext>
                </a:extLst>
              </a:tr>
              <a:tr h="722535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4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eko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-terorista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inter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-kulturní</a:t>
                      </a:r>
                    </a:p>
                  </a:txBody>
                  <a:tcPr marL="17780" marR="17780" marT="0" marB="0">
                    <a:lnL>
                      <a:noFill/>
                    </a:lnL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čoko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-holik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pivo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téka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= 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prefixoidy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sz="2800" dirty="0"/>
                        <a:t>= </a:t>
                      </a:r>
                      <a:r>
                        <a:rPr lang="cs-CZ" sz="2800" dirty="0" err="1"/>
                        <a:t>sufixoidy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87349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Lexikální kořeny? </a:t>
            </a:r>
            <a:r>
              <a:rPr lang="cs-CZ" dirty="0" err="1">
                <a:ea typeface="Calibri" panose="020F0502020204030204" pitchFamily="34" charset="0"/>
                <a:cs typeface="Times New Roman" panose="02020603050405020304" pitchFamily="18" charset="0"/>
              </a:rPr>
              <a:t>Fční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/gramatické kořeny?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6063058"/>
              </p:ext>
            </p:extLst>
          </p:nvPr>
        </p:nvGraphicFramePr>
        <p:xfrm>
          <a:off x="838200" y="1664547"/>
          <a:ext cx="10455368" cy="4335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634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989021">
                  <a:extLst>
                    <a:ext uri="{9D8B030D-6E8A-4147-A177-3AD203B41FA5}">
                      <a16:colId xmlns:a16="http://schemas.microsoft.com/office/drawing/2014/main" val="26788353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Myslím, tedy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Myslel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em, že přijdeš. </a:t>
                      </a:r>
                    </a:p>
                  </a:txBody>
                  <a:tcPr marL="17780" marR="177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92252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 dvacku?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má</a:t>
                      </a:r>
                      <a:r>
                        <a:rPr kumimoji="0" lang="cs-CZ" sz="2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š jít domů?</a:t>
                      </a: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7635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901906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Přijdeš i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Marie?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Budeme si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kat?</a:t>
                      </a: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54477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37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720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Mapování mezi významem a formou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7088997"/>
              </p:ext>
            </p:extLst>
          </p:nvPr>
        </p:nvGraphicFramePr>
        <p:xfrm>
          <a:off x="838200" y="1664547"/>
          <a:ext cx="10455368" cy="6391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466347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4989021">
                  <a:extLst>
                    <a:ext uri="{9D8B030D-6E8A-4147-A177-3AD203B41FA5}">
                      <a16:colId xmlns:a16="http://schemas.microsoft.com/office/drawing/2014/main" val="26788353"/>
                    </a:ext>
                  </a:extLst>
                </a:gridCol>
              </a:tblGrid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ideální stav: přidání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významu = přidání formy =</a:t>
                      </a:r>
                      <a:r>
                        <a:rPr lang="en-US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mapování mezi významem a formou = 1 : 1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realita: netransparentní vztah mezi významem a formou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62192252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cranberry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morphemes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(reziduální)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</a:t>
                      </a: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catenative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morphology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extended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exponence</a:t>
                      </a:r>
                    </a:p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cs-CZ" sz="28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cumulative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cs-CZ" sz="2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exponence</a:t>
                      </a: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cs-CZ" sz="2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7635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457200" marR="0" lvl="0" indent="-4572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97901906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57554477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123752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273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Cranberry</a:t>
            </a: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kořeny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687936"/>
              </p:ext>
            </p:extLst>
          </p:nvPr>
        </p:nvGraphicFramePr>
        <p:xfrm>
          <a:off x="830425" y="1664547"/>
          <a:ext cx="10472456" cy="50577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51314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030285">
                  <a:extLst>
                    <a:ext uri="{9D8B030D-6E8A-4147-A177-3AD203B41FA5}">
                      <a16:colId xmlns:a16="http://schemas.microsoft.com/office/drawing/2014/main" val="168726824"/>
                    </a:ext>
                  </a:extLst>
                </a:gridCol>
                <a:gridCol w="1347396">
                  <a:extLst>
                    <a:ext uri="{9D8B030D-6E8A-4147-A177-3AD203B41FA5}">
                      <a16:colId xmlns:a16="http://schemas.microsoft.com/office/drawing/2014/main" val="1658087964"/>
                    </a:ext>
                  </a:extLst>
                </a:gridCol>
                <a:gridCol w="2183364">
                  <a:extLst>
                    <a:ext uri="{9D8B030D-6E8A-4147-A177-3AD203B41FA5}">
                      <a16:colId xmlns:a16="http://schemas.microsoft.com/office/drawing/2014/main" val="964349898"/>
                    </a:ext>
                  </a:extLst>
                </a:gridCol>
                <a:gridCol w="2560097">
                  <a:extLst>
                    <a:ext uri="{9D8B030D-6E8A-4147-A177-3AD203B41FA5}">
                      <a16:colId xmlns:a16="http://schemas.microsoft.com/office/drawing/2014/main" val="1535894825"/>
                    </a:ext>
                  </a:extLst>
                </a:gridCol>
              </a:tblGrid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blue-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blue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ne-jas-n-ý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jas(-n-ý)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black-berry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black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ne-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chut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chut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(-n-ý)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9470291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straw-berry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straw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ne-mrav-n-ý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mrav(-n-ý)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9713938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rasp-berry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rasp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8190289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ne-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jap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</a:rPr>
                        <a:t>jap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2775334"/>
                  </a:ext>
                </a:extLst>
              </a:tr>
              <a:tr h="7225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cran-berry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</a:rPr>
                        <a:t>cran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ne-</a:t>
                      </a:r>
                      <a:r>
                        <a:rPr lang="cs-CZ" sz="2800" b="0" dirty="0" err="1">
                          <a:solidFill>
                            <a:schemeClr val="tx1"/>
                          </a:solidFill>
                        </a:rPr>
                        <a:t>horáz</a:t>
                      </a: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-n-ý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2800" b="0" dirty="0">
                          <a:solidFill>
                            <a:srgbClr val="FF0000"/>
                          </a:solidFill>
                        </a:rPr>
                        <a:t>*</a:t>
                      </a:r>
                      <a:r>
                        <a:rPr lang="cs-CZ" sz="2800" b="0" dirty="0" err="1">
                          <a:solidFill>
                            <a:srgbClr val="FF0000"/>
                          </a:solidFill>
                        </a:rPr>
                        <a:t>horáz</a:t>
                      </a:r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42663820"/>
                  </a:ext>
                </a:extLst>
              </a:tr>
              <a:tr h="72253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berr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bobule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GB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cran</a:t>
                      </a:r>
                      <a:r>
                        <a:rPr lang="en-GB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???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b="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66835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82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Ablaut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5688173"/>
              </p:ext>
            </p:extLst>
          </p:nvPr>
        </p:nvGraphicFramePr>
        <p:xfrm>
          <a:off x="838200" y="1664547"/>
          <a:ext cx="10784798" cy="51529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6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95525">
                  <a:extLst>
                    <a:ext uri="{9D8B030D-6E8A-4147-A177-3AD203B41FA5}">
                      <a16:colId xmlns:a16="http://schemas.microsoft.com/office/drawing/2014/main" val="3530902614"/>
                    </a:ext>
                  </a:extLst>
                </a:gridCol>
                <a:gridCol w="1176258">
                  <a:extLst>
                    <a:ext uri="{9D8B030D-6E8A-4147-A177-3AD203B41FA5}">
                      <a16:colId xmlns:a16="http://schemas.microsoft.com/office/drawing/2014/main" val="2990232899"/>
                    </a:ext>
                  </a:extLst>
                </a:gridCol>
                <a:gridCol w="1468262">
                  <a:extLst>
                    <a:ext uri="{9D8B030D-6E8A-4147-A177-3AD203B41FA5}">
                      <a16:colId xmlns:a16="http://schemas.microsoft.com/office/drawing/2014/main" val="1306169480"/>
                    </a:ext>
                  </a:extLst>
                </a:gridCol>
                <a:gridCol w="60960">
                  <a:extLst>
                    <a:ext uri="{9D8B030D-6E8A-4147-A177-3AD203B41FA5}">
                      <a16:colId xmlns:a16="http://schemas.microsoft.com/office/drawing/2014/main" val="2550344851"/>
                    </a:ext>
                  </a:extLst>
                </a:gridCol>
                <a:gridCol w="2410770">
                  <a:extLst>
                    <a:ext uri="{9D8B030D-6E8A-4147-A177-3AD203B41FA5}">
                      <a16:colId xmlns:a16="http://schemas.microsoft.com/office/drawing/2014/main" val="703743527"/>
                    </a:ext>
                  </a:extLst>
                </a:gridCol>
                <a:gridCol w="3148328">
                  <a:extLst>
                    <a:ext uri="{9D8B030D-6E8A-4147-A177-3AD203B41FA5}">
                      <a16:colId xmlns:a16="http://schemas.microsoft.com/office/drawing/2014/main" val="1737416711"/>
                    </a:ext>
                  </a:extLst>
                </a:gridCol>
              </a:tblGrid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forma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1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book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99340"/>
                  </a:ext>
                </a:extLst>
              </a:tr>
              <a:tr h="517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ox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-en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cs-CZ" sz="2800" b="0" i="1" dirty="0">
                        <a:solidFill>
                          <a:srgbClr val="FF0000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57919"/>
                  </a:ext>
                </a:extLst>
              </a:tr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[ʊ]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f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</a:rPr>
                        <a:t>ee</a:t>
                      </a:r>
                      <a:r>
                        <a:rPr lang="cs-CZ" sz="2800" dirty="0" err="1"/>
                        <a:t>t</a:t>
                      </a:r>
                      <a:r>
                        <a:rPr lang="en-GB" sz="2800" dirty="0"/>
                        <a:t> [</a:t>
                      </a:r>
                      <a:r>
                        <a:rPr lang="cs-CZ" sz="2800" dirty="0"/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0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cs-CZ" sz="2800" b="0" i="1" dirty="0" err="1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cs-CZ" sz="2800" b="0" i="1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84548"/>
                  </a:ext>
                </a:extLst>
              </a:tr>
              <a:tr h="5419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            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             </a:t>
                      </a:r>
                      <a:r>
                        <a:rPr lang="cs-CZ" sz="2800" b="1" dirty="0">
                          <a:solidFill>
                            <a:schemeClr val="tx1"/>
                          </a:solidFill>
                        </a:rPr>
                        <a:t>ablaut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cs-CZ" sz="2800" dirty="0" err="1"/>
                        <a:t>mofonologické</a:t>
                      </a:r>
                      <a:r>
                        <a:rPr lang="cs-CZ" sz="2800" dirty="0"/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1681"/>
                  </a:ext>
                </a:extLst>
              </a:tr>
              <a:tr h="657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85186"/>
                  </a:ext>
                </a:extLst>
              </a:tr>
              <a:tr h="502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dirty="0"/>
                        <a:t>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8422"/>
                  </a:ext>
                </a:extLst>
              </a:tr>
              <a:tr h="541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2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5330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Ablaut: IA-model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672961"/>
              </p:ext>
            </p:extLst>
          </p:nvPr>
        </p:nvGraphicFramePr>
        <p:xfrm>
          <a:off x="838200" y="1664547"/>
          <a:ext cx="10784798" cy="5316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6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895525">
                  <a:extLst>
                    <a:ext uri="{9D8B030D-6E8A-4147-A177-3AD203B41FA5}">
                      <a16:colId xmlns:a16="http://schemas.microsoft.com/office/drawing/2014/main" val="3530902614"/>
                    </a:ext>
                  </a:extLst>
                </a:gridCol>
                <a:gridCol w="909212">
                  <a:extLst>
                    <a:ext uri="{9D8B030D-6E8A-4147-A177-3AD203B41FA5}">
                      <a16:colId xmlns:a16="http://schemas.microsoft.com/office/drawing/2014/main" val="2990232899"/>
                    </a:ext>
                  </a:extLst>
                </a:gridCol>
                <a:gridCol w="1735308">
                  <a:extLst>
                    <a:ext uri="{9D8B030D-6E8A-4147-A177-3AD203B41FA5}">
                      <a16:colId xmlns:a16="http://schemas.microsoft.com/office/drawing/2014/main" val="1306169480"/>
                    </a:ext>
                  </a:extLst>
                </a:gridCol>
                <a:gridCol w="1969986">
                  <a:extLst>
                    <a:ext uri="{9D8B030D-6E8A-4147-A177-3AD203B41FA5}">
                      <a16:colId xmlns:a16="http://schemas.microsoft.com/office/drawing/2014/main" val="2550344851"/>
                    </a:ext>
                  </a:extLst>
                </a:gridCol>
                <a:gridCol w="501744">
                  <a:extLst>
                    <a:ext uri="{9D8B030D-6E8A-4147-A177-3AD203B41FA5}">
                      <a16:colId xmlns:a16="http://schemas.microsoft.com/office/drawing/2014/main" val="703743527"/>
                    </a:ext>
                  </a:extLst>
                </a:gridCol>
                <a:gridCol w="3148328">
                  <a:extLst>
                    <a:ext uri="{9D8B030D-6E8A-4147-A177-3AD203B41FA5}">
                      <a16:colId xmlns:a16="http://schemas.microsoft.com/office/drawing/2014/main" val="1737416711"/>
                    </a:ext>
                  </a:extLst>
                </a:gridCol>
              </a:tblGrid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1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 err="1">
                          <a:solidFill>
                            <a:schemeClr val="tx1"/>
                          </a:solidFill>
                        </a:rPr>
                        <a:t>book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-s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&lt;√</a:t>
                      </a:r>
                      <a:r>
                        <a:rPr lang="cs-CZ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99340"/>
                  </a:ext>
                </a:extLst>
              </a:tr>
              <a:tr h="517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ox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-en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&lt;√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en-US" sz="2800" b="0" i="1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,PL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57919"/>
                  </a:ext>
                </a:extLst>
              </a:tr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oo</a:t>
                      </a:r>
                      <a:r>
                        <a:rPr lang="cs-CZ" sz="2800" b="0" i="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[ʊ]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/>
                        <a:t>f</a:t>
                      </a:r>
                      <a:r>
                        <a:rPr lang="cs-CZ" sz="2800" dirty="0" err="1">
                          <a:solidFill>
                            <a:srgbClr val="FF0000"/>
                          </a:solidFill>
                        </a:rPr>
                        <a:t>ee</a:t>
                      </a:r>
                      <a:r>
                        <a:rPr lang="cs-CZ" sz="2800" dirty="0" err="1"/>
                        <a:t>t</a:t>
                      </a:r>
                      <a:r>
                        <a:rPr lang="en-GB" sz="2800" dirty="0"/>
                        <a:t> [</a:t>
                      </a:r>
                      <a:r>
                        <a:rPr lang="cs-CZ" sz="2800" dirty="0"/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dirty="0"/>
                        <a:t>]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&lt;√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cs-CZ" sz="2800" b="0" i="1" dirty="0">
                          <a:solidFill>
                            <a:srgbClr val="00B0F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Ø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[ʊ] 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/>
                        <a:t>[</a:t>
                      </a:r>
                      <a:r>
                        <a:rPr lang="cs-CZ" sz="2800"/>
                        <a:t>i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/>
                        <a:t>]</a:t>
                      </a:r>
                      <a:r>
                        <a:rPr lang="cs-CZ" sz="2800"/>
                        <a:t> / </a:t>
                      </a:r>
                      <a:r>
                        <a:rPr lang="en-US" sz="2800" b="0" i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en-US" sz="2800" b="0" i="1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[ʊ] 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800" dirty="0"/>
                        <a:t>[</a:t>
                      </a:r>
                      <a:r>
                        <a:rPr lang="cs-CZ" sz="2800" dirty="0"/>
                        <a:t>i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en-GB" sz="2800" dirty="0"/>
                        <a:t>]</a:t>
                      </a:r>
                      <a:r>
                        <a:rPr lang="cs-CZ" sz="2800" dirty="0"/>
                        <a:t> /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√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84548"/>
                  </a:ext>
                </a:extLst>
              </a:tr>
              <a:tr h="5419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             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dirty="0">
                          <a:solidFill>
                            <a:schemeClr val="tx1"/>
                          </a:solidFill>
                        </a:rPr>
                        <a:t>                    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nulový </a:t>
                      </a: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m.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 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&lt;√</a:t>
                      </a:r>
                      <a:r>
                        <a:rPr lang="en-US" sz="2800" b="0" i="1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&lt;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ʊ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&gt;</a:t>
                      </a:r>
                      <a:r>
                        <a:rPr lang="cs-CZ" sz="2800" dirty="0">
                          <a:solidFill>
                            <a:srgbClr val="FF0000"/>
                          </a:solidFill>
                        </a:rPr>
                        <a:t>i</a:t>
                      </a:r>
                      <a:r>
                        <a:rPr lang="en-US" sz="2800" b="0" i="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ː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PL&gt;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= </a:t>
                      </a:r>
                      <a:r>
                        <a:rPr lang="cs-CZ" sz="2800" b="0" i="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non-</a:t>
                      </a:r>
                      <a:r>
                        <a:rPr lang="cs-CZ" sz="2800" b="0" i="0" dirty="0" err="1">
                          <a:solidFill>
                            <a:srgbClr val="FF0000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concatenative</a:t>
                      </a: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m.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dirty="0"/>
                        <a:t>morfonologické pravidlo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cs-CZ" sz="2800" dirty="0" err="1"/>
                        <a:t>mofonologické</a:t>
                      </a:r>
                      <a:r>
                        <a:rPr lang="cs-CZ" sz="2800" dirty="0"/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1681"/>
                  </a:ext>
                </a:extLst>
              </a:tr>
              <a:tr h="6572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85186"/>
                  </a:ext>
                </a:extLst>
              </a:tr>
              <a:tr h="502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cs-CZ" sz="2800" dirty="0"/>
                        <a:t>       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8422"/>
                  </a:ext>
                </a:extLst>
              </a:tr>
              <a:tr h="541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2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342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4455"/>
            <a:ext cx="10515600" cy="1325563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ts val="0"/>
              </a:spcBef>
              <a:defRPr/>
            </a:pPr>
            <a:r>
              <a:rPr lang="cs-CZ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Absence formy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graphicFrame>
        <p:nvGraphicFramePr>
          <p:cNvPr id="9" name="Tabulk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926584"/>
              </p:ext>
            </p:extLst>
          </p:nvPr>
        </p:nvGraphicFramePr>
        <p:xfrm>
          <a:off x="838200" y="1664547"/>
          <a:ext cx="10784798" cy="42963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24695">
                  <a:extLst>
                    <a:ext uri="{9D8B030D-6E8A-4147-A177-3AD203B41FA5}">
                      <a16:colId xmlns:a16="http://schemas.microsoft.com/office/drawing/2014/main" val="3986450822"/>
                    </a:ext>
                  </a:extLst>
                </a:gridCol>
                <a:gridCol w="2229421">
                  <a:extLst>
                    <a:ext uri="{9D8B030D-6E8A-4147-A177-3AD203B41FA5}">
                      <a16:colId xmlns:a16="http://schemas.microsoft.com/office/drawing/2014/main" val="3530902614"/>
                    </a:ext>
                  </a:extLst>
                </a:gridCol>
                <a:gridCol w="794084">
                  <a:extLst>
                    <a:ext uri="{9D8B030D-6E8A-4147-A177-3AD203B41FA5}">
                      <a16:colId xmlns:a16="http://schemas.microsoft.com/office/drawing/2014/main" val="1306169480"/>
                    </a:ext>
                  </a:extLst>
                </a:gridCol>
                <a:gridCol w="1688841">
                  <a:extLst>
                    <a:ext uri="{9D8B030D-6E8A-4147-A177-3AD203B41FA5}">
                      <a16:colId xmlns:a16="http://schemas.microsoft.com/office/drawing/2014/main" val="1387987937"/>
                    </a:ext>
                  </a:extLst>
                </a:gridCol>
                <a:gridCol w="1299429">
                  <a:extLst>
                    <a:ext uri="{9D8B030D-6E8A-4147-A177-3AD203B41FA5}">
                      <a16:colId xmlns:a16="http://schemas.microsoft.com/office/drawing/2014/main" val="962170784"/>
                    </a:ext>
                  </a:extLst>
                </a:gridCol>
                <a:gridCol w="3148328">
                  <a:extLst>
                    <a:ext uri="{9D8B030D-6E8A-4147-A177-3AD203B41FA5}">
                      <a16:colId xmlns:a16="http://schemas.microsoft.com/office/drawing/2014/main" val="1737416711"/>
                    </a:ext>
                  </a:extLst>
                </a:gridCol>
              </a:tblGrid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SG</a:t>
                      </a: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b="0" dirty="0" smtClean="0">
                          <a:solidFill>
                            <a:schemeClr val="tx1"/>
                          </a:solidFill>
                        </a:rPr>
                        <a:t>forma</a:t>
                      </a: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b="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4804043"/>
                  </a:ext>
                </a:extLst>
              </a:tr>
              <a:tr h="54190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book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bookshelf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1399340"/>
                  </a:ext>
                </a:extLst>
              </a:tr>
              <a:tr h="51736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>
                          <a:solidFill>
                            <a:schemeClr val="tx1"/>
                          </a:solidFill>
                        </a:rPr>
                        <a:t>oxbow</a:t>
                      </a:r>
                      <a:endParaRPr lang="cs-CZ" sz="2800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>
                        <a:solidFill>
                          <a:srgbClr val="FF0000"/>
                        </a:solidFill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957919"/>
                  </a:ext>
                </a:extLst>
              </a:tr>
              <a:tr h="54190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foot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dirty="0" err="1" smtClean="0"/>
                        <a:t>footstool</a:t>
                      </a: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cs-CZ" sz="2800" b="0" i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abc+X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cs-CZ" sz="2800" i="1" dirty="0" err="1" smtClean="0">
                          <a:solidFill>
                            <a:schemeClr val="tx1"/>
                          </a:solidFill>
                        </a:rPr>
                        <a:t>abc</a:t>
                      </a:r>
                      <a:endParaRPr lang="cs-CZ" sz="2800" i="1" dirty="0">
                        <a:solidFill>
                          <a:schemeClr val="tx1"/>
                        </a:solidFill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8384548"/>
                  </a:ext>
                </a:extLst>
              </a:tr>
              <a:tr h="541901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</a:t>
                      </a: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baseline="-2500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lang="cs-CZ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1681"/>
                  </a:ext>
                </a:extLst>
              </a:tr>
              <a:tr h="567389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b="0" i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význam singuláru není vyjádřen žádnou formou </a:t>
                      </a:r>
                      <a:r>
                        <a:rPr lang="cs-CZ" sz="2800" b="0" i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dirty="0"/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585186"/>
                  </a:ext>
                </a:extLst>
              </a:tr>
              <a:tr h="5021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cs-CZ" sz="2800" dirty="0"/>
                    </a:p>
                  </a:txBody>
                  <a:tcPr marL="17780" marR="17780" marT="0" marB="0" anchor="b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9368422"/>
                  </a:ext>
                </a:extLst>
              </a:tr>
              <a:tr h="541901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1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T>
                      <a:noFill/>
                    </a:lnT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2800" b="0" i="0" dirty="0">
                        <a:solidFill>
                          <a:schemeClr val="tx1"/>
                        </a:solidFill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89283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705898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headEnd type="none" w="med" len="med"/>
          <a:tailEnd type="none" w="med" len="med"/>
        </a:ln>
      </a:spPr>
      <a:bodyPr/>
      <a:lstStyle/>
      <a:style>
        <a:lnRef idx="1">
          <a:schemeClr val="dk1"/>
        </a:lnRef>
        <a:fillRef idx="0">
          <a:schemeClr val="dk1"/>
        </a:fillRef>
        <a:effectRef idx="0">
          <a:schemeClr val="dk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717</Words>
  <Application>Microsoft Office PowerPoint</Application>
  <PresentationFormat>Širokoúhlá obrazovka</PresentationFormat>
  <Paragraphs>268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Morfém: shrnutí</vt:lpstr>
      <vt:lpstr>Klasifikace morfémů</vt:lpstr>
      <vt:lpstr>Afix? Kořen?</vt:lpstr>
      <vt:lpstr>Lexikální kořeny? Fční/gramatické kořeny?</vt:lpstr>
      <vt:lpstr>Mapování mezi významem a formou</vt:lpstr>
      <vt:lpstr>Cranberry kořeny</vt:lpstr>
      <vt:lpstr>Ablaut</vt:lpstr>
      <vt:lpstr>Ablaut: IA-model</vt:lpstr>
      <vt:lpstr>Absence formy</vt:lpstr>
      <vt:lpstr>Absence formy: IA-model</vt:lpstr>
      <vt:lpstr>Extended exponence</vt:lpstr>
      <vt:lpstr>Kumulativní morfémy </vt:lpstr>
      <vt:lpstr>Aglutinační jazyky </vt:lpstr>
      <vt:lpstr>Fúzující/flexivní jazyky</vt:lpstr>
      <vt:lpstr>Izolační/analytické jazyky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Morfologická délka</dc:title>
  <dc:creator>Markéta Ziková</dc:creator>
  <cp:lastModifiedBy>Markéta Ziková</cp:lastModifiedBy>
  <cp:revision>1046</cp:revision>
  <cp:lastPrinted>2019-11-24T16:53:54Z</cp:lastPrinted>
  <dcterms:created xsi:type="dcterms:W3CDTF">2018-11-27T11:40:05Z</dcterms:created>
  <dcterms:modified xsi:type="dcterms:W3CDTF">2021-03-15T11:06:00Z</dcterms:modified>
</cp:coreProperties>
</file>