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8"/>
  </p:handoutMasterIdLst>
  <p:sldIdLst>
    <p:sldId id="570" r:id="rId2"/>
    <p:sldId id="572" r:id="rId3"/>
    <p:sldId id="630" r:id="rId4"/>
    <p:sldId id="624" r:id="rId5"/>
    <p:sldId id="625" r:id="rId6"/>
    <p:sldId id="602" r:id="rId7"/>
    <p:sldId id="628" r:id="rId8"/>
    <p:sldId id="629" r:id="rId9"/>
    <p:sldId id="587" r:id="rId10"/>
    <p:sldId id="584" r:id="rId11"/>
    <p:sldId id="585" r:id="rId12"/>
    <p:sldId id="579" r:id="rId13"/>
    <p:sldId id="590" r:id="rId14"/>
    <p:sldId id="600" r:id="rId15"/>
    <p:sldId id="599" r:id="rId16"/>
    <p:sldId id="597" r:id="rId17"/>
  </p:sldIdLst>
  <p:sldSz cx="12192000" cy="6858000"/>
  <p:notesSz cx="9945688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03" d="100"/>
          <a:sy n="103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10062" cy="3444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6513515"/>
            <a:ext cx="4310062" cy="344487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4038" y="6513515"/>
            <a:ext cx="4310062" cy="344487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Item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-and-Arrangement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438240"/>
              </p:ext>
            </p:extLst>
          </p:nvPr>
        </p:nvGraphicFramePr>
        <p:xfrm>
          <a:off x="838200" y="1664547"/>
          <a:ext cx="10526630" cy="485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15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21149840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418581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2006409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1195137">
                  <a:extLst>
                    <a:ext uri="{9D8B030D-6E8A-4147-A177-3AD203B41FA5}">
                      <a16:colId xmlns:a16="http://schemas.microsoft.com/office/drawing/2014/main" val="3152910290"/>
                    </a:ext>
                  </a:extLst>
                </a:gridCol>
                <a:gridCol w="412021">
                  <a:extLst>
                    <a:ext uri="{9D8B030D-6E8A-4147-A177-3AD203B41FA5}">
                      <a16:colId xmlns:a16="http://schemas.microsoft.com/office/drawing/2014/main" val="1087857283"/>
                    </a:ext>
                  </a:extLst>
                </a:gridCol>
                <a:gridCol w="1011000">
                  <a:extLst>
                    <a:ext uri="{9D8B030D-6E8A-4147-A177-3AD203B41FA5}">
                      <a16:colId xmlns:a16="http://schemas.microsoft.com/office/drawing/2014/main" val="783768794"/>
                    </a:ext>
                  </a:extLst>
                </a:gridCol>
                <a:gridCol w="1303135">
                  <a:extLst>
                    <a:ext uri="{9D8B030D-6E8A-4147-A177-3AD203B41FA5}">
                      <a16:colId xmlns:a16="http://schemas.microsoft.com/office/drawing/2014/main" val="3242094302"/>
                    </a:ext>
                  </a:extLst>
                </a:gridCol>
              </a:tblGrid>
              <a:tr h="54190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maď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tina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aglutina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 (fúzující)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pád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PL+pád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-et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nek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 - Gen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41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419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,Nom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,PL+Nom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,PL+Acc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  <a:tr h="5419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,PL+Gen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08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29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Dvojznačnost forem: americký fotbalista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71926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3869226502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fotbalista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fotbal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464" y="3201754"/>
            <a:ext cx="2428875" cy="28354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738" y="3201754"/>
            <a:ext cx="449246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053"/>
    </mc:Choice>
    <mc:Fallback xmlns="">
      <p:transition spd="slow" advTm="8805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041300"/>
              </p:ext>
            </p:extLst>
          </p:nvPr>
        </p:nvGraphicFramePr>
        <p:xfrm>
          <a:off x="996697" y="1892808"/>
          <a:ext cx="10357104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1495064400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fotbalista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      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(-a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John‘s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car.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fotbal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ista</a:t>
                      </a:r>
                      <a:endParaRPr lang="en-US" sz="2800" b="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(-a)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americký  </a:t>
                      </a:r>
                      <a:r>
                        <a:rPr lang="cs-CZ" sz="28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fotbal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strike="sngStrike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Mary and John</a:t>
                      </a:r>
                      <a:r>
                        <a:rPr lang="en-US" sz="28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‘s car.</a:t>
                      </a:r>
                      <a:endParaRPr lang="cs-CZ" sz="28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cxnSp>
        <p:nvCxnSpPr>
          <p:cNvPr id="5" name="Přímá spojnice 4"/>
          <p:cNvCxnSpPr/>
          <p:nvPr/>
        </p:nvCxnSpPr>
        <p:spPr>
          <a:xfrm flipV="1">
            <a:off x="3002844" y="4329849"/>
            <a:ext cx="609148" cy="4458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cxnSpLocks/>
          </p:cNvCxnSpPr>
          <p:nvPr/>
        </p:nvCxnSpPr>
        <p:spPr>
          <a:xfrm>
            <a:off x="3611992" y="4329849"/>
            <a:ext cx="632630" cy="4458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065867" y="3531630"/>
            <a:ext cx="489700" cy="3686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cxnSpLocks/>
          </p:cNvCxnSpPr>
          <p:nvPr/>
        </p:nvCxnSpPr>
        <p:spPr>
          <a:xfrm flipV="1">
            <a:off x="7544323" y="4288529"/>
            <a:ext cx="559297" cy="528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8103620" y="4288529"/>
            <a:ext cx="630954" cy="4871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8940800" y="3531629"/>
            <a:ext cx="474133" cy="3686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F2CD96F6-F873-43E5-B400-39592150FE24}"/>
              </a:ext>
            </a:extLst>
          </p:cNvPr>
          <p:cNvCxnSpPr>
            <a:cxnSpLocks/>
          </p:cNvCxnSpPr>
          <p:nvPr/>
        </p:nvCxnSpPr>
        <p:spPr>
          <a:xfrm flipH="1" flipV="1">
            <a:off x="2515847" y="3531629"/>
            <a:ext cx="1087509" cy="79822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BA34A953-87B9-4598-A172-C0E7521B4C6A}"/>
              </a:ext>
            </a:extLst>
          </p:cNvPr>
          <p:cNvCxnSpPr/>
          <p:nvPr/>
        </p:nvCxnSpPr>
        <p:spPr>
          <a:xfrm flipH="1">
            <a:off x="8103620" y="3531629"/>
            <a:ext cx="837180" cy="75690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0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173"/>
    </mc:Choice>
    <mc:Fallback xmlns="">
      <p:transition spd="slow" advTm="14617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/>
              <a:t>Dvojznačnost forem: turečtina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58289"/>
              </p:ext>
            </p:extLst>
          </p:nvPr>
        </p:nvGraphicFramePr>
        <p:xfrm>
          <a:off x="830425" y="1664547"/>
          <a:ext cx="10472456" cy="4420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8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90818">
                  <a:extLst>
                    <a:ext uri="{9D8B030D-6E8A-4147-A177-3AD203B41FA5}">
                      <a16:colId xmlns:a16="http://schemas.microsoft.com/office/drawing/2014/main" val="773965050"/>
                    </a:ext>
                  </a:extLst>
                </a:gridCol>
                <a:gridCol w="3490819">
                  <a:extLst>
                    <a:ext uri="{9D8B030D-6E8A-4147-A177-3AD203B41FA5}">
                      <a16:colId xmlns:a16="http://schemas.microsoft.com/office/drawing/2014/main" val="771676063"/>
                    </a:ext>
                  </a:extLst>
                </a:gridCol>
              </a:tblGrid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ler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dům-PL-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A: jeho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B: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jejich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dům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082157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025923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242997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86230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D6BD913-496F-4BE3-87B6-C2E7C5785F8F}"/>
              </a:ext>
            </a:extLst>
          </p:cNvPr>
          <p:cNvCxnSpPr/>
          <p:nvPr/>
        </p:nvCxnSpPr>
        <p:spPr>
          <a:xfrm flipV="1">
            <a:off x="1463556" y="4324350"/>
            <a:ext cx="542925" cy="4000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2CEB9AF-0546-4C6F-A193-5B78FB2BB7E8}"/>
              </a:ext>
            </a:extLst>
          </p:cNvPr>
          <p:cNvCxnSpPr>
            <a:cxnSpLocks/>
          </p:cNvCxnSpPr>
          <p:nvPr/>
        </p:nvCxnSpPr>
        <p:spPr>
          <a:xfrm>
            <a:off x="2006481" y="4324350"/>
            <a:ext cx="470019" cy="4000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84F439C-1796-451E-A840-2384894D9F5C}"/>
              </a:ext>
            </a:extLst>
          </p:cNvPr>
          <p:cNvCxnSpPr/>
          <p:nvPr/>
        </p:nvCxnSpPr>
        <p:spPr>
          <a:xfrm flipV="1">
            <a:off x="2033880" y="3885046"/>
            <a:ext cx="608044" cy="4393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79F005BF-4CD7-4303-9F5C-EC8456624DBD}"/>
              </a:ext>
            </a:extLst>
          </p:cNvPr>
          <p:cNvCxnSpPr>
            <a:cxnSpLocks/>
          </p:cNvCxnSpPr>
          <p:nvPr/>
        </p:nvCxnSpPr>
        <p:spPr>
          <a:xfrm>
            <a:off x="2641924" y="3904092"/>
            <a:ext cx="687550" cy="54586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631168A6-BD71-4217-BE6F-5C7D20A0CB4B}"/>
              </a:ext>
            </a:extLst>
          </p:cNvPr>
          <p:cNvCxnSpPr>
            <a:cxnSpLocks/>
          </p:cNvCxnSpPr>
          <p:nvPr/>
        </p:nvCxnSpPr>
        <p:spPr>
          <a:xfrm flipV="1">
            <a:off x="9045251" y="4324350"/>
            <a:ext cx="504825" cy="4000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D438B905-8F7F-4D58-AEE8-E53ABEF605E4}"/>
              </a:ext>
            </a:extLst>
          </p:cNvPr>
          <p:cNvCxnSpPr/>
          <p:nvPr/>
        </p:nvCxnSpPr>
        <p:spPr>
          <a:xfrm>
            <a:off x="9550076" y="4324350"/>
            <a:ext cx="498799" cy="4000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02292692-ED51-4EEA-BD0A-8DE1524FFE39}"/>
              </a:ext>
            </a:extLst>
          </p:cNvPr>
          <p:cNvCxnSpPr/>
          <p:nvPr/>
        </p:nvCxnSpPr>
        <p:spPr>
          <a:xfrm flipH="1" flipV="1">
            <a:off x="8963025" y="3904092"/>
            <a:ext cx="587051" cy="420258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CF10FF56-FCE9-490D-A7CA-D33A9E93D7EC}"/>
              </a:ext>
            </a:extLst>
          </p:cNvPr>
          <p:cNvCxnSpPr/>
          <p:nvPr/>
        </p:nvCxnSpPr>
        <p:spPr>
          <a:xfrm flipH="1">
            <a:off x="8086725" y="3904092"/>
            <a:ext cx="876300" cy="753633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83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75"/>
    </mc:Choice>
    <mc:Fallback xmlns="">
      <p:transition spd="slow" advTm="10007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Nelineární interakce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912167"/>
              </p:ext>
            </p:extLst>
          </p:nvPr>
        </p:nvGraphicFramePr>
        <p:xfrm>
          <a:off x="838200" y="1664547"/>
          <a:ext cx="10364504" cy="4609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27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33849">
                  <a:extLst>
                    <a:ext uri="{9D8B030D-6E8A-4147-A177-3AD203B41FA5}">
                      <a16:colId xmlns:a16="http://schemas.microsoft.com/office/drawing/2014/main" val="3840490123"/>
                    </a:ext>
                  </a:extLst>
                </a:gridCol>
                <a:gridCol w="4060272">
                  <a:extLst>
                    <a:ext uri="{9D8B030D-6E8A-4147-A177-3AD203B41FA5}">
                      <a16:colId xmlns:a16="http://schemas.microsoft.com/office/drawing/2014/main" val="2486766994"/>
                    </a:ext>
                  </a:extLst>
                </a:gridCol>
                <a:gridCol w="2973104">
                  <a:extLst>
                    <a:ext uri="{9D8B030D-6E8A-4147-A177-3AD203B41FA5}">
                      <a16:colId xmlns:a16="http://schemas.microsoft.com/office/drawing/2014/main" val="1392369831"/>
                    </a:ext>
                  </a:extLst>
                </a:gridCol>
              </a:tblGrid>
              <a:tr h="860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černo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      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černovlas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plosko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nos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ploskonos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219845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roh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tří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roh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tříroh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287917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hrb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dvou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hrb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dvouhrb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270704"/>
                  </a:ext>
                </a:extLst>
              </a:tr>
              <a:tr h="8930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i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šavlo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zub</a:t>
                      </a:r>
                      <a:r>
                        <a:rPr lang="cs-CZ" sz="2800" b="0" i="0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u="sng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šavlozub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9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5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390"/>
    </mc:Choice>
    <mc:Fallback xmlns="">
      <p:transition spd="slow" advTm="18839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*</a:t>
            </a:r>
            <a:r>
              <a:rPr lang="cs-CZ" dirty="0" err="1"/>
              <a:t>dlouhovlasatý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26653"/>
              </p:ext>
            </p:extLst>
          </p:nvPr>
        </p:nvGraphicFramePr>
        <p:xfrm>
          <a:off x="996697" y="1892808"/>
          <a:ext cx="10357104" cy="4284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2">
                  <a:extLst>
                    <a:ext uri="{9D8B030D-6E8A-4147-A177-3AD203B41FA5}">
                      <a16:colId xmlns:a16="http://schemas.microsoft.com/office/drawing/2014/main" val="1495064400"/>
                    </a:ext>
                  </a:extLst>
                </a:gridCol>
              </a:tblGrid>
              <a:tr h="4284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(-ý)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vlas       -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cs-CZ" sz="2800" b="0" dirty="0">
                        <a:solidFill>
                          <a:srgbClr val="92D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-o-vlas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(-ý)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</a:t>
                      </a: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-o- vlas</a:t>
                      </a:r>
                      <a:endParaRPr lang="cs-CZ" sz="2800" b="0" strike="sng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</a:tbl>
          </a:graphicData>
        </a:graphic>
      </p:graphicFrame>
      <p:cxnSp>
        <p:nvCxnSpPr>
          <p:cNvPr id="8" name="Přímá spojnice 7"/>
          <p:cNvCxnSpPr>
            <a:cxnSpLocks/>
          </p:cNvCxnSpPr>
          <p:nvPr/>
        </p:nvCxnSpPr>
        <p:spPr>
          <a:xfrm>
            <a:off x="2555568" y="3531629"/>
            <a:ext cx="447276" cy="3686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065867" y="3531630"/>
            <a:ext cx="489700" cy="368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cxnSpLocks/>
          </p:cNvCxnSpPr>
          <p:nvPr/>
        </p:nvCxnSpPr>
        <p:spPr>
          <a:xfrm flipV="1">
            <a:off x="7544323" y="4288529"/>
            <a:ext cx="559297" cy="528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8103620" y="4288529"/>
            <a:ext cx="630954" cy="4871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8940800" y="3531629"/>
            <a:ext cx="474133" cy="3686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606A419-DF04-4960-B121-1F95C3545FDA}"/>
              </a:ext>
            </a:extLst>
          </p:cNvPr>
          <p:cNvCxnSpPr/>
          <p:nvPr/>
        </p:nvCxnSpPr>
        <p:spPr>
          <a:xfrm flipH="1">
            <a:off x="8103620" y="3531629"/>
            <a:ext cx="837180" cy="75690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26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52"/>
    </mc:Choice>
    <mc:Fallback xmlns="">
      <p:transition spd="slow" advTm="6745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Bracketing</a:t>
            </a:r>
            <a:r>
              <a:rPr lang="cs-CZ" dirty="0"/>
              <a:t> </a:t>
            </a:r>
            <a:r>
              <a:rPr lang="cs-CZ" dirty="0" err="1"/>
              <a:t>paradoxes</a:t>
            </a:r>
            <a:r>
              <a:rPr lang="cs-CZ" dirty="0"/>
              <a:t>: </a:t>
            </a:r>
            <a:r>
              <a:rPr lang="cs-CZ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unhappier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04061"/>
              </p:ext>
            </p:extLst>
          </p:nvPr>
        </p:nvGraphicFramePr>
        <p:xfrm>
          <a:off x="838200" y="1664547"/>
          <a:ext cx="10364504" cy="4432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12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91126">
                  <a:extLst>
                    <a:ext uri="{9D8B030D-6E8A-4147-A177-3AD203B41FA5}">
                      <a16:colId xmlns:a16="http://schemas.microsoft.com/office/drawing/2014/main" val="2946947376"/>
                    </a:ext>
                  </a:extLst>
                </a:gridCol>
                <a:gridCol w="5182252">
                  <a:extLst>
                    <a:ext uri="{9D8B030D-6E8A-4147-A177-3AD203B41FA5}">
                      <a16:colId xmlns:a16="http://schemas.microsoft.com/office/drawing/2014/main" val="2346271100"/>
                    </a:ext>
                  </a:extLst>
                </a:gridCol>
              </a:tblGrid>
              <a:tr h="554072"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konflikt mezi morfologickou 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sémantickou strukturou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15922"/>
                  </a:ext>
                </a:extLst>
              </a:tr>
              <a:tr h="55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morfologie: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sémantika: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083281"/>
                  </a:ext>
                </a:extLst>
              </a:tr>
              <a:tr h="55407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850228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(big)</a:t>
                      </a:r>
                      <a:r>
                        <a:rPr lang="el-GR" sz="2800" b="0" i="0" baseline="-25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bigg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-er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‘více nešťastný‘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45867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(happy)</a:t>
                      </a:r>
                      <a:r>
                        <a:rPr lang="el-GR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happi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-er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≠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‘ne více šťastný‘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6287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careful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l-GR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careful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38100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(inteligent)</a:t>
                      </a:r>
                      <a:r>
                        <a:rPr lang="el-GR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σσσσ</a:t>
                      </a: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inteligent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00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448"/>
    </mc:Choice>
    <mc:Fallback xmlns="">
      <p:transition spd="slow" advTm="29644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Význam vs. forma: čeština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15795"/>
              </p:ext>
            </p:extLst>
          </p:nvPr>
        </p:nvGraphicFramePr>
        <p:xfrm>
          <a:off x="838200" y="1664547"/>
          <a:ext cx="10364504" cy="626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0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487496">
                  <a:extLst>
                    <a:ext uri="{9D8B030D-6E8A-4147-A177-3AD203B41FA5}">
                      <a16:colId xmlns:a16="http://schemas.microsoft.com/office/drawing/2014/main" val="2346271100"/>
                    </a:ext>
                  </a:extLst>
                </a:gridCol>
              </a:tblGrid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závěsný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význam: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který se zavěšuje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deverbální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forma: z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-věs-n(-ý)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z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-věsit vs. z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-věs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450155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083281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výchovný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význam: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který vychovává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deverbální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3850228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forma: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-chov-n(-ý)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45867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62872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v</a:t>
                      </a:r>
                      <a:r>
                        <a:rPr lang="cs-CZ" sz="28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-chovat vs. </a:t>
                      </a:r>
                      <a:r>
                        <a:rPr lang="cs-CZ" sz="28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baseline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-chova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338100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9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38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876"/>
    </mc:Choice>
    <mc:Fallback xmlns="">
      <p:transition spd="slow" advTm="858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Nulové morfémy: konsekvence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632101"/>
              </p:ext>
            </p:extLst>
          </p:nvPr>
        </p:nvGraphicFramePr>
        <p:xfrm>
          <a:off x="838200" y="1664547"/>
          <a:ext cx="10550365" cy="4610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34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84082">
                  <a:extLst>
                    <a:ext uri="{9D8B030D-6E8A-4147-A177-3AD203B41FA5}">
                      <a16:colId xmlns:a16="http://schemas.microsoft.com/office/drawing/2014/main" val="2114984087"/>
                    </a:ext>
                  </a:extLst>
                </a:gridCol>
                <a:gridCol w="737118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1604866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942393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587827">
                  <a:extLst>
                    <a:ext uri="{9D8B030D-6E8A-4147-A177-3AD203B41FA5}">
                      <a16:colId xmlns:a16="http://schemas.microsoft.com/office/drawing/2014/main" val="3152910290"/>
                    </a:ext>
                  </a:extLst>
                </a:gridCol>
                <a:gridCol w="751523">
                  <a:extLst>
                    <a:ext uri="{9D8B030D-6E8A-4147-A177-3AD203B41FA5}">
                      <a16:colId xmlns:a16="http://schemas.microsoft.com/office/drawing/2014/main" val="1087857283"/>
                    </a:ext>
                  </a:extLst>
                </a:gridCol>
                <a:gridCol w="1804103">
                  <a:extLst>
                    <a:ext uri="{9D8B030D-6E8A-4147-A177-3AD203B41FA5}">
                      <a16:colId xmlns:a16="http://schemas.microsoft.com/office/drawing/2014/main" val="2795123807"/>
                    </a:ext>
                  </a:extLst>
                </a:gridCol>
                <a:gridCol w="1303135">
                  <a:extLst>
                    <a:ext uri="{9D8B030D-6E8A-4147-A177-3AD203B41FA5}">
                      <a16:colId xmlns:a16="http://schemas.microsoft.com/office/drawing/2014/main" val="3242094302"/>
                    </a:ext>
                  </a:extLst>
                </a:gridCol>
              </a:tblGrid>
              <a:tr h="5419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pád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-et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nek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nek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419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,Nom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,SG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,Nom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419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,SG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,Acc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,SG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,Dat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80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Nulové morfémy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91023"/>
              </p:ext>
            </p:extLst>
          </p:nvPr>
        </p:nvGraphicFramePr>
        <p:xfrm>
          <a:off x="838200" y="1664547"/>
          <a:ext cx="10455368" cy="4547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8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685592">
                  <a:extLst>
                    <a:ext uri="{9D8B030D-6E8A-4147-A177-3AD203B41FA5}">
                      <a16:colId xmlns:a16="http://schemas.microsoft.com/office/drawing/2014/main" val="3694206110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val="253067134"/>
                    </a:ext>
                  </a:extLst>
                </a:gridCol>
                <a:gridCol w="935318">
                  <a:extLst>
                    <a:ext uri="{9D8B030D-6E8A-4147-A177-3AD203B41FA5}">
                      <a16:colId xmlns:a16="http://schemas.microsoft.com/office/drawing/2014/main" val="1656274790"/>
                    </a:ext>
                  </a:extLst>
                </a:gridCol>
                <a:gridCol w="954927">
                  <a:extLst>
                    <a:ext uri="{9D8B030D-6E8A-4147-A177-3AD203B41FA5}">
                      <a16:colId xmlns:a16="http://schemas.microsoft.com/office/drawing/2014/main" val="1589479670"/>
                    </a:ext>
                  </a:extLst>
                </a:gridCol>
                <a:gridCol w="1658915">
                  <a:extLst>
                    <a:ext uri="{9D8B030D-6E8A-4147-A177-3AD203B41FA5}">
                      <a16:colId xmlns:a16="http://schemas.microsoft.com/office/drawing/2014/main" val="62422139"/>
                    </a:ext>
                  </a:extLst>
                </a:gridCol>
              </a:tblGrid>
              <a:tr h="7274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„akademická“ mluvnice češtiny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(Komárek, M. a</a:t>
                      </a:r>
                      <a:r>
                        <a:rPr lang="cs-CZ" sz="26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kol. 1986.</a:t>
                      </a: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Mluvnice češtiny</a:t>
                      </a: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 Praha: Academia.) 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7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131079"/>
                  </a:ext>
                </a:extLst>
              </a:tr>
              <a:tr h="4581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imperativ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minulý přechodník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42962"/>
                  </a:ext>
                </a:extLst>
              </a:tr>
              <a:tr h="2692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433868"/>
                  </a:ext>
                </a:extLst>
              </a:tr>
              <a:tr h="21568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nes-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(do-)</a:t>
                      </a: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-Ø-Ø-Ø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138833"/>
                  </a:ext>
                </a:extLst>
              </a:tr>
              <a:tr h="4849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287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748764"/>
                  </a:ext>
                </a:extLst>
              </a:tr>
              <a:tr h="45817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tisk-n-i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(do-)děl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-a-v-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ši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502476"/>
                  </a:ext>
                </a:extLst>
              </a:tr>
              <a:tr h="2692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918635"/>
                  </a:ext>
                </a:extLst>
              </a:tr>
              <a:tr h="2424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777201"/>
                  </a:ext>
                </a:extLst>
              </a:tr>
              <a:tr h="4849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staven-í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75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38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Teorie morfologie: různý přístup k významu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14582"/>
              </p:ext>
            </p:extLst>
          </p:nvPr>
        </p:nvGraphicFramePr>
        <p:xfrm>
          <a:off x="838200" y="1664547"/>
          <a:ext cx="10455368" cy="598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851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3552214545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2055189559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657341395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475647416"/>
                    </a:ext>
                  </a:extLst>
                </a:gridCol>
                <a:gridCol w="1253271">
                  <a:extLst>
                    <a:ext uri="{9D8B030D-6E8A-4147-A177-3AD203B41FA5}">
                      <a16:colId xmlns:a16="http://schemas.microsoft.com/office/drawing/2014/main" val="1264975155"/>
                    </a:ext>
                  </a:extLst>
                </a:gridCol>
              </a:tblGrid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-and-</a:t>
                      </a:r>
                      <a:r>
                        <a:rPr lang="cs-CZ" sz="2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rrangement (IA)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-and-</a:t>
                      </a:r>
                      <a:r>
                        <a:rPr lang="cs-CZ" sz="24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rocess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(IP)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realizační teorie </a:t>
                      </a:r>
                      <a:r>
                        <a:rPr lang="cs-CZ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morfologie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Morphology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Nanosyntax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-and-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(realizační teorie: 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Morphology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slov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vzniká přidáváním morfémů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slov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vzniká přidáváním významových rysů a ty se realizují (= vyslovují) danými morfémy  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 slov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vzniká přidáváním významových rysů, které se pak realizují (= vyslovují) danými morfémy  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58538"/>
                  </a:ext>
                </a:extLst>
              </a:tr>
              <a:tr h="72253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slovo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ebeknek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významy: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PL, 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658391"/>
                  </a:ext>
                </a:extLst>
              </a:tr>
              <a:tr h="49152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GB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083200"/>
                  </a:ext>
                </a:extLst>
              </a:tr>
              <a:tr h="260504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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84579"/>
                  </a:ext>
                </a:extLst>
              </a:tr>
              <a:tr h="23101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977572"/>
                  </a:ext>
                </a:extLst>
              </a:tr>
              <a:tr h="49152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GB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GB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4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346920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6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3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IA vs. IP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93886"/>
              </p:ext>
            </p:extLst>
          </p:nvPr>
        </p:nvGraphicFramePr>
        <p:xfrm>
          <a:off x="838200" y="1664547"/>
          <a:ext cx="10526630" cy="5782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15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211498408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30902614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990232899"/>
                    </a:ext>
                  </a:extLst>
                </a:gridCol>
                <a:gridCol w="2334127">
                  <a:extLst>
                    <a:ext uri="{9D8B030D-6E8A-4147-A177-3AD203B41FA5}">
                      <a16:colId xmlns:a16="http://schemas.microsoft.com/office/drawing/2014/main" val="1306169480"/>
                    </a:ext>
                  </a:extLst>
                </a:gridCol>
                <a:gridCol w="737937">
                  <a:extLst>
                    <a:ext uri="{9D8B030D-6E8A-4147-A177-3AD203B41FA5}">
                      <a16:colId xmlns:a16="http://schemas.microsoft.com/office/drawing/2014/main" val="2550344851"/>
                    </a:ext>
                  </a:extLst>
                </a:gridCol>
                <a:gridCol w="834189">
                  <a:extLst>
                    <a:ext uri="{9D8B030D-6E8A-4147-A177-3AD203B41FA5}">
                      <a16:colId xmlns:a16="http://schemas.microsoft.com/office/drawing/2014/main" val="3152910290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val="1087857283"/>
                    </a:ext>
                  </a:extLst>
                </a:gridCol>
                <a:gridCol w="1174369">
                  <a:extLst>
                    <a:ext uri="{9D8B030D-6E8A-4147-A177-3AD203B41FA5}">
                      <a16:colId xmlns:a16="http://schemas.microsoft.com/office/drawing/2014/main" val="783768794"/>
                    </a:ext>
                  </a:extLst>
                </a:gridCol>
                <a:gridCol w="1303135">
                  <a:extLst>
                    <a:ext uri="{9D8B030D-6E8A-4147-A177-3AD203B41FA5}">
                      <a16:colId xmlns:a16="http://schemas.microsoft.com/office/drawing/2014/main" val="3242094302"/>
                    </a:ext>
                  </a:extLst>
                </a:gridCol>
              </a:tblGrid>
              <a:tr h="541901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slovní tvary mají symetrickou morfematickou strukturu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IP  slovní tvary nemusejí mít symetrickou morfematickou strukturu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1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pád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pád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399340"/>
                  </a:ext>
                </a:extLst>
              </a:tr>
              <a:tr h="517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Nom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957919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-et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-et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84548"/>
                  </a:ext>
                </a:extLst>
              </a:tr>
              <a:tr h="541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-</a:t>
                      </a:r>
                      <a:r>
                        <a:rPr lang="cs-CZ" sz="2800" dirty="0" err="1"/>
                        <a:t>nek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Dat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021681"/>
                  </a:ext>
                </a:extLst>
              </a:tr>
              <a:tr h="54190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585186"/>
                  </a:ext>
                </a:extLst>
              </a:tr>
              <a:tr h="5419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eb</a:t>
                      </a:r>
                      <a:r>
                        <a:rPr lang="cs-CZ" sz="24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ebdings" panose="05030102010509060703" pitchFamily="18" charset="2"/>
                        </a:rPr>
                        <a:t>+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SG+Nom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368422"/>
                  </a:ext>
                </a:extLst>
              </a:tr>
              <a:tr h="5419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28309"/>
                  </a:ext>
                </a:extLst>
              </a:tr>
              <a:tr h="54190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308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54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Ablaut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32797"/>
              </p:ext>
            </p:extLst>
          </p:nvPr>
        </p:nvGraphicFramePr>
        <p:xfrm>
          <a:off x="703600" y="1700018"/>
          <a:ext cx="10784800" cy="4630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98733">
                  <a:extLst>
                    <a:ext uri="{9D8B030D-6E8A-4147-A177-3AD203B41FA5}">
                      <a16:colId xmlns:a16="http://schemas.microsoft.com/office/drawing/2014/main" val="4087805208"/>
                    </a:ext>
                  </a:extLst>
                </a:gridCol>
                <a:gridCol w="980071">
                  <a:extLst>
                    <a:ext uri="{9D8B030D-6E8A-4147-A177-3AD203B41FA5}">
                      <a16:colId xmlns:a16="http://schemas.microsoft.com/office/drawing/2014/main" val="3761446959"/>
                    </a:ext>
                  </a:extLst>
                </a:gridCol>
                <a:gridCol w="515105">
                  <a:extLst>
                    <a:ext uri="{9D8B030D-6E8A-4147-A177-3AD203B41FA5}">
                      <a16:colId xmlns:a16="http://schemas.microsoft.com/office/drawing/2014/main" val="1283418669"/>
                    </a:ext>
                  </a:extLst>
                </a:gridCol>
                <a:gridCol w="882316">
                  <a:extLst>
                    <a:ext uri="{9D8B030D-6E8A-4147-A177-3AD203B41FA5}">
                      <a16:colId xmlns:a16="http://schemas.microsoft.com/office/drawing/2014/main" val="3561605550"/>
                    </a:ext>
                  </a:extLst>
                </a:gridCol>
                <a:gridCol w="1217442">
                  <a:extLst>
                    <a:ext uri="{9D8B030D-6E8A-4147-A177-3AD203B41FA5}">
                      <a16:colId xmlns:a16="http://schemas.microsoft.com/office/drawing/2014/main" val="3410368710"/>
                    </a:ext>
                  </a:extLst>
                </a:gridCol>
                <a:gridCol w="898733">
                  <a:extLst>
                    <a:ext uri="{9D8B030D-6E8A-4147-A177-3AD203B41FA5}">
                      <a16:colId xmlns:a16="http://schemas.microsoft.com/office/drawing/2014/main" val="3576362691"/>
                    </a:ext>
                  </a:extLst>
                </a:gridCol>
                <a:gridCol w="898733">
                  <a:extLst>
                    <a:ext uri="{9D8B030D-6E8A-4147-A177-3AD203B41FA5}">
                      <a16:colId xmlns:a16="http://schemas.microsoft.com/office/drawing/2014/main" val="1598146638"/>
                    </a:ext>
                  </a:extLst>
                </a:gridCol>
                <a:gridCol w="787071">
                  <a:extLst>
                    <a:ext uri="{9D8B030D-6E8A-4147-A177-3AD203B41FA5}">
                      <a16:colId xmlns:a16="http://schemas.microsoft.com/office/drawing/2014/main" val="3267976953"/>
                    </a:ext>
                  </a:extLst>
                </a:gridCol>
                <a:gridCol w="1010397">
                  <a:extLst>
                    <a:ext uri="{9D8B030D-6E8A-4147-A177-3AD203B41FA5}">
                      <a16:colId xmlns:a16="http://schemas.microsoft.com/office/drawing/2014/main" val="2251074403"/>
                    </a:ext>
                  </a:extLst>
                </a:gridCol>
                <a:gridCol w="898733">
                  <a:extLst>
                    <a:ext uri="{9D8B030D-6E8A-4147-A177-3AD203B41FA5}">
                      <a16:colId xmlns:a16="http://schemas.microsoft.com/office/drawing/2014/main" val="252443995"/>
                    </a:ext>
                  </a:extLst>
                </a:gridCol>
                <a:gridCol w="898733">
                  <a:extLst>
                    <a:ext uri="{9D8B030D-6E8A-4147-A177-3AD203B41FA5}">
                      <a16:colId xmlns:a16="http://schemas.microsoft.com/office/drawing/2014/main" val="1308241642"/>
                    </a:ext>
                  </a:extLst>
                </a:gridCol>
              </a:tblGrid>
              <a:tr h="54827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IA-model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IP-model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Nanosyntax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7126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210489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88824"/>
                  </a:ext>
                </a:extLst>
              </a:tr>
              <a:tr h="548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913201"/>
                  </a:ext>
                </a:extLst>
              </a:tr>
              <a:tr h="5482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97860"/>
                  </a:ext>
                </a:extLst>
              </a:tr>
              <a:tr h="5482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ook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&gt;&lt;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-Ø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+PL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70206"/>
                  </a:ext>
                </a:extLst>
              </a:tr>
              <a:tr h="5482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[ʊ]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cs-CZ" sz="2400" b="0" dirty="0"/>
                        <a:t>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19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4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Morfémy realizují strukturu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200088"/>
              </p:ext>
            </p:extLst>
          </p:nvPr>
        </p:nvGraphicFramePr>
        <p:xfrm>
          <a:off x="1143862" y="1700018"/>
          <a:ext cx="10472456" cy="5219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81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490818">
                  <a:extLst>
                    <a:ext uri="{9D8B030D-6E8A-4147-A177-3AD203B41FA5}">
                      <a16:colId xmlns:a16="http://schemas.microsoft.com/office/drawing/2014/main" val="773965050"/>
                    </a:ext>
                  </a:extLst>
                </a:gridCol>
                <a:gridCol w="3490819">
                  <a:extLst>
                    <a:ext uri="{9D8B030D-6E8A-4147-A177-3AD203B41FA5}">
                      <a16:colId xmlns:a16="http://schemas.microsoft.com/office/drawing/2014/main" val="771676063"/>
                    </a:ext>
                  </a:extLst>
                </a:gridCol>
              </a:tblGrid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books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6082157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          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&lt;√</a:t>
                      </a:r>
                      <a:r>
                        <a:rPr lang="en-GB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ook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025923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242997"/>
                  </a:ext>
                </a:extLst>
              </a:tr>
              <a:tr h="867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feet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+PL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86230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D6BD913-496F-4BE3-87B6-C2E7C5785F8F}"/>
              </a:ext>
            </a:extLst>
          </p:cNvPr>
          <p:cNvCxnSpPr/>
          <p:nvPr/>
        </p:nvCxnSpPr>
        <p:spPr>
          <a:xfrm flipV="1">
            <a:off x="1758880" y="2584797"/>
            <a:ext cx="5429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2CEB9AF-0546-4C6F-A193-5B78FB2BB7E8}"/>
              </a:ext>
            </a:extLst>
          </p:cNvPr>
          <p:cNvCxnSpPr>
            <a:cxnSpLocks/>
          </p:cNvCxnSpPr>
          <p:nvPr/>
        </p:nvCxnSpPr>
        <p:spPr>
          <a:xfrm>
            <a:off x="2288583" y="2586615"/>
            <a:ext cx="470019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F6236D9-0D5F-4A11-B765-8AEE4DB5FEF5}"/>
              </a:ext>
            </a:extLst>
          </p:cNvPr>
          <p:cNvSpPr/>
          <p:nvPr/>
        </p:nvSpPr>
        <p:spPr>
          <a:xfrm>
            <a:off x="7625855" y="2584797"/>
            <a:ext cx="978408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A71AACAB-D86D-4697-BD61-E3E2DEA86B5E}"/>
              </a:ext>
            </a:extLst>
          </p:cNvPr>
          <p:cNvCxnSpPr/>
          <p:nvPr/>
        </p:nvCxnSpPr>
        <p:spPr>
          <a:xfrm flipV="1">
            <a:off x="5675580" y="2584797"/>
            <a:ext cx="5429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58CF26E-47E5-46D6-9E56-C6645A8BE1A7}"/>
              </a:ext>
            </a:extLst>
          </p:cNvPr>
          <p:cNvCxnSpPr>
            <a:cxnSpLocks/>
          </p:cNvCxnSpPr>
          <p:nvPr/>
        </p:nvCxnSpPr>
        <p:spPr>
          <a:xfrm>
            <a:off x="6218505" y="2563797"/>
            <a:ext cx="532491" cy="421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938B1AEC-D730-4E50-B686-C870EFF135C7}"/>
              </a:ext>
            </a:extLst>
          </p:cNvPr>
          <p:cNvSpPr/>
          <p:nvPr/>
        </p:nvSpPr>
        <p:spPr>
          <a:xfrm>
            <a:off x="7622168" y="4837840"/>
            <a:ext cx="978408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C815391C-2B9A-4F70-9328-0BF18819833E}"/>
              </a:ext>
            </a:extLst>
          </p:cNvPr>
          <p:cNvCxnSpPr/>
          <p:nvPr/>
        </p:nvCxnSpPr>
        <p:spPr>
          <a:xfrm flipV="1">
            <a:off x="1745657" y="4856764"/>
            <a:ext cx="5429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2122680E-AF9D-4596-9418-515FBC80C5B7}"/>
              </a:ext>
            </a:extLst>
          </p:cNvPr>
          <p:cNvCxnSpPr>
            <a:cxnSpLocks/>
          </p:cNvCxnSpPr>
          <p:nvPr/>
        </p:nvCxnSpPr>
        <p:spPr>
          <a:xfrm>
            <a:off x="2288582" y="4837840"/>
            <a:ext cx="470019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11E35744-C192-4517-BB69-0023A49471CD}"/>
              </a:ext>
            </a:extLst>
          </p:cNvPr>
          <p:cNvCxnSpPr>
            <a:cxnSpLocks/>
          </p:cNvCxnSpPr>
          <p:nvPr/>
        </p:nvCxnSpPr>
        <p:spPr>
          <a:xfrm>
            <a:off x="6380090" y="4837840"/>
            <a:ext cx="470019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B40D5697-3E15-4BAD-AD63-BFAAA96F5314}"/>
              </a:ext>
            </a:extLst>
          </p:cNvPr>
          <p:cNvCxnSpPr/>
          <p:nvPr/>
        </p:nvCxnSpPr>
        <p:spPr>
          <a:xfrm flipV="1">
            <a:off x="5847299" y="4837840"/>
            <a:ext cx="5429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EDBA80C3-1947-420D-98BB-0002153B3F7D}"/>
              </a:ext>
            </a:extLst>
          </p:cNvPr>
          <p:cNvSpPr/>
          <p:nvPr/>
        </p:nvSpPr>
        <p:spPr>
          <a:xfrm>
            <a:off x="3813746" y="4814473"/>
            <a:ext cx="978408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E8F09F7D-CC6A-4CE3-9DAE-69C3E8E03F78}"/>
              </a:ext>
            </a:extLst>
          </p:cNvPr>
          <p:cNvSpPr/>
          <p:nvPr/>
        </p:nvSpPr>
        <p:spPr>
          <a:xfrm>
            <a:off x="4020764" y="2737197"/>
            <a:ext cx="978408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90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75"/>
    </mc:Choice>
    <mc:Fallback xmlns="">
      <p:transition spd="slow" advTm="10007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/>
              <a:t>Seřazení morfémů a struktura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340054"/>
              </p:ext>
            </p:extLst>
          </p:nvPr>
        </p:nvGraphicFramePr>
        <p:xfrm>
          <a:off x="830425" y="1664547"/>
          <a:ext cx="10472456" cy="4953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39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39013">
                  <a:extLst>
                    <a:ext uri="{9D8B030D-6E8A-4147-A177-3AD203B41FA5}">
                      <a16:colId xmlns:a16="http://schemas.microsoft.com/office/drawing/2014/main" val="504490671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2546757396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706844666"/>
                    </a:ext>
                  </a:extLst>
                </a:gridCol>
                <a:gridCol w="872704">
                  <a:extLst>
                    <a:ext uri="{9D8B030D-6E8A-4147-A177-3AD203B41FA5}">
                      <a16:colId xmlns:a16="http://schemas.microsoft.com/office/drawing/2014/main" val="773965050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1501742247"/>
                    </a:ext>
                  </a:extLst>
                </a:gridCol>
                <a:gridCol w="1061935">
                  <a:extLst>
                    <a:ext uri="{9D8B030D-6E8A-4147-A177-3AD203B41FA5}">
                      <a16:colId xmlns:a16="http://schemas.microsoft.com/office/drawing/2014/main" val="2912900239"/>
                    </a:ext>
                  </a:extLst>
                </a:gridCol>
                <a:gridCol w="828296">
                  <a:extLst>
                    <a:ext uri="{9D8B030D-6E8A-4147-A177-3AD203B41FA5}">
                      <a16:colId xmlns:a16="http://schemas.microsoft.com/office/drawing/2014/main" val="700043644"/>
                    </a:ext>
                  </a:extLst>
                </a:gridCol>
                <a:gridCol w="104765">
                  <a:extLst>
                    <a:ext uri="{9D8B030D-6E8A-4147-A177-3AD203B41FA5}">
                      <a16:colId xmlns:a16="http://schemas.microsoft.com/office/drawing/2014/main" val="771676063"/>
                    </a:ext>
                  </a:extLst>
                </a:gridCol>
                <a:gridCol w="1495823">
                  <a:extLst>
                    <a:ext uri="{9D8B030D-6E8A-4147-A177-3AD203B41FA5}">
                      <a16:colId xmlns:a16="http://schemas.microsoft.com/office/drawing/2014/main" val="135689406"/>
                    </a:ext>
                  </a:extLst>
                </a:gridCol>
                <a:gridCol w="872704">
                  <a:extLst>
                    <a:ext uri="{9D8B030D-6E8A-4147-A177-3AD203B41FA5}">
                      <a16:colId xmlns:a16="http://schemas.microsoft.com/office/drawing/2014/main" val="3958407330"/>
                    </a:ext>
                  </a:extLst>
                </a:gridCol>
                <a:gridCol w="872705">
                  <a:extLst>
                    <a:ext uri="{9D8B030D-6E8A-4147-A177-3AD203B41FA5}">
                      <a16:colId xmlns:a16="http://schemas.microsoft.com/office/drawing/2014/main" val="3114244215"/>
                    </a:ext>
                  </a:extLst>
                </a:gridCol>
              </a:tblGrid>
              <a:tr h="58234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finština (ugrofinské j.)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zuluština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(bantuské j.)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82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talo</a:t>
                      </a:r>
                      <a:endParaRPr lang="cs-CZ" sz="26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6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ssa</a:t>
                      </a:r>
                      <a:endParaRPr lang="cs-CZ" sz="26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(a)ba-</a:t>
                      </a:r>
                      <a:endParaRPr lang="cs-CZ" sz="26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ntu</a:t>
                      </a:r>
                      <a:endParaRPr lang="cs-CZ" sz="26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91168"/>
                  </a:ext>
                </a:extLst>
              </a:tr>
              <a:tr h="582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√dům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Inessiv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Locativ</a:t>
                      </a: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6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√člověk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383946"/>
                  </a:ext>
                </a:extLst>
              </a:tr>
              <a:tr h="86704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025923"/>
                  </a:ext>
                </a:extLst>
              </a:tr>
              <a:tr h="86704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√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Číslo    Pád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K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Pád     Číslo     √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ler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42997"/>
                  </a:ext>
                </a:extLst>
              </a:tr>
              <a:tr h="86704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62309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D6BD913-496F-4BE3-87B6-C2E7C5785F8F}"/>
              </a:ext>
            </a:extLst>
          </p:cNvPr>
          <p:cNvCxnSpPr/>
          <p:nvPr/>
        </p:nvCxnSpPr>
        <p:spPr>
          <a:xfrm flipV="1">
            <a:off x="1463556" y="4324350"/>
            <a:ext cx="5429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2CEB9AF-0546-4C6F-A193-5B78FB2BB7E8}"/>
              </a:ext>
            </a:extLst>
          </p:cNvPr>
          <p:cNvCxnSpPr>
            <a:cxnSpLocks/>
          </p:cNvCxnSpPr>
          <p:nvPr/>
        </p:nvCxnSpPr>
        <p:spPr>
          <a:xfrm>
            <a:off x="2006481" y="4324350"/>
            <a:ext cx="470019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84F439C-1796-451E-A840-2384894D9F5C}"/>
              </a:ext>
            </a:extLst>
          </p:cNvPr>
          <p:cNvCxnSpPr/>
          <p:nvPr/>
        </p:nvCxnSpPr>
        <p:spPr>
          <a:xfrm flipV="1">
            <a:off x="1994404" y="3885046"/>
            <a:ext cx="608044" cy="43930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79F005BF-4CD7-4303-9F5C-EC8456624DBD}"/>
              </a:ext>
            </a:extLst>
          </p:cNvPr>
          <p:cNvCxnSpPr>
            <a:cxnSpLocks/>
          </p:cNvCxnSpPr>
          <p:nvPr/>
        </p:nvCxnSpPr>
        <p:spPr>
          <a:xfrm>
            <a:off x="2571937" y="3881426"/>
            <a:ext cx="687550" cy="54586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631168A6-BD71-4217-BE6F-5C7D20A0CB4B}"/>
              </a:ext>
            </a:extLst>
          </p:cNvPr>
          <p:cNvCxnSpPr>
            <a:cxnSpLocks/>
          </p:cNvCxnSpPr>
          <p:nvPr/>
        </p:nvCxnSpPr>
        <p:spPr>
          <a:xfrm flipV="1">
            <a:off x="7154797" y="4324350"/>
            <a:ext cx="504825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D438B905-8F7F-4D58-AEE8-E53ABEF605E4}"/>
              </a:ext>
            </a:extLst>
          </p:cNvPr>
          <p:cNvCxnSpPr/>
          <p:nvPr/>
        </p:nvCxnSpPr>
        <p:spPr>
          <a:xfrm>
            <a:off x="7659622" y="4324350"/>
            <a:ext cx="498799" cy="40005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58C7ACD-8C7B-4EB9-B9BA-B51A7F93D1CC}"/>
              </a:ext>
            </a:extLst>
          </p:cNvPr>
          <p:cNvCxnSpPr/>
          <p:nvPr/>
        </p:nvCxnSpPr>
        <p:spPr>
          <a:xfrm flipV="1">
            <a:off x="6419461" y="3881426"/>
            <a:ext cx="681745" cy="545865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2E4C77ED-01C2-444B-A413-C88300DC366B}"/>
              </a:ext>
            </a:extLst>
          </p:cNvPr>
          <p:cNvCxnSpPr>
            <a:cxnSpLocks/>
          </p:cNvCxnSpPr>
          <p:nvPr/>
        </p:nvCxnSpPr>
        <p:spPr>
          <a:xfrm>
            <a:off x="7063435" y="3881426"/>
            <a:ext cx="611011" cy="44292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7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75"/>
    </mc:Choice>
    <mc:Fallback xmlns="">
      <p:transition spd="slow" advTm="10007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Morfologická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46714"/>
              </p:ext>
            </p:extLst>
          </p:nvPr>
        </p:nvGraphicFramePr>
        <p:xfrm>
          <a:off x="830425" y="1664547"/>
          <a:ext cx="10472456" cy="4594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235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60097">
                  <a:extLst>
                    <a:ext uri="{9D8B030D-6E8A-4147-A177-3AD203B41FA5}">
                      <a16:colId xmlns:a16="http://schemas.microsoft.com/office/drawing/2014/main" val="1535894825"/>
                    </a:ext>
                  </a:extLst>
                </a:gridCol>
              </a:tblGrid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morfologická struktura ≠ lineární řetězec morfémů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= hierarchie morfémů v řetězci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470291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713938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 umí hierarchie vysvětlit (a co neumí vysvětlit prostá linearita):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90289"/>
                  </a:ext>
                </a:extLst>
              </a:tr>
              <a:tr h="7225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víceznačnost morfologických forem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775334"/>
                  </a:ext>
                </a:extLst>
              </a:tr>
              <a:tr h="722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interakce mezi nesousedními morfémy morfologických forem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66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69"/>
    </mc:Choice>
    <mc:Fallback xmlns="">
      <p:transition spd="slow" advTm="53869"/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Širokoúhlá obrazovka</PresentationFormat>
  <Paragraphs>316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Webdings</vt:lpstr>
      <vt:lpstr>Wingdings</vt:lpstr>
      <vt:lpstr>Motiv Office</vt:lpstr>
      <vt:lpstr>Item-and-Arrangement</vt:lpstr>
      <vt:lpstr>Nulové morfémy: konsekvence</vt:lpstr>
      <vt:lpstr>Nulové morfémy</vt:lpstr>
      <vt:lpstr>Teorie morfologie: různý přístup k významu</vt:lpstr>
      <vt:lpstr>IA vs. IP</vt:lpstr>
      <vt:lpstr>Ablaut</vt:lpstr>
      <vt:lpstr>Morfémy realizují strukturu</vt:lpstr>
      <vt:lpstr>Seřazení morfémů a struktura </vt:lpstr>
      <vt:lpstr>Morfologická struktura</vt:lpstr>
      <vt:lpstr>Dvojznačnost forem: americký fotbalista</vt:lpstr>
      <vt:lpstr>Různá struktura</vt:lpstr>
      <vt:lpstr>Dvojznačnost forem: turečtina</vt:lpstr>
      <vt:lpstr>Nelineární interakce morfémů</vt:lpstr>
      <vt:lpstr>*dlouhovlasatý </vt:lpstr>
      <vt:lpstr>Bracketing paradoxes: unhappier</vt:lpstr>
      <vt:lpstr>Význam vs. forma: čeština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1061</cp:revision>
  <cp:lastPrinted>2020-03-20T06:46:20Z</cp:lastPrinted>
  <dcterms:created xsi:type="dcterms:W3CDTF">2018-11-27T11:40:05Z</dcterms:created>
  <dcterms:modified xsi:type="dcterms:W3CDTF">2021-03-22T08:27:40Z</dcterms:modified>
</cp:coreProperties>
</file>