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93" r:id="rId2"/>
    <p:sldId id="604" r:id="rId3"/>
    <p:sldId id="617" r:id="rId4"/>
    <p:sldId id="616" r:id="rId5"/>
    <p:sldId id="618" r:id="rId6"/>
    <p:sldId id="605" r:id="rId7"/>
    <p:sldId id="606" r:id="rId8"/>
    <p:sldId id="608" r:id="rId9"/>
    <p:sldId id="607" r:id="rId10"/>
    <p:sldId id="609" r:id="rId11"/>
    <p:sldId id="610" r:id="rId12"/>
    <p:sldId id="611" r:id="rId13"/>
    <p:sldId id="613" r:id="rId14"/>
    <p:sldId id="614" r:id="rId15"/>
    <p:sldId id="615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83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473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82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05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89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485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37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32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26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89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64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8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 err="1"/>
              <a:t>Bracketing</a:t>
            </a:r>
            <a:r>
              <a:rPr lang="cs-CZ" dirty="0"/>
              <a:t> </a:t>
            </a:r>
            <a:r>
              <a:rPr lang="cs-CZ" dirty="0" err="1"/>
              <a:t>paradoxes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91835"/>
              </p:ext>
            </p:extLst>
          </p:nvPr>
        </p:nvGraphicFramePr>
        <p:xfrm>
          <a:off x="838200" y="1664547"/>
          <a:ext cx="10364504" cy="4432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225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82252">
                  <a:extLst>
                    <a:ext uri="{9D8B030D-6E8A-4147-A177-3AD203B41FA5}">
                      <a16:colId xmlns:a16="http://schemas.microsoft.com/office/drawing/2014/main" val="1638965424"/>
                    </a:ext>
                  </a:extLst>
                </a:gridCol>
              </a:tblGrid>
              <a:tr h="5540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morfologie: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happy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sémantika: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happy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407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happy    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er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0922393"/>
                  </a:ext>
                </a:extLst>
              </a:tr>
              <a:tr h="166221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 happy      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er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      happy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314222"/>
                  </a:ext>
                </a:extLst>
              </a:tr>
              <a:tr h="5540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5452742"/>
                  </a:ext>
                </a:extLst>
              </a:tr>
              <a:tr h="554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09503"/>
                  </a:ext>
                </a:extLst>
              </a:tr>
              <a:tr h="5540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071999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5C48C2CA-A835-4DE6-A2C3-551CAEC10E55}"/>
              </a:ext>
            </a:extLst>
          </p:cNvPr>
          <p:cNvCxnSpPr>
            <a:cxnSpLocks/>
          </p:cNvCxnSpPr>
          <p:nvPr/>
        </p:nvCxnSpPr>
        <p:spPr>
          <a:xfrm flipV="1">
            <a:off x="2377574" y="3327489"/>
            <a:ext cx="521103" cy="395511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909967EB-1D0F-4814-BF12-CCB2099FEDCE}"/>
              </a:ext>
            </a:extLst>
          </p:cNvPr>
          <p:cNvCxnSpPr>
            <a:cxnSpLocks/>
          </p:cNvCxnSpPr>
          <p:nvPr/>
        </p:nvCxnSpPr>
        <p:spPr>
          <a:xfrm>
            <a:off x="2898677" y="3307016"/>
            <a:ext cx="426049" cy="415984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99AD27A4-E141-4D2F-81EC-9BAE0C9D76F9}"/>
              </a:ext>
            </a:extLst>
          </p:cNvPr>
          <p:cNvCxnSpPr>
            <a:cxnSpLocks/>
          </p:cNvCxnSpPr>
          <p:nvPr/>
        </p:nvCxnSpPr>
        <p:spPr>
          <a:xfrm flipH="1">
            <a:off x="7234990" y="3256179"/>
            <a:ext cx="465220" cy="466821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76E5CDB5-8E73-4677-8F31-EF159683C794}"/>
              </a:ext>
            </a:extLst>
          </p:cNvPr>
          <p:cNvCxnSpPr>
            <a:cxnSpLocks/>
          </p:cNvCxnSpPr>
          <p:nvPr/>
        </p:nvCxnSpPr>
        <p:spPr>
          <a:xfrm>
            <a:off x="7700210" y="3256179"/>
            <a:ext cx="492611" cy="470832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11A43957-2C32-4BB1-AAB9-5C4FEEC62643}"/>
              </a:ext>
            </a:extLst>
          </p:cNvPr>
          <p:cNvCxnSpPr>
            <a:cxnSpLocks/>
          </p:cNvCxnSpPr>
          <p:nvPr/>
        </p:nvCxnSpPr>
        <p:spPr>
          <a:xfrm>
            <a:off x="8192821" y="2789358"/>
            <a:ext cx="553452" cy="437071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C96C159E-852F-4C79-AF81-02C319388414}"/>
              </a:ext>
            </a:extLst>
          </p:cNvPr>
          <p:cNvCxnSpPr>
            <a:cxnSpLocks/>
          </p:cNvCxnSpPr>
          <p:nvPr/>
        </p:nvCxnSpPr>
        <p:spPr>
          <a:xfrm flipH="1">
            <a:off x="1796716" y="2823119"/>
            <a:ext cx="593558" cy="43306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E6B2DCB9-DD73-4683-B0F3-F4A6DAA24D4B}"/>
              </a:ext>
            </a:extLst>
          </p:cNvPr>
          <p:cNvCxnSpPr>
            <a:cxnSpLocks/>
          </p:cNvCxnSpPr>
          <p:nvPr/>
        </p:nvCxnSpPr>
        <p:spPr>
          <a:xfrm>
            <a:off x="2377574" y="2823119"/>
            <a:ext cx="521103" cy="483897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35">
            <a:extLst>
              <a:ext uri="{FF2B5EF4-FFF2-40B4-BE49-F238E27FC236}">
                <a16:creationId xmlns:a16="http://schemas.microsoft.com/office/drawing/2014/main" id="{D7766A3F-DF66-4463-AD9B-CA248E024544}"/>
              </a:ext>
            </a:extLst>
          </p:cNvPr>
          <p:cNvCxnSpPr>
            <a:cxnSpLocks/>
          </p:cNvCxnSpPr>
          <p:nvPr/>
        </p:nvCxnSpPr>
        <p:spPr>
          <a:xfrm flipH="1">
            <a:off x="7700210" y="2789358"/>
            <a:ext cx="492611" cy="456987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71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335"/>
    </mc:Choice>
    <mc:Fallback xmlns="">
      <p:transition spd="slow" advTm="8633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Čeština: inherentní plurál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004940"/>
              </p:ext>
            </p:extLst>
          </p:nvPr>
        </p:nvGraphicFramePr>
        <p:xfrm>
          <a:off x="838200" y="1929832"/>
          <a:ext cx="10364504" cy="45562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223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429164">
                  <a:extLst>
                    <a:ext uri="{9D8B030D-6E8A-4147-A177-3AD203B41FA5}">
                      <a16:colId xmlns:a16="http://schemas.microsoft.com/office/drawing/2014/main" val="1425461823"/>
                    </a:ext>
                  </a:extLst>
                </a:gridCol>
                <a:gridCol w="2120550">
                  <a:extLst>
                    <a:ext uri="{9D8B030D-6E8A-4147-A177-3AD203B41FA5}">
                      <a16:colId xmlns:a16="http://schemas.microsoft.com/office/drawing/2014/main" val="3544133378"/>
                    </a:ext>
                  </a:extLst>
                </a:gridCol>
                <a:gridCol w="807377">
                  <a:extLst>
                    <a:ext uri="{9D8B030D-6E8A-4147-A177-3AD203B41FA5}">
                      <a16:colId xmlns:a16="http://schemas.microsoft.com/office/drawing/2014/main" val="3311893719"/>
                    </a:ext>
                  </a:extLst>
                </a:gridCol>
                <a:gridCol w="2585177">
                  <a:extLst>
                    <a:ext uri="{9D8B030D-6E8A-4147-A177-3AD203B41FA5}">
                      <a16:colId xmlns:a16="http://schemas.microsoft.com/office/drawing/2014/main" val="2562243365"/>
                    </a:ext>
                  </a:extLst>
                </a:gridCol>
              </a:tblGrid>
              <a:tr h="6630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5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člověk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-é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-sk-ý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1532250"/>
                  </a:ext>
                </a:extLst>
              </a:tr>
              <a:tr h="555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přítel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přátel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-é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přátel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-sk-ý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1598161"/>
                  </a:ext>
                </a:extLst>
              </a:tr>
              <a:tr h="56263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042465"/>
                  </a:ext>
                </a:extLst>
              </a:tr>
              <a:tr h="55510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člověk – lid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supletivní kořeny     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972081"/>
                  </a:ext>
                </a:extLst>
              </a:tr>
              <a:tr h="55510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přítel – přátel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ablaut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492441"/>
                  </a:ext>
                </a:extLst>
              </a:tr>
              <a:tr h="55510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140924"/>
                  </a:ext>
                </a:extLst>
              </a:tr>
              <a:tr h="55510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166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16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170"/>
    </mc:Choice>
    <mc:Fallback xmlns="">
      <p:transition spd="slow" advTm="16817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Čeština: kontextový plurál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809145"/>
              </p:ext>
            </p:extLst>
          </p:nvPr>
        </p:nvGraphicFramePr>
        <p:xfrm>
          <a:off x="838200" y="1664547"/>
          <a:ext cx="10368582" cy="4461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8680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107346">
                  <a:extLst>
                    <a:ext uri="{9D8B030D-6E8A-4147-A177-3AD203B41FA5}">
                      <a16:colId xmlns:a16="http://schemas.microsoft.com/office/drawing/2014/main" val="3544133378"/>
                    </a:ext>
                  </a:extLst>
                </a:gridCol>
                <a:gridCol w="5074430">
                  <a:extLst>
                    <a:ext uri="{9D8B030D-6E8A-4147-A177-3AD203B41FA5}">
                      <a16:colId xmlns:a16="http://schemas.microsoft.com/office/drawing/2014/main" val="3318821578"/>
                    </a:ext>
                  </a:extLst>
                </a:gridCol>
              </a:tblGrid>
              <a:tr h="56692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baseline="-250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naš</a:t>
                      </a:r>
                      <a:r>
                        <a:rPr lang="cs-CZ" sz="2800" b="0" i="1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  <a:r>
                        <a:rPr lang="cs-CZ" sz="2800" b="0" i="0" baseline="-250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nov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cs-CZ" sz="2800" b="0" i="0" baseline="-250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soused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baseline="-250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</a:t>
                      </a:r>
                      <a:r>
                        <a:rPr lang="cs-CZ" sz="2800" b="0" i="1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</a:t>
                      </a:r>
                      <a:r>
                        <a:rPr lang="cs-CZ" sz="2800" b="0" i="0" baseline="-250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hezký  byt.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510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small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cs-CZ" sz="2800" b="0" i="0" cap="small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modifikátory se shodují s </a:t>
                      </a:r>
                      <a:r>
                        <a:rPr lang="cs-CZ" sz="2800" b="0" i="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hlavou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NP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noví </a:t>
                      </a:r>
                      <a:r>
                        <a:rPr lang="cs-CZ" sz="2800" b="0" i="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sousedi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1532250"/>
                  </a:ext>
                </a:extLst>
              </a:tr>
              <a:tr h="55510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- </a:t>
                      </a:r>
                      <a:r>
                        <a:rPr lang="cs-CZ" sz="2800" b="0" i="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hlav</a:t>
                      </a:r>
                      <a:r>
                        <a:rPr lang="en-US" sz="2800" b="0" i="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VP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hezký byt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shoduje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hlavou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subjektov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NP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1598161"/>
                  </a:ext>
                </a:extLst>
              </a:tr>
              <a:tr h="555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7042465"/>
                  </a:ext>
                </a:extLst>
              </a:tr>
              <a:tr h="55510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vykání: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9972081"/>
                  </a:ext>
                </a:extLst>
              </a:tr>
              <a:tr h="56346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</a:t>
                      </a:r>
                      <a:r>
                        <a:rPr lang="cs-CZ" sz="2800" b="0" i="0" baseline="-250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js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-te</a:t>
                      </a:r>
                      <a:r>
                        <a:rPr lang="cs-CZ" sz="2800" b="0" i="0" baseline="-250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nemocn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</a:t>
                      </a:r>
                      <a:r>
                        <a:rPr lang="cs-CZ" sz="2800" b="0" i="0" baseline="-250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</a:t>
                      </a:r>
                      <a:r>
                        <a:rPr lang="cs-CZ" sz="2800" b="0" i="0" baseline="-250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js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-te</a:t>
                      </a:r>
                      <a:r>
                        <a:rPr lang="cs-CZ" sz="2800" b="0" i="0" baseline="-250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nemocn</a:t>
                      </a:r>
                      <a:r>
                        <a:rPr lang="cs-CZ" sz="2800" b="0" i="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-á</a:t>
                      </a:r>
                      <a:r>
                        <a:rPr lang="cs-CZ" sz="2800" b="0" i="0" cap="small" baseline="-250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endParaRPr lang="cs-CZ" sz="2800" b="0" i="0" cap="small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492441"/>
                  </a:ext>
                </a:extLst>
              </a:tr>
              <a:tr h="55510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Subj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forma =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Subj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forma =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0140924"/>
                  </a:ext>
                </a:extLst>
              </a:tr>
              <a:tr h="55510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význam =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(více adresátů)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význam = </a:t>
                      </a:r>
                      <a:r>
                        <a:rPr lang="cs-CZ" sz="2800" b="0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(jeden adresát)      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2166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95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8162"/>
    </mc:Choice>
    <mc:Fallback xmlns="">
      <p:transition spd="slow" advTm="288162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Flexivní rysy a lexikální třídy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448438"/>
              </p:ext>
            </p:extLst>
          </p:nvPr>
        </p:nvGraphicFramePr>
        <p:xfrm>
          <a:off x="838200" y="1664547"/>
          <a:ext cx="10364505" cy="4838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483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47038">
                  <a:extLst>
                    <a:ext uri="{9D8B030D-6E8A-4147-A177-3AD203B41FA5}">
                      <a16:colId xmlns:a16="http://schemas.microsoft.com/office/drawing/2014/main" val="756696710"/>
                    </a:ext>
                  </a:extLst>
                </a:gridCol>
                <a:gridCol w="1707797">
                  <a:extLst>
                    <a:ext uri="{9D8B030D-6E8A-4147-A177-3AD203B41FA5}">
                      <a16:colId xmlns:a16="http://schemas.microsoft.com/office/drawing/2014/main" val="3544133378"/>
                    </a:ext>
                  </a:extLst>
                </a:gridCol>
                <a:gridCol w="1010236">
                  <a:extLst>
                    <a:ext uri="{9D8B030D-6E8A-4147-A177-3AD203B41FA5}">
                      <a16:colId xmlns:a16="http://schemas.microsoft.com/office/drawing/2014/main" val="3692303508"/>
                    </a:ext>
                  </a:extLst>
                </a:gridCol>
                <a:gridCol w="2444599">
                  <a:extLst>
                    <a:ext uri="{9D8B030D-6E8A-4147-A177-3AD203B41FA5}">
                      <a16:colId xmlns:a16="http://schemas.microsoft.com/office/drawing/2014/main" val="1775293381"/>
                    </a:ext>
                  </a:extLst>
                </a:gridCol>
              </a:tblGrid>
              <a:tr h="555103">
                <a:tc gridSpan="5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flexivní rysy jsou tradičně spojovány s jednotlivými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lexikálními třídami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510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1532250"/>
                  </a:ext>
                </a:extLst>
              </a:tr>
              <a:tr h="6661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Jména (N)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Slovesa (V)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Adjektiva (A)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1598161"/>
                  </a:ext>
                </a:extLst>
              </a:tr>
              <a:tr h="6661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čas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stupeň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490488"/>
                  </a:ext>
                </a:extLst>
              </a:tr>
              <a:tr h="6661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číslo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způsob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shoda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157867"/>
                  </a:ext>
                </a:extLst>
              </a:tr>
              <a:tr h="6661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pád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aspekt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833470"/>
                  </a:ext>
                </a:extLst>
              </a:tr>
              <a:tr h="6661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definitnost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shoda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164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336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072"/>
    </mc:Choice>
    <mc:Fallback xmlns="">
      <p:transition spd="slow" advTm="98072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Flexivní rysy a jejich realizace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382376"/>
              </p:ext>
            </p:extLst>
          </p:nvPr>
        </p:nvGraphicFramePr>
        <p:xfrm>
          <a:off x="838200" y="1664547"/>
          <a:ext cx="10521526" cy="51248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225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3180">
                  <a:extLst>
                    <a:ext uri="{9D8B030D-6E8A-4147-A177-3AD203B41FA5}">
                      <a16:colId xmlns:a16="http://schemas.microsoft.com/office/drawing/2014/main" val="636867959"/>
                    </a:ext>
                  </a:extLst>
                </a:gridCol>
                <a:gridCol w="133461">
                  <a:extLst>
                    <a:ext uri="{9D8B030D-6E8A-4147-A177-3AD203B41FA5}">
                      <a16:colId xmlns:a16="http://schemas.microsoft.com/office/drawing/2014/main" val="51157003"/>
                    </a:ext>
                  </a:extLst>
                </a:gridCol>
                <a:gridCol w="2718033">
                  <a:extLst>
                    <a:ext uri="{9D8B030D-6E8A-4147-A177-3AD203B41FA5}">
                      <a16:colId xmlns:a16="http://schemas.microsoft.com/office/drawing/2014/main" val="3544133378"/>
                    </a:ext>
                  </a:extLst>
                </a:gridCol>
                <a:gridCol w="2444599">
                  <a:extLst>
                    <a:ext uri="{9D8B030D-6E8A-4147-A177-3AD203B41FA5}">
                      <a16:colId xmlns:a16="http://schemas.microsoft.com/office/drawing/2014/main" val="1775293381"/>
                    </a:ext>
                  </a:extLst>
                </a:gridCol>
              </a:tblGrid>
              <a:tr h="555103">
                <a:tc gridSpan="5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tradiční pohled: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jazyk má flexivní rys X, jestliže X systematicky vyjadřuje morfologickými formami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510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1532250"/>
                  </a:ext>
                </a:extLst>
              </a:tr>
              <a:tr h="6661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1598161"/>
                  </a:ext>
                </a:extLst>
              </a:tr>
              <a:tr h="66612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kopl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kicked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Peter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490488"/>
                  </a:ext>
                </a:extLst>
              </a:tr>
              <a:tr h="6661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kopl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Michala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Peter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kicked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157867"/>
                  </a:ext>
                </a:extLst>
              </a:tr>
              <a:tr h="66612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833470"/>
                  </a:ext>
                </a:extLst>
              </a:tr>
              <a:tr h="6661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kopl.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He</a:t>
                      </a:r>
                      <a:r>
                        <a:rPr lang="cs-CZ" sz="2800" dirty="0"/>
                        <a:t> </a:t>
                      </a:r>
                      <a:r>
                        <a:rPr lang="cs-CZ" sz="2800" dirty="0" err="1"/>
                        <a:t>kicked</a:t>
                      </a:r>
                      <a:r>
                        <a:rPr lang="cs-CZ" sz="2800" baseline="0" dirty="0"/>
                        <a:t> </a:t>
                      </a:r>
                      <a:r>
                        <a:rPr lang="cs-CZ" sz="2800" baseline="0" dirty="0" err="1">
                          <a:solidFill>
                            <a:srgbClr val="00B0F0"/>
                          </a:solidFill>
                        </a:rPr>
                        <a:t>him</a:t>
                      </a:r>
                      <a:r>
                        <a:rPr lang="cs-CZ" sz="2800" baseline="0" dirty="0"/>
                        <a:t>.</a:t>
                      </a:r>
                      <a:endParaRPr lang="cs-CZ" sz="2800" dirty="0"/>
                    </a:p>
                    <a:p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164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972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081"/>
    </mc:Choice>
    <mc:Fallback xmlns="">
      <p:transition spd="slow" advTm="19208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Flexe? Derivace?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162877"/>
              </p:ext>
            </p:extLst>
          </p:nvPr>
        </p:nvGraphicFramePr>
        <p:xfrm>
          <a:off x="838200" y="1664547"/>
          <a:ext cx="10364506" cy="43298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290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817917">
                  <a:extLst>
                    <a:ext uri="{9D8B030D-6E8A-4147-A177-3AD203B41FA5}">
                      <a16:colId xmlns:a16="http://schemas.microsoft.com/office/drawing/2014/main" val="2948967258"/>
                    </a:ext>
                  </a:extLst>
                </a:gridCol>
                <a:gridCol w="6473688">
                  <a:extLst>
                    <a:ext uri="{9D8B030D-6E8A-4147-A177-3AD203B41FA5}">
                      <a16:colId xmlns:a16="http://schemas.microsoft.com/office/drawing/2014/main" val="314062395"/>
                    </a:ext>
                  </a:extLst>
                </a:gridCol>
              </a:tblGrid>
              <a:tr h="721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zkouš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-e-n-í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zkouš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-k-a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verbální substantiva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21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čt-e-n-í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čet-b-a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produktivní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tvoření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783967"/>
                  </a:ext>
                </a:extLst>
              </a:tr>
              <a:tr h="721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hon-ě-n-í</a:t>
                      </a:r>
                      <a:endParaRPr lang="cs-CZ" sz="2800" b="0" i="0" baseline="-25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hon-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verbální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vlastnosti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7891682"/>
                  </a:ext>
                </a:extLst>
              </a:tr>
              <a:tr h="721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ježd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-ě-n-í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jízd-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Ø-a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reflexivita: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modlení se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modlitba (*se)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5979046"/>
                  </a:ext>
                </a:extLst>
              </a:tr>
              <a:tr h="721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nič-e-n-í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aspekt: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čtení/pře-čtení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(*pře-)četba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3144134"/>
                  </a:ext>
                </a:extLst>
              </a:tr>
              <a:tr h="721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plaz-e-n-í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obsloužení/obsluhování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obsluha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029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506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4788"/>
    </mc:Choice>
    <mc:Fallback xmlns="">
      <p:transition spd="slow" advTm="334788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Škály flexivních rysů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697345"/>
              </p:ext>
            </p:extLst>
          </p:nvPr>
        </p:nvGraphicFramePr>
        <p:xfrm>
          <a:off x="914400" y="1664547"/>
          <a:ext cx="10288307" cy="43298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541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67709">
                  <a:extLst>
                    <a:ext uri="{9D8B030D-6E8A-4147-A177-3AD203B41FA5}">
                      <a16:colId xmlns:a16="http://schemas.microsoft.com/office/drawing/2014/main" val="2948967258"/>
                    </a:ext>
                  </a:extLst>
                </a:gridCol>
                <a:gridCol w="2558473">
                  <a:extLst>
                    <a:ext uri="{9D8B030D-6E8A-4147-A177-3AD203B41FA5}">
                      <a16:colId xmlns:a16="http://schemas.microsoft.com/office/drawing/2014/main" val="314062395"/>
                    </a:ext>
                  </a:extLst>
                </a:gridCol>
                <a:gridCol w="2566707">
                  <a:extLst>
                    <a:ext uri="{9D8B030D-6E8A-4147-A177-3AD203B41FA5}">
                      <a16:colId xmlns:a16="http://schemas.microsoft.com/office/drawing/2014/main" val="1214939181"/>
                    </a:ext>
                  </a:extLst>
                </a:gridCol>
              </a:tblGrid>
              <a:tr h="721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finitní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nefinitní</a:t>
                      </a: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Verbální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21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(po-)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modl</a:t>
                      </a:r>
                      <a:r>
                        <a:rPr lang="cs-CZ" sz="2800" b="0" i="0" baseline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cs-CZ" sz="2800" b="0" i="0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(po-)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modlit </a:t>
                      </a: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(po-)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modlen</a:t>
                      </a:r>
                      <a:r>
                        <a:rPr lang="cs-CZ" sz="2800" b="0" i="0" baseline="0" dirty="0">
                          <a:solidFill>
                            <a:srgbClr val="9900CC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modl</a:t>
                      </a:r>
                      <a:r>
                        <a:rPr lang="cs-CZ" sz="2800" b="0" i="0" dirty="0">
                          <a:solidFill>
                            <a:srgbClr val="9900CC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783967"/>
                  </a:ext>
                </a:extLst>
              </a:tr>
              <a:tr h="721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aspekt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aspekt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aspekt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9900CC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rod, číslo, pád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7891682"/>
                  </a:ext>
                </a:extLst>
              </a:tr>
              <a:tr h="721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reflexivita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reflexivita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reflexivita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5979046"/>
                  </a:ext>
                </a:extLst>
              </a:tr>
              <a:tr h="721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čas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9900CC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rod, číslo, pád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3144134"/>
                  </a:ext>
                </a:extLst>
              </a:tr>
              <a:tr h="7216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cap="small" baseline="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</a:t>
                      </a:r>
                      <a:r>
                        <a:rPr lang="cs-CZ" sz="2800" b="0" i="0" cap="small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cs-CZ" sz="2800" b="0" i="0" cap="none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2Sg</a:t>
                      </a:r>
                      <a:r>
                        <a:rPr lang="cs-CZ" sz="2800" b="0" i="0" cap="small" baseline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029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639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102"/>
    </mc:Choice>
    <mc:Fallback xmlns="">
      <p:transition spd="slow" advTm="6310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Komplexita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810214"/>
              </p:ext>
            </p:extLst>
          </p:nvPr>
        </p:nvGraphicFramePr>
        <p:xfrm>
          <a:off x="838200" y="1664547"/>
          <a:ext cx="10364504" cy="4432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483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454834">
                  <a:extLst>
                    <a:ext uri="{9D8B030D-6E8A-4147-A177-3AD203B41FA5}">
                      <a16:colId xmlns:a16="http://schemas.microsoft.com/office/drawing/2014/main" val="2191256324"/>
                    </a:ext>
                  </a:extLst>
                </a:gridCol>
                <a:gridCol w="3454835">
                  <a:extLst>
                    <a:ext uri="{9D8B030D-6E8A-4147-A177-3AD203B41FA5}">
                      <a16:colId xmlns:a16="http://schemas.microsoft.com/office/drawing/2014/main" val="3425404445"/>
                    </a:ext>
                  </a:extLst>
                </a:gridCol>
              </a:tblGrid>
              <a:tr h="11081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kumulativní morfém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&lt;A, X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nulový morfém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&lt;Ø, X&gt;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nulový kumulativní 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&lt;Ø, X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4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123445"/>
                  </a:ext>
                </a:extLst>
              </a:tr>
              <a:tr h="554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119146"/>
                  </a:ext>
                </a:extLst>
              </a:tr>
              <a:tr h="554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      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     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985721"/>
                  </a:ext>
                </a:extLst>
              </a:tr>
              <a:tr h="554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morfémy: √-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morfémy: √-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morfémy: √-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982157"/>
                  </a:ext>
                </a:extLst>
              </a:tr>
              <a:tr h="554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698705"/>
                  </a:ext>
                </a:extLst>
              </a:tr>
              <a:tr h="554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8124151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90E15408-976B-45F1-9011-104048D2AC64}"/>
              </a:ext>
            </a:extLst>
          </p:cNvPr>
          <p:cNvCxnSpPr>
            <a:cxnSpLocks/>
          </p:cNvCxnSpPr>
          <p:nvPr/>
        </p:nvCxnSpPr>
        <p:spPr>
          <a:xfrm flipH="1">
            <a:off x="989296" y="3532465"/>
            <a:ext cx="430712" cy="34836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73ED65DC-A75D-48E7-A5AA-DE4AE9492419}"/>
              </a:ext>
            </a:extLst>
          </p:cNvPr>
          <p:cNvCxnSpPr>
            <a:cxnSpLocks/>
          </p:cNvCxnSpPr>
          <p:nvPr/>
        </p:nvCxnSpPr>
        <p:spPr>
          <a:xfrm>
            <a:off x="1420008" y="3532465"/>
            <a:ext cx="430712" cy="348369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62E75202-77D4-4FB1-BB6C-77A72555C488}"/>
              </a:ext>
            </a:extLst>
          </p:cNvPr>
          <p:cNvCxnSpPr>
            <a:cxnSpLocks/>
          </p:cNvCxnSpPr>
          <p:nvPr/>
        </p:nvCxnSpPr>
        <p:spPr>
          <a:xfrm>
            <a:off x="1772653" y="3248526"/>
            <a:ext cx="858252" cy="632308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5DBB62DB-8FA3-4DDB-8908-3EB865489E28}"/>
              </a:ext>
            </a:extLst>
          </p:cNvPr>
          <p:cNvCxnSpPr>
            <a:cxnSpLocks/>
          </p:cNvCxnSpPr>
          <p:nvPr/>
        </p:nvCxnSpPr>
        <p:spPr>
          <a:xfrm flipH="1">
            <a:off x="1420008" y="3248526"/>
            <a:ext cx="352645" cy="283939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3FAB0F5D-6BEF-47D5-B2FD-D8FEFCE36CA0}"/>
              </a:ext>
            </a:extLst>
          </p:cNvPr>
          <p:cNvCxnSpPr>
            <a:cxnSpLocks/>
          </p:cNvCxnSpPr>
          <p:nvPr/>
        </p:nvCxnSpPr>
        <p:spPr>
          <a:xfrm flipH="1">
            <a:off x="4398244" y="3531110"/>
            <a:ext cx="430712" cy="34836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2F685FF2-0498-4304-B7AF-AE7DAF66F132}"/>
              </a:ext>
            </a:extLst>
          </p:cNvPr>
          <p:cNvCxnSpPr>
            <a:cxnSpLocks/>
          </p:cNvCxnSpPr>
          <p:nvPr/>
        </p:nvCxnSpPr>
        <p:spPr>
          <a:xfrm>
            <a:off x="4822238" y="3506205"/>
            <a:ext cx="430712" cy="34836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6968E8DA-4C23-4EF3-B6B5-AF5DF3B894A8}"/>
              </a:ext>
            </a:extLst>
          </p:cNvPr>
          <p:cNvCxnSpPr>
            <a:cxnSpLocks/>
          </p:cNvCxnSpPr>
          <p:nvPr/>
        </p:nvCxnSpPr>
        <p:spPr>
          <a:xfrm flipH="1">
            <a:off x="7800474" y="3506204"/>
            <a:ext cx="430712" cy="34836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859A3017-1271-47D5-8877-488493585CAE}"/>
              </a:ext>
            </a:extLst>
          </p:cNvPr>
          <p:cNvCxnSpPr>
            <a:cxnSpLocks/>
          </p:cNvCxnSpPr>
          <p:nvPr/>
        </p:nvCxnSpPr>
        <p:spPr>
          <a:xfrm>
            <a:off x="8231186" y="3506204"/>
            <a:ext cx="430712" cy="348369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351A2537-4F3B-4FEF-AB99-B57394E4FF6F}"/>
              </a:ext>
            </a:extLst>
          </p:cNvPr>
          <p:cNvCxnSpPr>
            <a:cxnSpLocks/>
          </p:cNvCxnSpPr>
          <p:nvPr/>
        </p:nvCxnSpPr>
        <p:spPr>
          <a:xfrm flipH="1">
            <a:off x="8227740" y="3217815"/>
            <a:ext cx="352645" cy="283939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23A38CDC-702C-49D2-A8A9-23A1A52E7C03}"/>
              </a:ext>
            </a:extLst>
          </p:cNvPr>
          <p:cNvCxnSpPr>
            <a:cxnSpLocks/>
          </p:cNvCxnSpPr>
          <p:nvPr/>
        </p:nvCxnSpPr>
        <p:spPr>
          <a:xfrm>
            <a:off x="8563410" y="3225521"/>
            <a:ext cx="858252" cy="632308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02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597"/>
    </mc:Choice>
    <mc:Fallback xmlns="">
      <p:transition spd="slow" advTm="9059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Komplexita</a:t>
            </a:r>
            <a:r>
              <a:rPr lang="en-GB" dirty="0"/>
              <a:t> a </a:t>
            </a:r>
            <a:r>
              <a:rPr lang="en-GB" dirty="0" err="1"/>
              <a:t>lexik</a:t>
            </a:r>
            <a:r>
              <a:rPr lang="cs-CZ" dirty="0" err="1"/>
              <a:t>ální</a:t>
            </a:r>
            <a:r>
              <a:rPr lang="cs-CZ" dirty="0"/>
              <a:t> třídy</a:t>
            </a:r>
            <a:r>
              <a:rPr lang="en-GB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685808"/>
              </p:ext>
            </p:extLst>
          </p:nvPr>
        </p:nvGraphicFramePr>
        <p:xfrm>
          <a:off x="838200" y="1664547"/>
          <a:ext cx="10364504" cy="4858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411504">
                  <a:extLst>
                    <a:ext uri="{9D8B030D-6E8A-4147-A177-3AD203B41FA5}">
                      <a16:colId xmlns:a16="http://schemas.microsoft.com/office/drawing/2014/main" val="1638965424"/>
                    </a:ext>
                  </a:extLst>
                </a:gridCol>
              </a:tblGrid>
              <a:tr h="581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4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0922393"/>
                  </a:ext>
                </a:extLst>
              </a:tr>
              <a:tr h="5540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√N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   GEN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314222"/>
                  </a:ext>
                </a:extLst>
              </a:tr>
              <a:tr h="554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muž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-ů   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-ů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√A      N  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    GEN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6995411"/>
                  </a:ext>
                </a:extLst>
              </a:tr>
              <a:tr h="554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kost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kost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hlup-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ák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-ů  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[[[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hlup</a:t>
                      </a:r>
                      <a:r>
                        <a:rPr lang="en-US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ák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-ů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434860"/>
                  </a:ext>
                </a:extLst>
              </a:tr>
              <a:tr h="5540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žen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    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žen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hloup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[[[hl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5452742"/>
                  </a:ext>
                </a:extLst>
              </a:tr>
              <a:tr h="47631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slab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-in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   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slab</a:t>
                      </a:r>
                      <a:r>
                        <a:rPr lang="en-US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09503"/>
                  </a:ext>
                </a:extLst>
              </a:tr>
              <a:tr h="47631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291157"/>
                  </a:ext>
                </a:extLst>
              </a:tr>
              <a:tr h="5540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071999"/>
                  </a:ext>
                </a:extLst>
              </a:tr>
            </a:tbl>
          </a:graphicData>
        </a:graphic>
      </p:graphicFrame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5E66D657-418C-4101-8862-EE226C4DD441}"/>
              </a:ext>
            </a:extLst>
          </p:cNvPr>
          <p:cNvCxnSpPr>
            <a:cxnSpLocks/>
          </p:cNvCxnSpPr>
          <p:nvPr/>
        </p:nvCxnSpPr>
        <p:spPr>
          <a:xfrm flipV="1">
            <a:off x="1012558" y="2568433"/>
            <a:ext cx="362802" cy="29438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35D492EC-DF54-4D17-A29F-F51DF2B14CFF}"/>
              </a:ext>
            </a:extLst>
          </p:cNvPr>
          <p:cNvCxnSpPr>
            <a:cxnSpLocks/>
          </p:cNvCxnSpPr>
          <p:nvPr/>
        </p:nvCxnSpPr>
        <p:spPr>
          <a:xfrm>
            <a:off x="1375360" y="2568433"/>
            <a:ext cx="302268" cy="294388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3C231FA4-A0B7-4A43-8723-8EEAF8487E00}"/>
              </a:ext>
            </a:extLst>
          </p:cNvPr>
          <p:cNvCxnSpPr>
            <a:cxnSpLocks/>
          </p:cNvCxnSpPr>
          <p:nvPr/>
        </p:nvCxnSpPr>
        <p:spPr>
          <a:xfrm>
            <a:off x="1810595" y="2167911"/>
            <a:ext cx="561724" cy="547716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D2E7A408-6C59-4C90-99DB-5C9A2C809E65}"/>
              </a:ext>
            </a:extLst>
          </p:cNvPr>
          <p:cNvCxnSpPr>
            <a:cxnSpLocks/>
          </p:cNvCxnSpPr>
          <p:nvPr/>
        </p:nvCxnSpPr>
        <p:spPr>
          <a:xfrm flipV="1">
            <a:off x="5925278" y="3016267"/>
            <a:ext cx="451459" cy="363296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E23E72CA-BB1B-4EFD-AF6D-BD1173D73209}"/>
              </a:ext>
            </a:extLst>
          </p:cNvPr>
          <p:cNvCxnSpPr>
            <a:cxnSpLocks/>
          </p:cNvCxnSpPr>
          <p:nvPr/>
        </p:nvCxnSpPr>
        <p:spPr>
          <a:xfrm>
            <a:off x="6376737" y="3018624"/>
            <a:ext cx="418323" cy="40161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6BDB6526-DB7B-43F2-AD02-53C190FC9A66}"/>
              </a:ext>
            </a:extLst>
          </p:cNvPr>
          <p:cNvCxnSpPr>
            <a:cxnSpLocks/>
          </p:cNvCxnSpPr>
          <p:nvPr/>
        </p:nvCxnSpPr>
        <p:spPr>
          <a:xfrm>
            <a:off x="6795060" y="2630416"/>
            <a:ext cx="680561" cy="676205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E727EA4B-7524-4AB3-873E-E8F4F620B45A}"/>
              </a:ext>
            </a:extLst>
          </p:cNvPr>
          <p:cNvCxnSpPr>
            <a:cxnSpLocks/>
          </p:cNvCxnSpPr>
          <p:nvPr/>
        </p:nvCxnSpPr>
        <p:spPr>
          <a:xfrm>
            <a:off x="7238161" y="2268643"/>
            <a:ext cx="869782" cy="866545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31">
            <a:extLst>
              <a:ext uri="{FF2B5EF4-FFF2-40B4-BE49-F238E27FC236}">
                <a16:creationId xmlns:a16="http://schemas.microsoft.com/office/drawing/2014/main" id="{33D041EB-FD9F-4180-A36B-81C4D2EFAF69}"/>
              </a:ext>
            </a:extLst>
          </p:cNvPr>
          <p:cNvCxnSpPr>
            <a:cxnSpLocks/>
          </p:cNvCxnSpPr>
          <p:nvPr/>
        </p:nvCxnSpPr>
        <p:spPr>
          <a:xfrm flipH="1">
            <a:off x="6376737" y="2245353"/>
            <a:ext cx="861424" cy="764387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97030B8B-3ECD-4D30-9C36-21FF715B7E3F}"/>
              </a:ext>
            </a:extLst>
          </p:cNvPr>
          <p:cNvCxnSpPr>
            <a:cxnSpLocks/>
          </p:cNvCxnSpPr>
          <p:nvPr/>
        </p:nvCxnSpPr>
        <p:spPr>
          <a:xfrm flipH="1">
            <a:off x="1375360" y="2169884"/>
            <a:ext cx="447875" cy="398549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34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0080"/>
    </mc:Choice>
    <mc:Fallback xmlns="">
      <p:transition spd="slow" advTm="21008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Derivační</a:t>
            </a:r>
            <a:r>
              <a:rPr lang="cs-CZ" dirty="0"/>
              <a:t> vs. </a:t>
            </a:r>
            <a:r>
              <a:rPr lang="cs-CZ" dirty="0">
                <a:solidFill>
                  <a:srgbClr val="00B0F0"/>
                </a:solidFill>
              </a:rPr>
              <a:t>flexivní</a:t>
            </a:r>
            <a:r>
              <a:rPr lang="cs-CZ" dirty="0"/>
              <a:t> morfologie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905693"/>
              </p:ext>
            </p:extLst>
          </p:nvPr>
        </p:nvGraphicFramePr>
        <p:xfrm>
          <a:off x="838200" y="1664547"/>
          <a:ext cx="10364504" cy="49626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411504">
                  <a:extLst>
                    <a:ext uri="{9D8B030D-6E8A-4147-A177-3AD203B41FA5}">
                      <a16:colId xmlns:a16="http://schemas.microsoft.com/office/drawing/2014/main" val="1638965424"/>
                    </a:ext>
                  </a:extLst>
                </a:gridCol>
              </a:tblGrid>
              <a:tr h="6856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4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0922393"/>
                  </a:ext>
                </a:extLst>
              </a:tr>
              <a:tr h="5540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   GEN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314222"/>
                  </a:ext>
                </a:extLst>
              </a:tr>
              <a:tr h="554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muž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-ů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    GEN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6995411"/>
                  </a:ext>
                </a:extLst>
              </a:tr>
              <a:tr h="554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kost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hlup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ák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-ů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434860"/>
                  </a:ext>
                </a:extLst>
              </a:tr>
              <a:tr h="5540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žen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hloup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5452742"/>
                  </a:ext>
                </a:extLst>
              </a:tr>
              <a:tr h="47631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slab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-in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09503"/>
                  </a:ext>
                </a:extLst>
              </a:tr>
              <a:tr h="47631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291157"/>
                  </a:ext>
                </a:extLst>
              </a:tr>
              <a:tr h="5540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071999"/>
                  </a:ext>
                </a:extLst>
              </a:tr>
            </a:tbl>
          </a:graphicData>
        </a:graphic>
      </p:graphicFrame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5E66D657-418C-4101-8862-EE226C4DD441}"/>
              </a:ext>
            </a:extLst>
          </p:cNvPr>
          <p:cNvCxnSpPr>
            <a:cxnSpLocks/>
          </p:cNvCxnSpPr>
          <p:nvPr/>
        </p:nvCxnSpPr>
        <p:spPr>
          <a:xfrm flipV="1">
            <a:off x="1012558" y="2568433"/>
            <a:ext cx="362802" cy="29438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35D492EC-DF54-4D17-A29F-F51DF2B14CFF}"/>
              </a:ext>
            </a:extLst>
          </p:cNvPr>
          <p:cNvCxnSpPr>
            <a:cxnSpLocks/>
          </p:cNvCxnSpPr>
          <p:nvPr/>
        </p:nvCxnSpPr>
        <p:spPr>
          <a:xfrm>
            <a:off x="1375360" y="2568433"/>
            <a:ext cx="302268" cy="294388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3C231FA4-A0B7-4A43-8723-8EEAF8487E00}"/>
              </a:ext>
            </a:extLst>
          </p:cNvPr>
          <p:cNvCxnSpPr>
            <a:cxnSpLocks/>
          </p:cNvCxnSpPr>
          <p:nvPr/>
        </p:nvCxnSpPr>
        <p:spPr>
          <a:xfrm>
            <a:off x="1828800" y="2141621"/>
            <a:ext cx="561724" cy="547716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D2E7A408-6C59-4C90-99DB-5C9A2C809E65}"/>
              </a:ext>
            </a:extLst>
          </p:cNvPr>
          <p:cNvCxnSpPr>
            <a:cxnSpLocks/>
          </p:cNvCxnSpPr>
          <p:nvPr/>
        </p:nvCxnSpPr>
        <p:spPr>
          <a:xfrm flipV="1">
            <a:off x="5900256" y="2990110"/>
            <a:ext cx="451459" cy="363296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E23E72CA-BB1B-4EFD-AF6D-BD1173D73209}"/>
              </a:ext>
            </a:extLst>
          </p:cNvPr>
          <p:cNvCxnSpPr>
            <a:cxnSpLocks/>
          </p:cNvCxnSpPr>
          <p:nvPr/>
        </p:nvCxnSpPr>
        <p:spPr>
          <a:xfrm>
            <a:off x="6361560" y="2978083"/>
            <a:ext cx="418323" cy="401613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6BDB6526-DB7B-43F2-AD02-53C190FC9A66}"/>
              </a:ext>
            </a:extLst>
          </p:cNvPr>
          <p:cNvCxnSpPr>
            <a:cxnSpLocks/>
          </p:cNvCxnSpPr>
          <p:nvPr/>
        </p:nvCxnSpPr>
        <p:spPr>
          <a:xfrm>
            <a:off x="6764706" y="2617718"/>
            <a:ext cx="680561" cy="676205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E727EA4B-7524-4AB3-873E-E8F4F620B45A}"/>
              </a:ext>
            </a:extLst>
          </p:cNvPr>
          <p:cNvCxnSpPr>
            <a:cxnSpLocks/>
          </p:cNvCxnSpPr>
          <p:nvPr/>
        </p:nvCxnSpPr>
        <p:spPr>
          <a:xfrm>
            <a:off x="7216165" y="2219237"/>
            <a:ext cx="869782" cy="866545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31">
            <a:extLst>
              <a:ext uri="{FF2B5EF4-FFF2-40B4-BE49-F238E27FC236}">
                <a16:creationId xmlns:a16="http://schemas.microsoft.com/office/drawing/2014/main" id="{33D041EB-FD9F-4180-A36B-81C4D2EFAF69}"/>
              </a:ext>
            </a:extLst>
          </p:cNvPr>
          <p:cNvCxnSpPr>
            <a:cxnSpLocks/>
          </p:cNvCxnSpPr>
          <p:nvPr/>
        </p:nvCxnSpPr>
        <p:spPr>
          <a:xfrm flipH="1">
            <a:off x="6376737" y="2225723"/>
            <a:ext cx="861424" cy="764387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97030B8B-3ECD-4D30-9C36-21FF715B7E3F}"/>
              </a:ext>
            </a:extLst>
          </p:cNvPr>
          <p:cNvCxnSpPr>
            <a:cxnSpLocks/>
          </p:cNvCxnSpPr>
          <p:nvPr/>
        </p:nvCxnSpPr>
        <p:spPr>
          <a:xfrm flipH="1">
            <a:off x="1375361" y="2141621"/>
            <a:ext cx="471148" cy="426812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552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0080"/>
    </mc:Choice>
    <mc:Fallback xmlns="">
      <p:transition spd="slow" advTm="21008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Vlastnosti flexe: produktivita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760373"/>
              </p:ext>
            </p:extLst>
          </p:nvPr>
        </p:nvGraphicFramePr>
        <p:xfrm>
          <a:off x="838200" y="1664547"/>
          <a:ext cx="10364504" cy="4432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751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67513">
                  <a:extLst>
                    <a:ext uri="{9D8B030D-6E8A-4147-A177-3AD203B41FA5}">
                      <a16:colId xmlns:a16="http://schemas.microsoft.com/office/drawing/2014/main" val="3087562517"/>
                    </a:ext>
                  </a:extLst>
                </a:gridCol>
                <a:gridCol w="1767514">
                  <a:extLst>
                    <a:ext uri="{9D8B030D-6E8A-4147-A177-3AD203B41FA5}">
                      <a16:colId xmlns:a16="http://schemas.microsoft.com/office/drawing/2014/main" val="3023399458"/>
                    </a:ext>
                  </a:extLst>
                </a:gridCol>
                <a:gridCol w="1687321">
                  <a:extLst>
                    <a:ext uri="{9D8B030D-6E8A-4147-A177-3AD203B41FA5}">
                      <a16:colId xmlns:a16="http://schemas.microsoft.com/office/drawing/2014/main" val="1638965424"/>
                    </a:ext>
                  </a:extLst>
                </a:gridCol>
                <a:gridCol w="1687321">
                  <a:extLst>
                    <a:ext uri="{9D8B030D-6E8A-4147-A177-3AD203B41FA5}">
                      <a16:colId xmlns:a16="http://schemas.microsoft.com/office/drawing/2014/main" val="1524620792"/>
                    </a:ext>
                  </a:extLst>
                </a:gridCol>
                <a:gridCol w="1687321">
                  <a:extLst>
                    <a:ext uri="{9D8B030D-6E8A-4147-A177-3AD203B41FA5}">
                      <a16:colId xmlns:a16="http://schemas.microsoft.com/office/drawing/2014/main" val="1416077656"/>
                    </a:ext>
                  </a:extLst>
                </a:gridCol>
              </a:tblGrid>
              <a:tr h="554071">
                <a:tc gridSpan="6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flexe se aplikuje na všechny lexémy v rámci určité třídy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407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922393"/>
                  </a:ext>
                </a:extLst>
              </a:tr>
              <a:tr h="5540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lexém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tvar lexému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Gsg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lexém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lexém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314222"/>
                  </a:ext>
                </a:extLst>
              </a:tr>
              <a:tr h="554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les-a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/les-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6995411"/>
                  </a:ext>
                </a:extLst>
              </a:tr>
              <a:tr h="554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sad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sad-u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sad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sad-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ař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434860"/>
                  </a:ext>
                </a:extLst>
              </a:tr>
              <a:tr h="5540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strom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strom-u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strom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5452742"/>
                  </a:ext>
                </a:extLst>
              </a:tr>
              <a:tr h="55407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09503"/>
                  </a:ext>
                </a:extLst>
              </a:tr>
              <a:tr h="55407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71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594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597"/>
    </mc:Choice>
    <mc:Fallback xmlns="">
      <p:transition spd="slow" advTm="9059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Vlastnosti flexe: interakce se syntaxí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849070"/>
              </p:ext>
            </p:extLst>
          </p:nvPr>
        </p:nvGraphicFramePr>
        <p:xfrm>
          <a:off x="838200" y="1664547"/>
          <a:ext cx="10436930" cy="554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502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406787">
                  <a:extLst>
                    <a:ext uri="{9D8B030D-6E8A-4147-A177-3AD203B41FA5}">
                      <a16:colId xmlns:a16="http://schemas.microsoft.com/office/drawing/2014/main" val="3023399458"/>
                    </a:ext>
                  </a:extLst>
                </a:gridCol>
                <a:gridCol w="433152">
                  <a:extLst>
                    <a:ext uri="{9D8B030D-6E8A-4147-A177-3AD203B41FA5}">
                      <a16:colId xmlns:a16="http://schemas.microsoft.com/office/drawing/2014/main" val="1035577058"/>
                    </a:ext>
                  </a:extLst>
                </a:gridCol>
                <a:gridCol w="1687321">
                  <a:extLst>
                    <a:ext uri="{9D8B030D-6E8A-4147-A177-3AD203B41FA5}">
                      <a16:colId xmlns:a16="http://schemas.microsoft.com/office/drawing/2014/main" val="1638965424"/>
                    </a:ext>
                  </a:extLst>
                </a:gridCol>
                <a:gridCol w="1687321">
                  <a:extLst>
                    <a:ext uri="{9D8B030D-6E8A-4147-A177-3AD203B41FA5}">
                      <a16:colId xmlns:a16="http://schemas.microsoft.com/office/drawing/2014/main" val="1524620792"/>
                    </a:ext>
                  </a:extLst>
                </a:gridCol>
                <a:gridCol w="1687321">
                  <a:extLst>
                    <a:ext uri="{9D8B030D-6E8A-4147-A177-3AD203B41FA5}">
                      <a16:colId xmlns:a16="http://schemas.microsoft.com/office/drawing/2014/main" val="1416077656"/>
                    </a:ext>
                  </a:extLst>
                </a:gridCol>
              </a:tblGrid>
              <a:tr h="554071">
                <a:tc gridSpan="6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shoda (Agr(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eement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)): kopírování flexe v syntaktických strukturách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24774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cs-CZ" sz="2400" b="0" i="0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-y</a:t>
                      </a:r>
                      <a:r>
                        <a:rPr lang="cs-CZ" sz="2400" b="0" i="0" cap="small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</a:t>
                      </a:r>
                      <a:r>
                        <a:rPr lang="cs-CZ" sz="24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cs-CZ" sz="2400" b="0" i="0" cap="small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fem+pl+nom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knih</a:t>
                      </a:r>
                      <a:r>
                        <a:rPr lang="cs-CZ" sz="2400" b="0" i="0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-y</a:t>
                      </a:r>
                      <a:r>
                        <a:rPr lang="cs-CZ" sz="2400" b="0" i="0" cap="small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fem+pl+nom</a:t>
                      </a:r>
                      <a:r>
                        <a:rPr lang="cs-CZ" sz="24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t(*</a:t>
                      </a:r>
                      <a:r>
                        <a:rPr lang="cs-CZ" sz="24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</a:t>
                      </a: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cs-CZ" sz="2400" b="0" i="0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  <a:r>
                        <a:rPr lang="cs-CZ" sz="2400" b="0" i="0" cap="small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</a:t>
                      </a:r>
                      <a:r>
                        <a:rPr lang="cs-CZ" sz="24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cs-CZ" sz="2400" b="0" i="0" cap="small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fem+pl+nom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kníž</a:t>
                      </a:r>
                      <a:r>
                        <a:rPr lang="cs-CZ" sz="2400" b="0" i="0" baseline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-k</a:t>
                      </a:r>
                      <a:r>
                        <a:rPr lang="cs-CZ" sz="2400" b="0" i="0" cap="small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demin</a:t>
                      </a:r>
                      <a:r>
                        <a:rPr lang="cs-CZ" sz="2400" b="0" i="0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-y</a:t>
                      </a:r>
                      <a:r>
                        <a:rPr lang="cs-CZ" sz="2400" b="0" i="0" cap="small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fem+pl+nom</a:t>
                      </a:r>
                      <a:r>
                        <a:rPr lang="cs-CZ" sz="24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</a:t>
                      </a:r>
                      <a:endParaRPr lang="cs-CZ" sz="2400" b="0" i="0" baseline="-25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922393"/>
                  </a:ext>
                </a:extLst>
              </a:tr>
              <a:tr h="536689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314222"/>
                  </a:ext>
                </a:extLst>
              </a:tr>
              <a:tr h="554072">
                <a:tc gridSpan="6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pád: závislost na syntaktickém kontextu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6995411"/>
                  </a:ext>
                </a:extLst>
              </a:tr>
              <a:tr h="5540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číst knih-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knih-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je čtena</a:t>
                      </a:r>
                      <a:endParaRPr lang="cs-CZ" i="1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434860"/>
                  </a:ext>
                </a:extLst>
              </a:tr>
              <a:tr h="5540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číst 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kníž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-k-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kníž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-k-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je čtena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5452742"/>
                  </a:ext>
                </a:extLst>
              </a:tr>
              <a:tr h="5540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tranzitivního slovesa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Subj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pasivního slovesa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/>
                </a:tc>
                <a:extLst>
                  <a:ext uri="{0D108BD9-81ED-4DB2-BD59-A6C34878D82A}">
                    <a16:rowId xmlns:a16="http://schemas.microsoft.com/office/drawing/2014/main" val="278109503"/>
                  </a:ext>
                </a:extLst>
              </a:tr>
              <a:tr h="55407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Pasivizace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Subj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Acc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→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71999"/>
                  </a:ext>
                </a:extLst>
              </a:tr>
            </a:tbl>
          </a:graphicData>
        </a:graphic>
      </p:graphicFrame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CC8B262B-9752-4A08-B8C9-FF3AA0D68D96}"/>
              </a:ext>
            </a:extLst>
          </p:cNvPr>
          <p:cNvCxnSpPr/>
          <p:nvPr/>
        </p:nvCxnSpPr>
        <p:spPr>
          <a:xfrm flipV="1">
            <a:off x="3602183" y="2374084"/>
            <a:ext cx="0" cy="285226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CC572F56-F2C4-496A-A53D-D7ABD45D1034}"/>
              </a:ext>
            </a:extLst>
          </p:cNvPr>
          <p:cNvCxnSpPr>
            <a:cxnSpLocks/>
          </p:cNvCxnSpPr>
          <p:nvPr/>
        </p:nvCxnSpPr>
        <p:spPr>
          <a:xfrm flipH="1">
            <a:off x="1166073" y="2390862"/>
            <a:ext cx="2454582" cy="1677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666D60EF-383A-4349-B5F4-6726DA7098CA}"/>
              </a:ext>
            </a:extLst>
          </p:cNvPr>
          <p:cNvCxnSpPr/>
          <p:nvPr/>
        </p:nvCxnSpPr>
        <p:spPr>
          <a:xfrm>
            <a:off x="1166071" y="2390862"/>
            <a:ext cx="0" cy="285226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E3F87D8A-3B55-48BA-92EF-028695C0864B}"/>
              </a:ext>
            </a:extLst>
          </p:cNvPr>
          <p:cNvCxnSpPr>
            <a:cxnSpLocks/>
          </p:cNvCxnSpPr>
          <p:nvPr/>
        </p:nvCxnSpPr>
        <p:spPr>
          <a:xfrm flipV="1">
            <a:off x="9093666" y="2365695"/>
            <a:ext cx="0" cy="293615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91A4D741-982A-4806-935E-2AF2197091B3}"/>
              </a:ext>
            </a:extLst>
          </p:cNvPr>
          <p:cNvCxnSpPr/>
          <p:nvPr/>
        </p:nvCxnSpPr>
        <p:spPr>
          <a:xfrm flipH="1">
            <a:off x="6096000" y="2382473"/>
            <a:ext cx="2980888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35E61750-A803-4FBA-A15D-5EFF45625E2A}"/>
              </a:ext>
            </a:extLst>
          </p:cNvPr>
          <p:cNvCxnSpPr/>
          <p:nvPr/>
        </p:nvCxnSpPr>
        <p:spPr>
          <a:xfrm flipH="1">
            <a:off x="7340367" y="2231472"/>
            <a:ext cx="209725" cy="28103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5E101AB6-9306-49AB-8C44-A87382726C2B}"/>
              </a:ext>
            </a:extLst>
          </p:cNvPr>
          <p:cNvCxnSpPr/>
          <p:nvPr/>
        </p:nvCxnSpPr>
        <p:spPr>
          <a:xfrm flipH="1">
            <a:off x="7445229" y="2231472"/>
            <a:ext cx="222309" cy="28103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B8F7206C-F027-4A8B-902F-CB830634B10C}"/>
              </a:ext>
            </a:extLst>
          </p:cNvPr>
          <p:cNvCxnSpPr/>
          <p:nvPr/>
        </p:nvCxnSpPr>
        <p:spPr>
          <a:xfrm>
            <a:off x="6096000" y="2365695"/>
            <a:ext cx="0" cy="285226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5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3758"/>
    </mc:Choice>
    <mc:Fallback xmlns="">
      <p:transition spd="slow" advTm="21375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Vlastnosti flexe: pozice ve slově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740431"/>
              </p:ext>
            </p:extLst>
          </p:nvPr>
        </p:nvGraphicFramePr>
        <p:xfrm>
          <a:off x="905163" y="1664547"/>
          <a:ext cx="10297540" cy="4432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055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005994">
                  <a:extLst>
                    <a:ext uri="{9D8B030D-6E8A-4147-A177-3AD203B41FA5}">
                      <a16:colId xmlns:a16="http://schemas.microsoft.com/office/drawing/2014/main" val="3087562517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3023399458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1638965424"/>
                    </a:ext>
                  </a:extLst>
                </a:gridCol>
                <a:gridCol w="3094434">
                  <a:extLst>
                    <a:ext uri="{9D8B030D-6E8A-4147-A177-3AD203B41FA5}">
                      <a16:colId xmlns:a16="http://schemas.microsoft.com/office/drawing/2014/main" val="1487985360"/>
                    </a:ext>
                  </a:extLst>
                </a:gridCol>
                <a:gridCol w="1687321">
                  <a:extLst>
                    <a:ext uri="{9D8B030D-6E8A-4147-A177-3AD203B41FA5}">
                      <a16:colId xmlns:a16="http://schemas.microsoft.com/office/drawing/2014/main" val="1524620792"/>
                    </a:ext>
                  </a:extLst>
                </a:gridCol>
                <a:gridCol w="1687321">
                  <a:extLst>
                    <a:ext uri="{9D8B030D-6E8A-4147-A177-3AD203B41FA5}">
                      <a16:colId xmlns:a16="http://schemas.microsoft.com/office/drawing/2014/main" val="1416077656"/>
                    </a:ext>
                  </a:extLst>
                </a:gridCol>
              </a:tblGrid>
              <a:tr h="554071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derivační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morfémy jsou typicky blíž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kořeni než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flexivní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morfémy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407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30922393"/>
                  </a:ext>
                </a:extLst>
              </a:tr>
              <a:tr h="5540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climb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climb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endParaRPr lang="cs-CZ" sz="2800" b="0" i="1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314222"/>
                  </a:ext>
                </a:extLst>
              </a:tr>
              <a:tr h="55407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Agens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-PL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lézt-PL-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Agens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6995411"/>
                  </a:ext>
                </a:extLst>
              </a:tr>
              <a:tr h="554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434860"/>
                  </a:ext>
                </a:extLst>
              </a:tr>
              <a:tr h="5540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lez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-c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lez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-c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5452742"/>
                  </a:ext>
                </a:extLst>
              </a:tr>
              <a:tr h="55407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-N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Agens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-PL+Nom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√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-PL+Nom-N</a:t>
                      </a:r>
                      <a:r>
                        <a:rPr lang="cs-CZ" sz="28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Agens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8109503"/>
                  </a:ext>
                </a:extLst>
              </a:tr>
              <a:tr h="55407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1071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86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884"/>
    </mc:Choice>
    <mc:Fallback xmlns="">
      <p:transition spd="slow" advTm="99884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Plurál v němčině: </a:t>
            </a:r>
            <a:r>
              <a:rPr lang="cs-CZ" dirty="0" err="1"/>
              <a:t>Bücherregal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556069"/>
              </p:ext>
            </p:extLst>
          </p:nvPr>
        </p:nvGraphicFramePr>
        <p:xfrm>
          <a:off x="838200" y="1664547"/>
          <a:ext cx="10364504" cy="4440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633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669409">
                  <a:extLst>
                    <a:ext uri="{9D8B030D-6E8A-4147-A177-3AD203B41FA5}">
                      <a16:colId xmlns:a16="http://schemas.microsoft.com/office/drawing/2014/main" val="1759945840"/>
                    </a:ext>
                  </a:extLst>
                </a:gridCol>
                <a:gridCol w="1082180">
                  <a:extLst>
                    <a:ext uri="{9D8B030D-6E8A-4147-A177-3AD203B41FA5}">
                      <a16:colId xmlns:a16="http://schemas.microsoft.com/office/drawing/2014/main" val="4044807976"/>
                    </a:ext>
                  </a:extLst>
                </a:gridCol>
                <a:gridCol w="5506579">
                  <a:extLst>
                    <a:ext uri="{9D8B030D-6E8A-4147-A177-3AD203B41FA5}">
                      <a16:colId xmlns:a16="http://schemas.microsoft.com/office/drawing/2014/main" val="771491504"/>
                    </a:ext>
                  </a:extLst>
                </a:gridCol>
              </a:tblGrid>
              <a:tr h="555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endParaRPr lang="cs-CZ" sz="28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5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-es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Regal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5496509"/>
                  </a:ext>
                </a:extLst>
              </a:tr>
              <a:tr h="555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-es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Buch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7006204"/>
                  </a:ext>
                </a:extLst>
              </a:tr>
              <a:tr h="555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3804856"/>
                  </a:ext>
                </a:extLst>
              </a:tr>
              <a:tr h="555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Regal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schwarzlakierte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Bücherregale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2836257"/>
                  </a:ext>
                </a:extLst>
              </a:tr>
              <a:tr h="555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-er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schwarz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(*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lakiert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regal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931354"/>
                  </a:ext>
                </a:extLst>
              </a:tr>
              <a:tr h="555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415976"/>
                  </a:ext>
                </a:extLst>
              </a:tr>
              <a:tr h="555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kontextový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inherentní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1388663"/>
                  </a:ext>
                </a:extLst>
              </a:tr>
            </a:tbl>
          </a:graphicData>
        </a:graphic>
      </p:graphicFrame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17E09348-A216-4DD3-9520-EA578A498F98}"/>
              </a:ext>
            </a:extLst>
          </p:cNvPr>
          <p:cNvCxnSpPr/>
          <p:nvPr/>
        </p:nvCxnSpPr>
        <p:spPr>
          <a:xfrm flipV="1">
            <a:off x="1426128" y="5066950"/>
            <a:ext cx="0" cy="578841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0E30EE1F-61A3-4F39-9890-D80FEA25D0BA}"/>
              </a:ext>
            </a:extLst>
          </p:cNvPr>
          <p:cNvCxnSpPr/>
          <p:nvPr/>
        </p:nvCxnSpPr>
        <p:spPr>
          <a:xfrm flipV="1">
            <a:off x="3363985" y="5066950"/>
            <a:ext cx="0" cy="578841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622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4811"/>
    </mc:Choice>
    <mc:Fallback xmlns="">
      <p:transition spd="slow" advTm="37481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Typy flexe: inherentní vs. kontextová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925576"/>
              </p:ext>
            </p:extLst>
          </p:nvPr>
        </p:nvGraphicFramePr>
        <p:xfrm>
          <a:off x="838200" y="1664547"/>
          <a:ext cx="10364504" cy="48603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112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281867">
                  <a:extLst>
                    <a:ext uri="{9D8B030D-6E8A-4147-A177-3AD203B41FA5}">
                      <a16:colId xmlns:a16="http://schemas.microsoft.com/office/drawing/2014/main" val="1856432010"/>
                    </a:ext>
                  </a:extLst>
                </a:gridCol>
                <a:gridCol w="1900385">
                  <a:extLst>
                    <a:ext uri="{9D8B030D-6E8A-4147-A177-3AD203B41FA5}">
                      <a16:colId xmlns:a16="http://schemas.microsoft.com/office/drawing/2014/main" val="3844359606"/>
                    </a:ext>
                  </a:extLst>
                </a:gridCol>
                <a:gridCol w="2591126">
                  <a:extLst>
                    <a:ext uri="{9D8B030D-6E8A-4147-A177-3AD203B41FA5}">
                      <a16:colId xmlns:a16="http://schemas.microsoft.com/office/drawing/2014/main" val="4036349283"/>
                    </a:ext>
                  </a:extLst>
                </a:gridCol>
              </a:tblGrid>
              <a:tr h="7387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inherentní flexe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kontextová flexe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38762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periferie i vnitřek slova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periferie slova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3857582"/>
                  </a:ext>
                </a:extLst>
              </a:tr>
              <a:tr h="738762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pravidelná i nepravidelná forma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pravidelná forma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158160"/>
                  </a:ext>
                </a:extLst>
              </a:tr>
              <a:tr h="738762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lexikalizace významu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Geld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Geld-er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‚peníze‘ – ‚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zdroje‘)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9818383"/>
                  </a:ext>
                </a:extLst>
              </a:tr>
              <a:tr h="7387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4745089"/>
                  </a:ext>
                </a:extLst>
              </a:tr>
              <a:tr h="73876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tentýž gramatický rys může být zároveň součástí inherentní i kontextové flexe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6864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01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2223"/>
    </mc:Choice>
    <mc:Fallback xmlns="">
      <p:transition spd="slow" advTm="152223"/>
    </mc:Fallback>
  </mc:AlternateContent>
</p:sld>
</file>

<file path=ppt/theme/theme1.xml><?xml version="1.0" encoding="utf-8"?>
<a:theme xmlns:a="http://schemas.openxmlformats.org/drawingml/2006/main" name="1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headEnd type="none" w="med" len="med"/>
          <a:tailEnd type="none" w="med" len="med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702</Words>
  <Application>Microsoft Office PowerPoint</Application>
  <PresentationFormat>Širokoúhlá obrazovka</PresentationFormat>
  <Paragraphs>228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1_Motiv Office</vt:lpstr>
      <vt:lpstr>Bracketing paradoxes</vt:lpstr>
      <vt:lpstr>Komplexita</vt:lpstr>
      <vt:lpstr>Komplexita a lexikální třídy </vt:lpstr>
      <vt:lpstr>Derivační vs. flexivní morfologie</vt:lpstr>
      <vt:lpstr>Vlastnosti flexe: produktivita</vt:lpstr>
      <vt:lpstr>Vlastnosti flexe: interakce se syntaxí</vt:lpstr>
      <vt:lpstr>Vlastnosti flexe: pozice ve slově</vt:lpstr>
      <vt:lpstr>Plurál v němčině: Bücherregal</vt:lpstr>
      <vt:lpstr>Typy flexe: inherentní vs. kontextová</vt:lpstr>
      <vt:lpstr>Čeština: inherentní plurál </vt:lpstr>
      <vt:lpstr>Čeština: kontextový plurál</vt:lpstr>
      <vt:lpstr>Flexivní rysy a lexikální třídy</vt:lpstr>
      <vt:lpstr>Flexivní rysy a jejich realizace</vt:lpstr>
      <vt:lpstr>Flexe? Derivace? </vt:lpstr>
      <vt:lpstr>Škály flexivních rysů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Markéta Ziková</dc:creator>
  <cp:lastModifiedBy>Markéta Ziková</cp:lastModifiedBy>
  <cp:revision>54</cp:revision>
  <dcterms:created xsi:type="dcterms:W3CDTF">2020-03-26T09:13:17Z</dcterms:created>
  <dcterms:modified xsi:type="dcterms:W3CDTF">2021-03-29T09:33:16Z</dcterms:modified>
</cp:coreProperties>
</file>