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2" r:id="rId2"/>
    <p:sldId id="643" r:id="rId3"/>
    <p:sldId id="638" r:id="rId4"/>
    <p:sldId id="646" r:id="rId5"/>
    <p:sldId id="648" r:id="rId6"/>
    <p:sldId id="647" r:id="rId7"/>
    <p:sldId id="651" r:id="rId8"/>
    <p:sldId id="650" r:id="rId9"/>
    <p:sldId id="65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47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2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05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48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7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6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9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6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Syntetické vs. analytické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32830"/>
              </p:ext>
            </p:extLst>
          </p:nvPr>
        </p:nvGraphicFramePr>
        <p:xfrm>
          <a:off x="828964" y="1664547"/>
          <a:ext cx="10580679" cy="4975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16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72824">
                  <a:extLst>
                    <a:ext uri="{9D8B030D-6E8A-4147-A177-3AD203B41FA5}">
                      <a16:colId xmlns:a16="http://schemas.microsoft.com/office/drawing/2014/main" val="3275239898"/>
                    </a:ext>
                  </a:extLst>
                </a:gridCol>
                <a:gridCol w="326770">
                  <a:extLst>
                    <a:ext uri="{9D8B030D-6E8A-4147-A177-3AD203B41FA5}">
                      <a16:colId xmlns:a16="http://schemas.microsoft.com/office/drawing/2014/main" val="1778594179"/>
                    </a:ext>
                  </a:extLst>
                </a:gridCol>
                <a:gridCol w="1149386">
                  <a:extLst>
                    <a:ext uri="{9D8B030D-6E8A-4147-A177-3AD203B41FA5}">
                      <a16:colId xmlns:a16="http://schemas.microsoft.com/office/drawing/2014/main" val="746751898"/>
                    </a:ext>
                  </a:extLst>
                </a:gridCol>
                <a:gridCol w="414720">
                  <a:extLst>
                    <a:ext uri="{9D8B030D-6E8A-4147-A177-3AD203B41FA5}">
                      <a16:colId xmlns:a16="http://schemas.microsoft.com/office/drawing/2014/main" val="3168111747"/>
                    </a:ext>
                  </a:extLst>
                </a:gridCol>
                <a:gridCol w="1216432">
                  <a:extLst>
                    <a:ext uri="{9D8B030D-6E8A-4147-A177-3AD203B41FA5}">
                      <a16:colId xmlns:a16="http://schemas.microsoft.com/office/drawing/2014/main" val="3560892961"/>
                    </a:ext>
                  </a:extLst>
                </a:gridCol>
                <a:gridCol w="597842">
                  <a:extLst>
                    <a:ext uri="{9D8B030D-6E8A-4147-A177-3AD203B41FA5}">
                      <a16:colId xmlns:a16="http://schemas.microsoft.com/office/drawing/2014/main" val="1191732927"/>
                    </a:ext>
                  </a:extLst>
                </a:gridCol>
                <a:gridCol w="420704">
                  <a:extLst>
                    <a:ext uri="{9D8B030D-6E8A-4147-A177-3AD203B41FA5}">
                      <a16:colId xmlns:a16="http://schemas.microsoft.com/office/drawing/2014/main" val="1244042617"/>
                    </a:ext>
                  </a:extLst>
                </a:gridCol>
                <a:gridCol w="243565">
                  <a:extLst>
                    <a:ext uri="{9D8B030D-6E8A-4147-A177-3AD203B41FA5}">
                      <a16:colId xmlns:a16="http://schemas.microsoft.com/office/drawing/2014/main" val="3638375016"/>
                    </a:ext>
                  </a:extLst>
                </a:gridCol>
                <a:gridCol w="697793">
                  <a:extLst>
                    <a:ext uri="{9D8B030D-6E8A-4147-A177-3AD203B41FA5}">
                      <a16:colId xmlns:a16="http://schemas.microsoft.com/office/drawing/2014/main" val="1303867282"/>
                    </a:ext>
                  </a:extLst>
                </a:gridCol>
                <a:gridCol w="1002632">
                  <a:extLst>
                    <a:ext uri="{9D8B030D-6E8A-4147-A177-3AD203B41FA5}">
                      <a16:colId xmlns:a16="http://schemas.microsoft.com/office/drawing/2014/main" val="337342024"/>
                    </a:ext>
                  </a:extLst>
                </a:gridCol>
                <a:gridCol w="336667">
                  <a:extLst>
                    <a:ext uri="{9D8B030D-6E8A-4147-A177-3AD203B41FA5}">
                      <a16:colId xmlns:a16="http://schemas.microsoft.com/office/drawing/2014/main" val="2932823716"/>
                    </a:ext>
                  </a:extLst>
                </a:gridCol>
                <a:gridCol w="575702">
                  <a:extLst>
                    <a:ext uri="{9D8B030D-6E8A-4147-A177-3AD203B41FA5}">
                      <a16:colId xmlns:a16="http://schemas.microsoft.com/office/drawing/2014/main" val="2980238648"/>
                    </a:ext>
                  </a:extLst>
                </a:gridCol>
                <a:gridCol w="509271">
                  <a:extLst>
                    <a:ext uri="{9D8B030D-6E8A-4147-A177-3AD203B41FA5}">
                      <a16:colId xmlns:a16="http://schemas.microsoft.com/office/drawing/2014/main" val="4172060191"/>
                    </a:ext>
                  </a:extLst>
                </a:gridCol>
                <a:gridCol w="856172">
                  <a:extLst>
                    <a:ext uri="{9D8B030D-6E8A-4147-A177-3AD203B41FA5}">
                      <a16:colId xmlns:a16="http://schemas.microsoft.com/office/drawing/2014/main" val="1784111763"/>
                    </a:ext>
                  </a:extLst>
                </a:gridCol>
                <a:gridCol w="120483">
                  <a:extLst>
                    <a:ext uri="{9D8B030D-6E8A-4147-A177-3AD203B41FA5}">
                      <a16:colId xmlns:a16="http://schemas.microsoft.com/office/drawing/2014/main" val="848923554"/>
                    </a:ext>
                  </a:extLst>
                </a:gridCol>
                <a:gridCol w="324548">
                  <a:extLst>
                    <a:ext uri="{9D8B030D-6E8A-4147-A177-3AD203B41FA5}">
                      <a16:colId xmlns:a16="http://schemas.microsoft.com/office/drawing/2014/main" val="2198684268"/>
                    </a:ext>
                  </a:extLst>
                </a:gridCol>
              </a:tblGrid>
              <a:tr h="4975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latina: futurum (syntetické)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futurum (analytické)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56891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ō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vidēbimus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budu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budeme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93149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vidēbis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vidēbitis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budeš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budete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5073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vidēbit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vidēbunt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065848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41895"/>
                  </a:ext>
                </a:extLst>
              </a:tr>
              <a:tr h="4975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3652"/>
                  </a:ext>
                </a:extLst>
              </a:tr>
              <a:tr h="4975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90436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58089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43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9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Syntetické a analytické formy: kombinace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176802"/>
              </p:ext>
            </p:extLst>
          </p:nvPr>
        </p:nvGraphicFramePr>
        <p:xfrm>
          <a:off x="838200" y="1664547"/>
          <a:ext cx="10580678" cy="658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793425">
                  <a:extLst>
                    <a:ext uri="{9D8B030D-6E8A-4147-A177-3AD203B41FA5}">
                      <a16:colId xmlns:a16="http://schemas.microsoft.com/office/drawing/2014/main" val="3275239898"/>
                    </a:ext>
                  </a:extLst>
                </a:gridCol>
                <a:gridCol w="682344">
                  <a:extLst>
                    <a:ext uri="{9D8B030D-6E8A-4147-A177-3AD203B41FA5}">
                      <a16:colId xmlns:a16="http://schemas.microsoft.com/office/drawing/2014/main" val="2998742"/>
                    </a:ext>
                  </a:extLst>
                </a:gridCol>
                <a:gridCol w="444638">
                  <a:extLst>
                    <a:ext uri="{9D8B030D-6E8A-4147-A177-3AD203B41FA5}">
                      <a16:colId xmlns:a16="http://schemas.microsoft.com/office/drawing/2014/main" val="2134242624"/>
                    </a:ext>
                  </a:extLst>
                </a:gridCol>
                <a:gridCol w="348787">
                  <a:extLst>
                    <a:ext uri="{9D8B030D-6E8A-4147-A177-3AD203B41FA5}">
                      <a16:colId xmlns:a16="http://schemas.microsoft.com/office/drawing/2014/main" val="746751898"/>
                    </a:ext>
                  </a:extLst>
                </a:gridCol>
                <a:gridCol w="650608">
                  <a:extLst>
                    <a:ext uri="{9D8B030D-6E8A-4147-A177-3AD203B41FA5}">
                      <a16:colId xmlns:a16="http://schemas.microsoft.com/office/drawing/2014/main" val="3168111747"/>
                    </a:ext>
                  </a:extLst>
                </a:gridCol>
                <a:gridCol w="793423">
                  <a:extLst>
                    <a:ext uri="{9D8B030D-6E8A-4147-A177-3AD203B41FA5}">
                      <a16:colId xmlns:a16="http://schemas.microsoft.com/office/drawing/2014/main" val="3887460882"/>
                    </a:ext>
                  </a:extLst>
                </a:gridCol>
                <a:gridCol w="309438">
                  <a:extLst>
                    <a:ext uri="{9D8B030D-6E8A-4147-A177-3AD203B41FA5}">
                      <a16:colId xmlns:a16="http://schemas.microsoft.com/office/drawing/2014/main" val="3560892961"/>
                    </a:ext>
                  </a:extLst>
                </a:gridCol>
                <a:gridCol w="642673">
                  <a:extLst>
                    <a:ext uri="{9D8B030D-6E8A-4147-A177-3AD203B41FA5}">
                      <a16:colId xmlns:a16="http://schemas.microsoft.com/office/drawing/2014/main" val="1191732927"/>
                    </a:ext>
                  </a:extLst>
                </a:gridCol>
                <a:gridCol w="452252">
                  <a:extLst>
                    <a:ext uri="{9D8B030D-6E8A-4147-A177-3AD203B41FA5}">
                      <a16:colId xmlns:a16="http://schemas.microsoft.com/office/drawing/2014/main" val="1244042617"/>
                    </a:ext>
                  </a:extLst>
                </a:gridCol>
                <a:gridCol w="261830">
                  <a:extLst>
                    <a:ext uri="{9D8B030D-6E8A-4147-A177-3AD203B41FA5}">
                      <a16:colId xmlns:a16="http://schemas.microsoft.com/office/drawing/2014/main" val="3638375016"/>
                    </a:ext>
                  </a:extLst>
                </a:gridCol>
                <a:gridCol w="571263">
                  <a:extLst>
                    <a:ext uri="{9D8B030D-6E8A-4147-A177-3AD203B41FA5}">
                      <a16:colId xmlns:a16="http://schemas.microsoft.com/office/drawing/2014/main" val="1303867282"/>
                    </a:ext>
                  </a:extLst>
                </a:gridCol>
                <a:gridCol w="1090671">
                  <a:extLst>
                    <a:ext uri="{9D8B030D-6E8A-4147-A177-3AD203B41FA5}">
                      <a16:colId xmlns:a16="http://schemas.microsoft.com/office/drawing/2014/main" val="337342024"/>
                    </a:ext>
                  </a:extLst>
                </a:gridCol>
                <a:gridCol w="527915">
                  <a:extLst>
                    <a:ext uri="{9D8B030D-6E8A-4147-A177-3AD203B41FA5}">
                      <a16:colId xmlns:a16="http://schemas.microsoft.com/office/drawing/2014/main" val="1840674813"/>
                    </a:ext>
                  </a:extLst>
                </a:gridCol>
                <a:gridCol w="618872">
                  <a:extLst>
                    <a:ext uri="{9D8B030D-6E8A-4147-A177-3AD203B41FA5}">
                      <a16:colId xmlns:a16="http://schemas.microsoft.com/office/drawing/2014/main" val="2980238648"/>
                    </a:ext>
                  </a:extLst>
                </a:gridCol>
                <a:gridCol w="547461">
                  <a:extLst>
                    <a:ext uri="{9D8B030D-6E8A-4147-A177-3AD203B41FA5}">
                      <a16:colId xmlns:a16="http://schemas.microsoft.com/office/drawing/2014/main" val="4172060191"/>
                    </a:ext>
                  </a:extLst>
                </a:gridCol>
                <a:gridCol w="920374">
                  <a:extLst>
                    <a:ext uri="{9D8B030D-6E8A-4147-A177-3AD203B41FA5}">
                      <a16:colId xmlns:a16="http://schemas.microsoft.com/office/drawing/2014/main" val="1784111763"/>
                    </a:ext>
                  </a:extLst>
                </a:gridCol>
                <a:gridCol w="478403">
                  <a:extLst>
                    <a:ext uri="{9D8B030D-6E8A-4147-A177-3AD203B41FA5}">
                      <a16:colId xmlns:a16="http://schemas.microsoft.com/office/drawing/2014/main" val="848923554"/>
                    </a:ext>
                  </a:extLst>
                </a:gridCol>
              </a:tblGrid>
              <a:tr h="49754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č.: préteritum (analytické i syntetické)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č.: futurum (analytické)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856891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jsem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viděli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jsme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budu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budeme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93149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viděli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jste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budeš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budete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5073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viděl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viděli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budou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vidět</a:t>
                      </a: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065848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41895"/>
                  </a:ext>
                </a:extLst>
              </a:tr>
              <a:tr h="497540">
                <a:tc gridSpan="18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analytické tvary = kombinace </a:t>
                      </a:r>
                      <a:r>
                        <a:rPr lang="cs-CZ" sz="2400" b="0" i="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finitních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4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nefinitních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verbálních forem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finitní formy (</a:t>
                      </a:r>
                      <a:r>
                        <a:rPr lang="cs-CZ" sz="2400" b="1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verbum finitum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= vyjadřující shodu s osobou </a:t>
                      </a:r>
                      <a:r>
                        <a:rPr lang="cs-CZ" sz="24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číslem subjektu</a:t>
                      </a: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finitní část analytických forem préterita a futura = pomocné sloveso (</a:t>
                      </a:r>
                      <a:r>
                        <a:rPr lang="cs-CZ" sz="2400" b="1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auxiliár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3652"/>
                  </a:ext>
                </a:extLst>
              </a:tr>
              <a:tr h="497540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90436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58089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43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9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 err="1"/>
              <a:t>Klitiky</a:t>
            </a:r>
            <a:r>
              <a:rPr lang="cs-CZ" dirty="0"/>
              <a:t> vs. samostatná slova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35921"/>
              </p:ext>
            </p:extLst>
          </p:nvPr>
        </p:nvGraphicFramePr>
        <p:xfrm>
          <a:off x="838200" y="1664547"/>
          <a:ext cx="10580680" cy="5797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765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248727">
                  <a:extLst>
                    <a:ext uri="{9D8B030D-6E8A-4147-A177-3AD203B41FA5}">
                      <a16:colId xmlns:a16="http://schemas.microsoft.com/office/drawing/2014/main" val="2111787571"/>
                    </a:ext>
                  </a:extLst>
                </a:gridCol>
                <a:gridCol w="3854298">
                  <a:extLst>
                    <a:ext uri="{9D8B030D-6E8A-4147-A177-3AD203B41FA5}">
                      <a16:colId xmlns:a16="http://schemas.microsoft.com/office/drawing/2014/main" val="25448485"/>
                    </a:ext>
                  </a:extLst>
                </a:gridCol>
              </a:tblGrid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préteritum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futurum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redukce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formy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psal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(Petr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__ 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psal.)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ym typeface="Wingdings" panose="05000000000000000000" pitchFamily="2" charset="2"/>
                        </a:rPr>
                        <a:t></a:t>
                      </a:r>
                    </a:p>
                    <a:p>
                      <a:r>
                        <a:rPr lang="cs-CZ" sz="2800" dirty="0">
                          <a:sym typeface="Wingdings" panose="05000000000000000000" pitchFamily="2" charset="2"/>
                        </a:rPr>
                        <a:t>(Petr </a:t>
                      </a:r>
                      <a:r>
                        <a:rPr lang="cs-CZ" sz="2800" u="sng" dirty="0">
                          <a:sym typeface="Wingdings" panose="05000000000000000000" pitchFamily="2" charset="2"/>
                        </a:rPr>
                        <a:t>bude</a:t>
                      </a:r>
                      <a:r>
                        <a:rPr lang="cs-CZ" sz="28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800" dirty="0" smtClean="0">
                          <a:sym typeface="Wingdings" panose="05000000000000000000" pitchFamily="2" charset="2"/>
                        </a:rPr>
                        <a:t>psát.)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581842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Psal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jsem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mu.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00B0F0"/>
                          </a:solidFill>
                        </a:rPr>
                        <a:t>Budu</a:t>
                      </a:r>
                      <a:r>
                        <a:rPr lang="cs-CZ" sz="2800" dirty="0"/>
                        <a:t> mu psát</a:t>
                      </a:r>
                      <a:r>
                        <a:rPr lang="cs-CZ" sz="2800" dirty="0" smtClean="0"/>
                        <a:t>. </a:t>
                      </a:r>
                    </a:p>
                    <a:p>
                      <a:r>
                        <a:rPr lang="cs-CZ" sz="2800" dirty="0" smtClean="0"/>
                        <a:t>Psát mu </a:t>
                      </a:r>
                      <a:r>
                        <a:rPr lang="cs-CZ" sz="2800" dirty="0" smtClean="0">
                          <a:solidFill>
                            <a:srgbClr val="00B0F0"/>
                          </a:solidFill>
                        </a:rPr>
                        <a:t>budu</a:t>
                      </a:r>
                      <a:r>
                        <a:rPr lang="cs-CZ" sz="2800" dirty="0" smtClean="0"/>
                        <a:t>.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184856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odpověď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Psali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jste?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*Jsme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Budete</a:t>
                      </a:r>
                      <a:r>
                        <a:rPr lang="cs-CZ" sz="2800" baseline="0" dirty="0"/>
                        <a:t> psát? </a:t>
                      </a:r>
                      <a:r>
                        <a:rPr lang="cs-CZ" sz="2800" baseline="0" dirty="0">
                          <a:solidFill>
                            <a:srgbClr val="00B0F0"/>
                          </a:solidFill>
                        </a:rPr>
                        <a:t>Budeme</a:t>
                      </a:r>
                      <a:r>
                        <a:rPr lang="cs-CZ" sz="2800" baseline="0" dirty="0"/>
                        <a:t>.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037015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psali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jsme/psali </a:t>
                      </a:r>
                      <a:r>
                        <a:rPr lang="cs-CZ" sz="28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*nejsme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/>
                        <a:t>ne</a:t>
                      </a:r>
                      <a:r>
                        <a:rPr lang="cs-CZ" sz="2800" dirty="0">
                          <a:solidFill>
                            <a:srgbClr val="00B0F0"/>
                          </a:solidFill>
                        </a:rPr>
                        <a:t>budeme</a:t>
                      </a:r>
                      <a:r>
                        <a:rPr lang="cs-CZ" sz="2800" dirty="0"/>
                        <a:t> psát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501675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480907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auxiliár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préterita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klitika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auxiliár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futura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≠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klitika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4159944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5713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Komparativ a superlativ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8707"/>
              </p:ext>
            </p:extLst>
          </p:nvPr>
        </p:nvGraphicFramePr>
        <p:xfrm>
          <a:off x="838200" y="1664547"/>
          <a:ext cx="10580681" cy="5084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695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17214">
                  <a:extLst>
                    <a:ext uri="{9D8B030D-6E8A-4147-A177-3AD203B41FA5}">
                      <a16:colId xmlns:a16="http://schemas.microsoft.com/office/drawing/2014/main" val="4160316564"/>
                    </a:ext>
                  </a:extLst>
                </a:gridCol>
                <a:gridCol w="505773">
                  <a:extLst>
                    <a:ext uri="{9D8B030D-6E8A-4147-A177-3AD203B41FA5}">
                      <a16:colId xmlns:a16="http://schemas.microsoft.com/office/drawing/2014/main" val="14803256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val="1749510984"/>
                    </a:ext>
                  </a:extLst>
                </a:gridCol>
                <a:gridCol w="216306">
                  <a:extLst>
                    <a:ext uri="{9D8B030D-6E8A-4147-A177-3AD203B41FA5}">
                      <a16:colId xmlns:a16="http://schemas.microsoft.com/office/drawing/2014/main" val="3096051644"/>
                    </a:ext>
                  </a:extLst>
                </a:gridCol>
                <a:gridCol w="1150676">
                  <a:extLst>
                    <a:ext uri="{9D8B030D-6E8A-4147-A177-3AD203B41FA5}">
                      <a16:colId xmlns:a16="http://schemas.microsoft.com/office/drawing/2014/main" val="1441767023"/>
                    </a:ext>
                  </a:extLst>
                </a:gridCol>
                <a:gridCol w="1655253">
                  <a:extLst>
                    <a:ext uri="{9D8B030D-6E8A-4147-A177-3AD203B41FA5}">
                      <a16:colId xmlns:a16="http://schemas.microsoft.com/office/drawing/2014/main" val="164929363"/>
                    </a:ext>
                  </a:extLst>
                </a:gridCol>
                <a:gridCol w="940165">
                  <a:extLst>
                    <a:ext uri="{9D8B030D-6E8A-4147-A177-3AD203B41FA5}">
                      <a16:colId xmlns:a16="http://schemas.microsoft.com/office/drawing/2014/main" val="3418377861"/>
                    </a:ext>
                  </a:extLst>
                </a:gridCol>
                <a:gridCol w="1057077">
                  <a:extLst>
                    <a:ext uri="{9D8B030D-6E8A-4147-A177-3AD203B41FA5}">
                      <a16:colId xmlns:a16="http://schemas.microsoft.com/office/drawing/2014/main" val="189571793"/>
                    </a:ext>
                  </a:extLst>
                </a:gridCol>
                <a:gridCol w="401053">
                  <a:extLst>
                    <a:ext uri="{9D8B030D-6E8A-4147-A177-3AD203B41FA5}">
                      <a16:colId xmlns:a16="http://schemas.microsoft.com/office/drawing/2014/main" val="4259382721"/>
                    </a:ext>
                  </a:extLst>
                </a:gridCol>
                <a:gridCol w="351131">
                  <a:extLst>
                    <a:ext uri="{9D8B030D-6E8A-4147-A177-3AD203B41FA5}">
                      <a16:colId xmlns:a16="http://schemas.microsoft.com/office/drawing/2014/main" val="4127466691"/>
                    </a:ext>
                  </a:extLst>
                </a:gridCol>
                <a:gridCol w="877665">
                  <a:extLst>
                    <a:ext uri="{9D8B030D-6E8A-4147-A177-3AD203B41FA5}">
                      <a16:colId xmlns:a16="http://schemas.microsoft.com/office/drawing/2014/main" val="2203967589"/>
                    </a:ext>
                  </a:extLst>
                </a:gridCol>
                <a:gridCol w="1038064">
                  <a:extLst>
                    <a:ext uri="{9D8B030D-6E8A-4147-A177-3AD203B41FA5}">
                      <a16:colId xmlns:a16="http://schemas.microsoft.com/office/drawing/2014/main" val="1811534888"/>
                    </a:ext>
                  </a:extLst>
                </a:gridCol>
              </a:tblGrid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superlativ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pozitiv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superlativ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tvrdý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tvrdší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nejtvrdší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nóbl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víc(e)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nóbl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nejvíc(e)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nóbl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80469"/>
                  </a:ext>
                </a:extLst>
              </a:tr>
              <a:tr h="6092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durus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durior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durissimus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idōneus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magis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idōneus</a:t>
                      </a:r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maximē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idōneus</a:t>
                      </a:r>
                      <a:endParaRPr lang="cs-CZ" sz="2400" dirty="0"/>
                    </a:p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101475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harder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hardest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creative</a:t>
                      </a:r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/>
                        <a:t>creative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592992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6482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syntetické formy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analytické formy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209415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75843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9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16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 smtClean="0"/>
              <a:t>Dubletní </a:t>
            </a:r>
            <a:r>
              <a:rPr lang="cs-CZ" dirty="0"/>
              <a:t>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92452"/>
              </p:ext>
            </p:extLst>
          </p:nvPr>
        </p:nvGraphicFramePr>
        <p:xfrm>
          <a:off x="838200" y="1664547"/>
          <a:ext cx="10632765" cy="4981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310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6305">
                  <a:extLst>
                    <a:ext uri="{9D8B030D-6E8A-4147-A177-3AD203B41FA5}">
                      <a16:colId xmlns:a16="http://schemas.microsoft.com/office/drawing/2014/main" val="3390297948"/>
                    </a:ext>
                  </a:extLst>
                </a:gridCol>
                <a:gridCol w="960531">
                  <a:extLst>
                    <a:ext uri="{9D8B030D-6E8A-4147-A177-3AD203B41FA5}">
                      <a16:colId xmlns:a16="http://schemas.microsoft.com/office/drawing/2014/main" val="4160316564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3862904080"/>
                    </a:ext>
                  </a:extLst>
                </a:gridCol>
                <a:gridCol w="720437">
                  <a:extLst>
                    <a:ext uri="{9D8B030D-6E8A-4147-A177-3AD203B41FA5}">
                      <a16:colId xmlns:a16="http://schemas.microsoft.com/office/drawing/2014/main" val="2753336707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4034157323"/>
                    </a:ext>
                  </a:extLst>
                </a:gridCol>
                <a:gridCol w="1282221">
                  <a:extLst>
                    <a:ext uri="{9D8B030D-6E8A-4147-A177-3AD203B41FA5}">
                      <a16:colId xmlns:a16="http://schemas.microsoft.com/office/drawing/2014/main" val="262268628"/>
                    </a:ext>
                  </a:extLst>
                </a:gridCol>
                <a:gridCol w="718735">
                  <a:extLst>
                    <a:ext uri="{9D8B030D-6E8A-4147-A177-3AD203B41FA5}">
                      <a16:colId xmlns:a16="http://schemas.microsoft.com/office/drawing/2014/main" val="3418377861"/>
                    </a:ext>
                  </a:extLst>
                </a:gridCol>
                <a:gridCol w="592762">
                  <a:extLst>
                    <a:ext uri="{9D8B030D-6E8A-4147-A177-3AD203B41FA5}">
                      <a16:colId xmlns:a16="http://schemas.microsoft.com/office/drawing/2014/main" val="164316731"/>
                    </a:ext>
                  </a:extLst>
                </a:gridCol>
                <a:gridCol w="728038">
                  <a:extLst>
                    <a:ext uri="{9D8B030D-6E8A-4147-A177-3AD203B41FA5}">
                      <a16:colId xmlns:a16="http://schemas.microsoft.com/office/drawing/2014/main" val="586425675"/>
                    </a:ext>
                  </a:extLst>
                </a:gridCol>
                <a:gridCol w="528108">
                  <a:extLst>
                    <a:ext uri="{9D8B030D-6E8A-4147-A177-3AD203B41FA5}">
                      <a16:colId xmlns:a16="http://schemas.microsoft.com/office/drawing/2014/main" val="1811534888"/>
                    </a:ext>
                  </a:extLst>
                </a:gridCol>
                <a:gridCol w="803563">
                  <a:extLst>
                    <a:ext uri="{9D8B030D-6E8A-4147-A177-3AD203B41FA5}">
                      <a16:colId xmlns:a16="http://schemas.microsoft.com/office/drawing/2014/main" val="474626627"/>
                    </a:ext>
                  </a:extLst>
                </a:gridCol>
                <a:gridCol w="425974">
                  <a:extLst>
                    <a:ext uri="{9D8B030D-6E8A-4147-A177-3AD203B41FA5}">
                      <a16:colId xmlns:a16="http://schemas.microsoft.com/office/drawing/2014/main" val="2318722908"/>
                    </a:ext>
                  </a:extLst>
                </a:gridCol>
              </a:tblGrid>
              <a:tr h="6219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615591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sprost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sprost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víc(e)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sprostý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80469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073094"/>
                  </a:ext>
                </a:extLst>
              </a:tr>
              <a:tr h="60925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</a:t>
                      </a: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sprost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sprost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-í</a:t>
                      </a:r>
                    </a:p>
                  </a:txBody>
                  <a:tcPr marL="17780" marR="17780" marT="0" marB="0">
                    <a:lnT w="12700" cmpd="sng">
                      <a:noFill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nejvíc(e)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sz="2800" dirty="0"/>
                        <a:t>sprostý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01475"/>
                  </a:ext>
                </a:extLst>
              </a:tr>
              <a:tr h="6219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592992"/>
                  </a:ext>
                </a:extLst>
              </a:tr>
              <a:tr h="621925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56482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209415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758438"/>
                  </a:ext>
                </a:extLst>
              </a:tr>
              <a:tr h="62192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96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0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Supletivní formy: *ABA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761928"/>
              </p:ext>
            </p:extLst>
          </p:nvPr>
        </p:nvGraphicFramePr>
        <p:xfrm>
          <a:off x="838200" y="1664547"/>
          <a:ext cx="10050660" cy="4968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61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69150">
                  <a:extLst>
                    <a:ext uri="{9D8B030D-6E8A-4147-A177-3AD203B41FA5}">
                      <a16:colId xmlns:a16="http://schemas.microsoft.com/office/drawing/2014/main" val="917667516"/>
                    </a:ext>
                  </a:extLst>
                </a:gridCol>
                <a:gridCol w="167110">
                  <a:extLst>
                    <a:ext uri="{9D8B030D-6E8A-4147-A177-3AD203B41FA5}">
                      <a16:colId xmlns:a16="http://schemas.microsoft.com/office/drawing/2014/main" val="180712769"/>
                    </a:ext>
                  </a:extLst>
                </a:gridCol>
                <a:gridCol w="1648322">
                  <a:extLst>
                    <a:ext uri="{9D8B030D-6E8A-4147-A177-3AD203B41FA5}">
                      <a16:colId xmlns:a16="http://schemas.microsoft.com/office/drawing/2014/main" val="2884252706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154505357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36003504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1069925184"/>
                    </a:ext>
                  </a:extLst>
                </a:gridCol>
                <a:gridCol w="157018">
                  <a:extLst>
                    <a:ext uri="{9D8B030D-6E8A-4147-A177-3AD203B41FA5}">
                      <a16:colId xmlns:a16="http://schemas.microsoft.com/office/drawing/2014/main" val="2250545480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640862439"/>
                    </a:ext>
                  </a:extLst>
                </a:gridCol>
                <a:gridCol w="1173019">
                  <a:extLst>
                    <a:ext uri="{9D8B030D-6E8A-4147-A177-3AD203B41FA5}">
                      <a16:colId xmlns:a16="http://schemas.microsoft.com/office/drawing/2014/main" val="1857860628"/>
                    </a:ext>
                  </a:extLst>
                </a:gridCol>
                <a:gridCol w="848773">
                  <a:extLst>
                    <a:ext uri="{9D8B030D-6E8A-4147-A177-3AD203B41FA5}">
                      <a16:colId xmlns:a16="http://schemas.microsoft.com/office/drawing/2014/main" val="560877930"/>
                    </a:ext>
                  </a:extLst>
                </a:gridCol>
                <a:gridCol w="702123">
                  <a:extLst>
                    <a:ext uri="{9D8B030D-6E8A-4147-A177-3AD203B41FA5}">
                      <a16:colId xmlns:a16="http://schemas.microsoft.com/office/drawing/2014/main" val="3840879792"/>
                    </a:ext>
                  </a:extLst>
                </a:gridCol>
              </a:tblGrid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dán.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dūr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dūr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868652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dūr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issimus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bed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925705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ABB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*ABA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120595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540526"/>
                  </a:ext>
                </a:extLst>
              </a:tr>
              <a:tr h="497540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lang="cs-CZ" sz="2800" b="0" i="0" cap="sm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komparativ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cs-CZ" sz="2800" b="0" i="0" cap="sm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superlativ</a:t>
                      </a:r>
                      <a:r>
                        <a:rPr lang="cs-CZ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jsou v hierarchickém vztahu: 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cap="small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cap="small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r>
                        <a:rPr lang="en-US" sz="2800" b="0" i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19147"/>
                  </a:ext>
                </a:extLst>
              </a:tr>
              <a:tr h="4433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44914"/>
                  </a:ext>
                </a:extLst>
              </a:tr>
              <a:tr h="497540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lep-</a:t>
                      </a:r>
                      <a:r>
                        <a:rPr lang="cs-CZ" sz="2800" b="0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cs-CZ" sz="2800" b="0" i="0" cap="small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cap="small" baseline="-25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superl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407414"/>
                  </a:ext>
                </a:extLst>
              </a:tr>
              <a:tr h="4975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cap="small" baseline="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41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0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 err="1"/>
              <a:t>Supletivismus</a:t>
            </a:r>
            <a:r>
              <a:rPr lang="cs-CZ" dirty="0"/>
              <a:t>: úplný vs. částečný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25882"/>
              </p:ext>
            </p:extLst>
          </p:nvPr>
        </p:nvGraphicFramePr>
        <p:xfrm>
          <a:off x="838200" y="1664547"/>
          <a:ext cx="10050660" cy="5459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61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36260">
                  <a:extLst>
                    <a:ext uri="{9D8B030D-6E8A-4147-A177-3AD203B41FA5}">
                      <a16:colId xmlns:a16="http://schemas.microsoft.com/office/drawing/2014/main" val="917667516"/>
                    </a:ext>
                  </a:extLst>
                </a:gridCol>
                <a:gridCol w="1075667">
                  <a:extLst>
                    <a:ext uri="{9D8B030D-6E8A-4147-A177-3AD203B41FA5}">
                      <a16:colId xmlns:a16="http://schemas.microsoft.com/office/drawing/2014/main" val="2884252706"/>
                    </a:ext>
                  </a:extLst>
                </a:gridCol>
                <a:gridCol w="572655">
                  <a:extLst>
                    <a:ext uri="{9D8B030D-6E8A-4147-A177-3AD203B41FA5}">
                      <a16:colId xmlns:a16="http://schemas.microsoft.com/office/drawing/2014/main" val="2335713433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1545053579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2636003504"/>
                    </a:ext>
                  </a:extLst>
                </a:gridCol>
                <a:gridCol w="979055">
                  <a:extLst>
                    <a:ext uri="{9D8B030D-6E8A-4147-A177-3AD203B41FA5}">
                      <a16:colId xmlns:a16="http://schemas.microsoft.com/office/drawing/2014/main" val="1069925184"/>
                    </a:ext>
                  </a:extLst>
                </a:gridCol>
                <a:gridCol w="849745">
                  <a:extLst>
                    <a:ext uri="{9D8B030D-6E8A-4147-A177-3AD203B41FA5}">
                      <a16:colId xmlns:a16="http://schemas.microsoft.com/office/drawing/2014/main" val="2250545480"/>
                    </a:ext>
                  </a:extLst>
                </a:gridCol>
                <a:gridCol w="110837">
                  <a:extLst>
                    <a:ext uri="{9D8B030D-6E8A-4147-A177-3AD203B41FA5}">
                      <a16:colId xmlns:a16="http://schemas.microsoft.com/office/drawing/2014/main" val="1857860628"/>
                    </a:ext>
                  </a:extLst>
                </a:gridCol>
                <a:gridCol w="443345">
                  <a:extLst>
                    <a:ext uri="{9D8B030D-6E8A-4147-A177-3AD203B41FA5}">
                      <a16:colId xmlns:a16="http://schemas.microsoft.com/office/drawing/2014/main" val="1321431209"/>
                    </a:ext>
                  </a:extLst>
                </a:gridCol>
                <a:gridCol w="618837">
                  <a:extLst>
                    <a:ext uri="{9D8B030D-6E8A-4147-A177-3AD203B41FA5}">
                      <a16:colId xmlns:a16="http://schemas.microsoft.com/office/drawing/2014/main" val="1896265706"/>
                    </a:ext>
                  </a:extLst>
                </a:gridCol>
                <a:gridCol w="951345">
                  <a:extLst>
                    <a:ext uri="{9D8B030D-6E8A-4147-A177-3AD203B41FA5}">
                      <a16:colId xmlns:a16="http://schemas.microsoft.com/office/drawing/2014/main" val="560877930"/>
                    </a:ext>
                  </a:extLst>
                </a:gridCol>
                <a:gridCol w="599551">
                  <a:extLst>
                    <a:ext uri="{9D8B030D-6E8A-4147-A177-3AD203B41FA5}">
                      <a16:colId xmlns:a16="http://schemas.microsoft.com/office/drawing/2014/main" val="3840879792"/>
                    </a:ext>
                  </a:extLst>
                </a:gridCol>
              </a:tblGrid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úplný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supletivismus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částečný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supletivismus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ouh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68652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25705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supletivní alomorfy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kořene = 2 lexikální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jednotky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20595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540526"/>
                  </a:ext>
                </a:extLst>
              </a:tr>
              <a:tr h="4975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lep,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komp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lep,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komp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19147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4491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407414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1415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07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Morfonologické alternace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28936"/>
              </p:ext>
            </p:extLst>
          </p:nvPr>
        </p:nvGraphicFramePr>
        <p:xfrm>
          <a:off x="838200" y="1664547"/>
          <a:ext cx="10050660" cy="496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761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36260">
                  <a:extLst>
                    <a:ext uri="{9D8B030D-6E8A-4147-A177-3AD203B41FA5}">
                      <a16:colId xmlns:a16="http://schemas.microsoft.com/office/drawing/2014/main" val="917667516"/>
                    </a:ext>
                  </a:extLst>
                </a:gridCol>
                <a:gridCol w="1648322">
                  <a:extLst>
                    <a:ext uri="{9D8B030D-6E8A-4147-A177-3AD203B41FA5}">
                      <a16:colId xmlns:a16="http://schemas.microsoft.com/office/drawing/2014/main" val="2884252706"/>
                    </a:ext>
                  </a:extLst>
                </a:gridCol>
                <a:gridCol w="895927">
                  <a:extLst>
                    <a:ext uri="{9D8B030D-6E8A-4147-A177-3AD203B41FA5}">
                      <a16:colId xmlns:a16="http://schemas.microsoft.com/office/drawing/2014/main" val="1545053579"/>
                    </a:ext>
                  </a:extLst>
                </a:gridCol>
                <a:gridCol w="464978">
                  <a:extLst>
                    <a:ext uri="{9D8B030D-6E8A-4147-A177-3AD203B41FA5}">
                      <a16:colId xmlns:a16="http://schemas.microsoft.com/office/drawing/2014/main" val="2636003504"/>
                    </a:ext>
                  </a:extLst>
                </a:gridCol>
                <a:gridCol w="850232">
                  <a:extLst>
                    <a:ext uri="{9D8B030D-6E8A-4147-A177-3AD203B41FA5}">
                      <a16:colId xmlns:a16="http://schemas.microsoft.com/office/drawing/2014/main" val="106992518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50545480"/>
                    </a:ext>
                  </a:extLst>
                </a:gridCol>
                <a:gridCol w="1589627">
                  <a:extLst>
                    <a:ext uri="{9D8B030D-6E8A-4147-A177-3AD203B41FA5}">
                      <a16:colId xmlns:a16="http://schemas.microsoft.com/office/drawing/2014/main" val="1321431209"/>
                    </a:ext>
                  </a:extLst>
                </a:gridCol>
                <a:gridCol w="951345">
                  <a:extLst>
                    <a:ext uri="{9D8B030D-6E8A-4147-A177-3AD203B41FA5}">
                      <a16:colId xmlns:a16="http://schemas.microsoft.com/office/drawing/2014/main" val="560877930"/>
                    </a:ext>
                  </a:extLst>
                </a:gridCol>
                <a:gridCol w="599551">
                  <a:extLst>
                    <a:ext uri="{9D8B030D-6E8A-4147-A177-3AD203B41FA5}">
                      <a16:colId xmlns:a16="http://schemas.microsoft.com/office/drawing/2014/main" val="3840879792"/>
                    </a:ext>
                  </a:extLst>
                </a:gridCol>
              </a:tblGrid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-š-í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snad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-n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-š-í</a:t>
                      </a:r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68652"/>
                  </a:ext>
                </a:extLst>
              </a:tr>
              <a:tr h="49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25705"/>
                  </a:ext>
                </a:extLst>
              </a:tr>
              <a:tr h="99508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prud-ší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slad-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mlad-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...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přes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čer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ější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ější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120595"/>
                  </a:ext>
                </a:extLst>
              </a:tr>
              <a:tr h="4975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19147"/>
                  </a:ext>
                </a:extLst>
              </a:tr>
              <a:tr h="4975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není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supletivní reprezentace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cap="small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alternace 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en-GB" sz="2800" b="0" i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pravideln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 </a:t>
                      </a: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-š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44914"/>
                  </a:ext>
                </a:extLst>
              </a:tr>
              <a:tr h="99508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snad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GB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sna</a:t>
                      </a:r>
                      <a:r>
                        <a:rPr lang="cs-CZ" sz="28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z,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√</a:t>
                      </a:r>
                      <a:r>
                        <a:rPr lang="cs-CZ" sz="2800" b="0" i="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/_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komp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/_ě</a:t>
                      </a:r>
                    </a:p>
                  </a:txBody>
                  <a:tcPr marL="17780" marR="17780" marT="0" marB="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940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82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0473" y="258445"/>
            <a:ext cx="10515600" cy="1325563"/>
          </a:xfrm>
        </p:spPr>
        <p:txBody>
          <a:bodyPr/>
          <a:lstStyle/>
          <a:p>
            <a:r>
              <a:rPr lang="cs-CZ" dirty="0"/>
              <a:t>Diachronní vývoj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64749"/>
              </p:ext>
            </p:extLst>
          </p:nvPr>
        </p:nvGraphicFramePr>
        <p:xfrm>
          <a:off x="838200" y="1664547"/>
          <a:ext cx="10050660" cy="5205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51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3057174683"/>
                    </a:ext>
                  </a:extLst>
                </a:gridCol>
                <a:gridCol w="1330064">
                  <a:extLst>
                    <a:ext uri="{9D8B030D-6E8A-4147-A177-3AD203B41FA5}">
                      <a16:colId xmlns:a16="http://schemas.microsoft.com/office/drawing/2014/main" val="84993403"/>
                    </a:ext>
                  </a:extLst>
                </a:gridCol>
                <a:gridCol w="345046">
                  <a:extLst>
                    <a:ext uri="{9D8B030D-6E8A-4147-A177-3AD203B41FA5}">
                      <a16:colId xmlns:a16="http://schemas.microsoft.com/office/drawing/2014/main" val="3126929965"/>
                    </a:ext>
                  </a:extLst>
                </a:gridCol>
                <a:gridCol w="1467712">
                  <a:extLst>
                    <a:ext uri="{9D8B030D-6E8A-4147-A177-3AD203B41FA5}">
                      <a16:colId xmlns:a16="http://schemas.microsoft.com/office/drawing/2014/main" val="1467828114"/>
                    </a:ext>
                  </a:extLst>
                </a:gridCol>
                <a:gridCol w="207398">
                  <a:extLst>
                    <a:ext uri="{9D8B030D-6E8A-4147-A177-3AD203B41FA5}">
                      <a16:colId xmlns:a16="http://schemas.microsoft.com/office/drawing/2014/main" val="1513642889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3557507850"/>
                    </a:ext>
                  </a:extLst>
                </a:gridCol>
                <a:gridCol w="1675110">
                  <a:extLst>
                    <a:ext uri="{9D8B030D-6E8A-4147-A177-3AD203B41FA5}">
                      <a16:colId xmlns:a16="http://schemas.microsoft.com/office/drawing/2014/main" val="34868782"/>
                    </a:ext>
                  </a:extLst>
                </a:gridCol>
              </a:tblGrid>
              <a:tr h="74631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nepravidelné alternace jsou často reliktem původních fonologických změn: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fonologické alternace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morfonologické alternace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supletivismus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1311076"/>
                  </a:ext>
                </a:extLst>
              </a:tr>
              <a:tr h="746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640332"/>
                  </a:ext>
                </a:extLst>
              </a:tr>
              <a:tr h="74631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ablaut v angličtině (nepravidelný </a:t>
                      </a:r>
                      <a:r>
                        <a:rPr lang="cs-CZ" sz="2800" b="0" i="0" cap="sm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plurál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6696335"/>
                  </a:ext>
                </a:extLst>
              </a:tr>
              <a:tr h="55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mouse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ȳs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mūs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mūs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vokalická harmonie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901317"/>
                  </a:ext>
                </a:extLst>
              </a:tr>
              <a:tr h="55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louse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ȳs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ūs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ūs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diftongizace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241815"/>
                  </a:ext>
                </a:extLst>
              </a:tr>
              <a:tr h="561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020123"/>
                  </a:ext>
                </a:extLst>
              </a:tr>
              <a:tr h="55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057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82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7"/>
    </mc:Choice>
    <mc:Fallback xmlns="">
      <p:transition spd="slow" advTm="38617"/>
    </mc:Fallback>
  </mc:AlternateContent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headEnd type="none" w="med" len="med"/>
          <a:tailEnd type="non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</Words>
  <Application>Microsoft Office PowerPoint</Application>
  <PresentationFormat>Širokoúhlá obrazovka</PresentationFormat>
  <Paragraphs>236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1_Motiv Office</vt:lpstr>
      <vt:lpstr>Syntetické vs. analytické formy</vt:lpstr>
      <vt:lpstr>Syntetické a analytické formy: kombinace </vt:lpstr>
      <vt:lpstr>Klitiky vs. samostatná slova </vt:lpstr>
      <vt:lpstr>Komparativ a superlativ</vt:lpstr>
      <vt:lpstr>Dubletní formy</vt:lpstr>
      <vt:lpstr>Supletivní formy: *ABA</vt:lpstr>
      <vt:lpstr>Supletivismus: úplný vs. částečný</vt:lpstr>
      <vt:lpstr>Morfonologické alternace</vt:lpstr>
      <vt:lpstr>Diachronní vývoj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Ziková</dc:creator>
  <cp:lastModifiedBy>Markéta Ziková</cp:lastModifiedBy>
  <cp:revision>127</cp:revision>
  <dcterms:created xsi:type="dcterms:W3CDTF">2020-03-26T09:13:17Z</dcterms:created>
  <dcterms:modified xsi:type="dcterms:W3CDTF">2021-04-19T07:53:43Z</dcterms:modified>
</cp:coreProperties>
</file>