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2" r:id="rId2"/>
    <p:sldId id="653" r:id="rId3"/>
    <p:sldId id="654" r:id="rId4"/>
    <p:sldId id="656" r:id="rId5"/>
    <p:sldId id="657" r:id="rId6"/>
    <p:sldId id="651" r:id="rId7"/>
    <p:sldId id="650" r:id="rId8"/>
    <p:sldId id="658" r:id="rId9"/>
    <p:sldId id="65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8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7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2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05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8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48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37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2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26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89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6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8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Flexivní paradigma: komplexita základu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97986"/>
              </p:ext>
            </p:extLst>
          </p:nvPr>
        </p:nvGraphicFramePr>
        <p:xfrm>
          <a:off x="828964" y="1664547"/>
          <a:ext cx="10580683" cy="4975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57381">
                  <a:extLst>
                    <a:ext uri="{9D8B030D-6E8A-4147-A177-3AD203B41FA5}">
                      <a16:colId xmlns:a16="http://schemas.microsoft.com/office/drawing/2014/main" val="3923667671"/>
                    </a:ext>
                  </a:extLst>
                </a:gridCol>
                <a:gridCol w="897190">
                  <a:extLst>
                    <a:ext uri="{9D8B030D-6E8A-4147-A177-3AD203B41FA5}">
                      <a16:colId xmlns:a16="http://schemas.microsoft.com/office/drawing/2014/main" val="4216949069"/>
                    </a:ext>
                  </a:extLst>
                </a:gridCol>
                <a:gridCol w="866956">
                  <a:extLst>
                    <a:ext uri="{9D8B030D-6E8A-4147-A177-3AD203B41FA5}">
                      <a16:colId xmlns:a16="http://schemas.microsoft.com/office/drawing/2014/main" val="675317720"/>
                    </a:ext>
                  </a:extLst>
                </a:gridCol>
                <a:gridCol w="544945">
                  <a:extLst>
                    <a:ext uri="{9D8B030D-6E8A-4147-A177-3AD203B41FA5}">
                      <a16:colId xmlns:a16="http://schemas.microsoft.com/office/drawing/2014/main" val="1066462402"/>
                    </a:ext>
                  </a:extLst>
                </a:gridCol>
                <a:gridCol w="1233270">
                  <a:extLst>
                    <a:ext uri="{9D8B030D-6E8A-4147-A177-3AD203B41FA5}">
                      <a16:colId xmlns:a16="http://schemas.microsoft.com/office/drawing/2014/main" val="3510034937"/>
                    </a:ext>
                  </a:extLst>
                </a:gridCol>
                <a:gridCol w="1029639">
                  <a:extLst>
                    <a:ext uri="{9D8B030D-6E8A-4147-A177-3AD203B41FA5}">
                      <a16:colId xmlns:a16="http://schemas.microsoft.com/office/drawing/2014/main" val="2650598163"/>
                    </a:ext>
                  </a:extLst>
                </a:gridCol>
                <a:gridCol w="655782">
                  <a:extLst>
                    <a:ext uri="{9D8B030D-6E8A-4147-A177-3AD203B41FA5}">
                      <a16:colId xmlns:a16="http://schemas.microsoft.com/office/drawing/2014/main" val="1132413368"/>
                    </a:ext>
                  </a:extLst>
                </a:gridCol>
                <a:gridCol w="959750">
                  <a:extLst>
                    <a:ext uri="{9D8B030D-6E8A-4147-A177-3AD203B41FA5}">
                      <a16:colId xmlns:a16="http://schemas.microsoft.com/office/drawing/2014/main" val="1330793558"/>
                    </a:ext>
                  </a:extLst>
                </a:gridCol>
                <a:gridCol w="1081487">
                  <a:extLst>
                    <a:ext uri="{9D8B030D-6E8A-4147-A177-3AD203B41FA5}">
                      <a16:colId xmlns:a16="http://schemas.microsoft.com/office/drawing/2014/main" val="4074651024"/>
                    </a:ext>
                  </a:extLst>
                </a:gridCol>
                <a:gridCol w="1563683">
                  <a:extLst>
                    <a:ext uri="{9D8B030D-6E8A-4147-A177-3AD203B41FA5}">
                      <a16:colId xmlns:a16="http://schemas.microsoft.com/office/drawing/2014/main" val="1162436463"/>
                    </a:ext>
                  </a:extLst>
                </a:gridCol>
              </a:tblGrid>
              <a:tr h="6219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(feminina)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němčina (silná maskulinní adjektiva)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röt-lich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75899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röt-lich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031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röt-lich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234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ruč-c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röt-lich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11153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ruč-c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21886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04338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89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94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Flexivní paradigma: alomorfie základu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959592"/>
              </p:ext>
            </p:extLst>
          </p:nvPr>
        </p:nvGraphicFramePr>
        <p:xfrm>
          <a:off x="828964" y="1709530"/>
          <a:ext cx="10580685" cy="5112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99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28072">
                  <a:extLst>
                    <a:ext uri="{9D8B030D-6E8A-4147-A177-3AD203B41FA5}">
                      <a16:colId xmlns:a16="http://schemas.microsoft.com/office/drawing/2014/main" val="3923667671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421694906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675317720"/>
                    </a:ext>
                  </a:extLst>
                </a:gridCol>
                <a:gridCol w="988291">
                  <a:extLst>
                    <a:ext uri="{9D8B030D-6E8A-4147-A177-3AD203B41FA5}">
                      <a16:colId xmlns:a16="http://schemas.microsoft.com/office/drawing/2014/main" val="1066462402"/>
                    </a:ext>
                  </a:extLst>
                </a:gridCol>
                <a:gridCol w="443346">
                  <a:extLst>
                    <a:ext uri="{9D8B030D-6E8A-4147-A177-3AD203B41FA5}">
                      <a16:colId xmlns:a16="http://schemas.microsoft.com/office/drawing/2014/main" val="3510034937"/>
                    </a:ext>
                  </a:extLst>
                </a:gridCol>
                <a:gridCol w="655781">
                  <a:extLst>
                    <a:ext uri="{9D8B030D-6E8A-4147-A177-3AD203B41FA5}">
                      <a16:colId xmlns:a16="http://schemas.microsoft.com/office/drawing/2014/main" val="2650598163"/>
                    </a:ext>
                  </a:extLst>
                </a:gridCol>
                <a:gridCol w="1145309">
                  <a:extLst>
                    <a:ext uri="{9D8B030D-6E8A-4147-A177-3AD203B41FA5}">
                      <a16:colId xmlns:a16="http://schemas.microsoft.com/office/drawing/2014/main" val="1132413368"/>
                    </a:ext>
                  </a:extLst>
                </a:gridCol>
                <a:gridCol w="3549504">
                  <a:extLst>
                    <a:ext uri="{9D8B030D-6E8A-4147-A177-3AD203B41FA5}">
                      <a16:colId xmlns:a16="http://schemas.microsoft.com/office/drawing/2014/main" val="3215964001"/>
                    </a:ext>
                  </a:extLst>
                </a:gridCol>
              </a:tblGrid>
              <a:tr h="57694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supletivní alomorfy kořene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75899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400" dirty="0"/>
                        <a:t>1. úplný </a:t>
                      </a:r>
                      <a:r>
                        <a:rPr lang="cs-CZ" sz="2400" dirty="0" err="1"/>
                        <a:t>supletivismus</a:t>
                      </a:r>
                      <a:endParaRPr lang="cs-CZ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,1PL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ná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,1PL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endParaRPr lang="cs-CZ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částečný </a:t>
                      </a:r>
                      <a:r>
                        <a:rPr lang="cs-CZ" sz="2400" dirty="0" err="1"/>
                        <a:t>supletivismus</a:t>
                      </a:r>
                      <a:endParaRPr lang="cs-CZ" sz="2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důl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√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_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Nsg,Asg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endParaRPr lang="cs-CZ" sz="2400" baseline="-25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√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r>
                        <a:rPr lang="cs-CZ" sz="2400" dirty="0"/>
                        <a:t>= fonologicky nepravidelná alternace </a:t>
                      </a:r>
                      <a:r>
                        <a:rPr lang="cs-CZ" sz="2400" i="1" dirty="0"/>
                        <a:t>o</a:t>
                      </a:r>
                      <a:r>
                        <a:rPr lang="en-US" sz="2400" i="1" dirty="0"/>
                        <a:t>~</a:t>
                      </a:r>
                      <a:r>
                        <a:rPr lang="cs-CZ" sz="2400" i="1" dirty="0"/>
                        <a:t>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031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234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11153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21886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04338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889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45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Alternace: pravidelné vs. nepravidelné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13558"/>
              </p:ext>
            </p:extLst>
          </p:nvPr>
        </p:nvGraphicFramePr>
        <p:xfrm>
          <a:off x="828964" y="1664547"/>
          <a:ext cx="10580687" cy="533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7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74254">
                  <a:extLst>
                    <a:ext uri="{9D8B030D-6E8A-4147-A177-3AD203B41FA5}">
                      <a16:colId xmlns:a16="http://schemas.microsoft.com/office/drawing/2014/main" val="3923667671"/>
                    </a:ext>
                  </a:extLst>
                </a:gridCol>
                <a:gridCol w="803564">
                  <a:extLst>
                    <a:ext uri="{9D8B030D-6E8A-4147-A177-3AD203B41FA5}">
                      <a16:colId xmlns:a16="http://schemas.microsoft.com/office/drawing/2014/main" val="4216949069"/>
                    </a:ext>
                  </a:extLst>
                </a:gridCol>
                <a:gridCol w="618836">
                  <a:extLst>
                    <a:ext uri="{9D8B030D-6E8A-4147-A177-3AD203B41FA5}">
                      <a16:colId xmlns:a16="http://schemas.microsoft.com/office/drawing/2014/main" val="675317720"/>
                    </a:ext>
                  </a:extLst>
                </a:gridCol>
                <a:gridCol w="877455">
                  <a:extLst>
                    <a:ext uri="{9D8B030D-6E8A-4147-A177-3AD203B41FA5}">
                      <a16:colId xmlns:a16="http://schemas.microsoft.com/office/drawing/2014/main" val="1066462402"/>
                    </a:ext>
                  </a:extLst>
                </a:gridCol>
                <a:gridCol w="618836">
                  <a:extLst>
                    <a:ext uri="{9D8B030D-6E8A-4147-A177-3AD203B41FA5}">
                      <a16:colId xmlns:a16="http://schemas.microsoft.com/office/drawing/2014/main" val="3510034937"/>
                    </a:ext>
                  </a:extLst>
                </a:gridCol>
                <a:gridCol w="1089891">
                  <a:extLst>
                    <a:ext uri="{9D8B030D-6E8A-4147-A177-3AD203B41FA5}">
                      <a16:colId xmlns:a16="http://schemas.microsoft.com/office/drawing/2014/main" val="2650598163"/>
                    </a:ext>
                  </a:extLst>
                </a:gridCol>
                <a:gridCol w="878670">
                  <a:extLst>
                    <a:ext uri="{9D8B030D-6E8A-4147-A177-3AD203B41FA5}">
                      <a16:colId xmlns:a16="http://schemas.microsoft.com/office/drawing/2014/main" val="2028645344"/>
                    </a:ext>
                  </a:extLst>
                </a:gridCol>
                <a:gridCol w="781710">
                  <a:extLst>
                    <a:ext uri="{9D8B030D-6E8A-4147-A177-3AD203B41FA5}">
                      <a16:colId xmlns:a16="http://schemas.microsoft.com/office/drawing/2014/main" val="2066411181"/>
                    </a:ext>
                  </a:extLst>
                </a:gridCol>
                <a:gridCol w="830191">
                  <a:extLst>
                    <a:ext uri="{9D8B030D-6E8A-4147-A177-3AD203B41FA5}">
                      <a16:colId xmlns:a16="http://schemas.microsoft.com/office/drawing/2014/main" val="1758091485"/>
                    </a:ext>
                  </a:extLst>
                </a:gridCol>
                <a:gridCol w="830191">
                  <a:extLst>
                    <a:ext uri="{9D8B030D-6E8A-4147-A177-3AD203B41FA5}">
                      <a16:colId xmlns:a16="http://schemas.microsoft.com/office/drawing/2014/main" val="3968738470"/>
                    </a:ext>
                  </a:extLst>
                </a:gridCol>
                <a:gridCol w="830190">
                  <a:extLst>
                    <a:ext uri="{9D8B030D-6E8A-4147-A177-3AD203B41FA5}">
                      <a16:colId xmlns:a16="http://schemas.microsoft.com/office/drawing/2014/main" val="2514192241"/>
                    </a:ext>
                  </a:extLst>
                </a:gridCol>
                <a:gridCol w="830190">
                  <a:extLst>
                    <a:ext uri="{9D8B030D-6E8A-4147-A177-3AD203B41FA5}">
                      <a16:colId xmlns:a16="http://schemas.microsoft.com/office/drawing/2014/main" val="2843733442"/>
                    </a:ext>
                  </a:extLst>
                </a:gridCol>
              </a:tblGrid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75899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031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234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11153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[Ɉ]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[Ɉ]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21886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04338"/>
                  </a:ext>
                </a:extLst>
              </a:tr>
              <a:tr h="62192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</a:rPr>
                        <a:t>ů = 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fonologicky nepravidelná alternace</a:t>
                      </a:r>
                      <a:endParaRPr lang="cs-CZ" sz="24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= součást supletivních alomorfů</a:t>
                      </a:r>
                      <a:endParaRPr lang="cs-CZ" sz="240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důl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√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 _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Nsg,Asg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√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dirty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</a:rPr>
                        <a:t>t, d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</a:rPr>
                        <a:t>ď = 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pravidelné alternace</a:t>
                      </a:r>
                      <a:endParaRPr lang="cs-CZ" sz="24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= výsledek fonologického procesu</a:t>
                      </a:r>
                      <a:endParaRPr lang="cs-CZ" sz="2400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hrad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√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bod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√</a:t>
                      </a:r>
                      <a:r>
                        <a:rPr lang="cs-CZ" sz="2400" b="0" i="0" baseline="-25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+ fonologie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889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1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Pravidelnost alternací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792743"/>
              </p:ext>
            </p:extLst>
          </p:nvPr>
        </p:nvGraphicFramePr>
        <p:xfrm>
          <a:off x="828964" y="1664547"/>
          <a:ext cx="10580685" cy="4545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57381">
                  <a:extLst>
                    <a:ext uri="{9D8B030D-6E8A-4147-A177-3AD203B41FA5}">
                      <a16:colId xmlns:a16="http://schemas.microsoft.com/office/drawing/2014/main" val="3923667671"/>
                    </a:ext>
                  </a:extLst>
                </a:gridCol>
                <a:gridCol w="897190">
                  <a:extLst>
                    <a:ext uri="{9D8B030D-6E8A-4147-A177-3AD203B41FA5}">
                      <a16:colId xmlns:a16="http://schemas.microsoft.com/office/drawing/2014/main" val="4216949069"/>
                    </a:ext>
                  </a:extLst>
                </a:gridCol>
                <a:gridCol w="552433">
                  <a:extLst>
                    <a:ext uri="{9D8B030D-6E8A-4147-A177-3AD203B41FA5}">
                      <a16:colId xmlns:a16="http://schemas.microsoft.com/office/drawing/2014/main" val="675317720"/>
                    </a:ext>
                  </a:extLst>
                </a:gridCol>
                <a:gridCol w="521369">
                  <a:extLst>
                    <a:ext uri="{9D8B030D-6E8A-4147-A177-3AD203B41FA5}">
                      <a16:colId xmlns:a16="http://schemas.microsoft.com/office/drawing/2014/main" val="1066462402"/>
                    </a:ext>
                  </a:extLst>
                </a:gridCol>
                <a:gridCol w="1716505">
                  <a:extLst>
                    <a:ext uri="{9D8B030D-6E8A-4147-A177-3AD203B41FA5}">
                      <a16:colId xmlns:a16="http://schemas.microsoft.com/office/drawing/2014/main" val="3510034937"/>
                    </a:ext>
                  </a:extLst>
                </a:gridCol>
                <a:gridCol w="884503">
                  <a:extLst>
                    <a:ext uri="{9D8B030D-6E8A-4147-A177-3AD203B41FA5}">
                      <a16:colId xmlns:a16="http://schemas.microsoft.com/office/drawing/2014/main" val="2650598163"/>
                    </a:ext>
                  </a:extLst>
                </a:gridCol>
                <a:gridCol w="1032529">
                  <a:extLst>
                    <a:ext uri="{9D8B030D-6E8A-4147-A177-3AD203B41FA5}">
                      <a16:colId xmlns:a16="http://schemas.microsoft.com/office/drawing/2014/main" val="1132413368"/>
                    </a:ext>
                  </a:extLst>
                </a:gridCol>
                <a:gridCol w="705852">
                  <a:extLst>
                    <a:ext uri="{9D8B030D-6E8A-4147-A177-3AD203B41FA5}">
                      <a16:colId xmlns:a16="http://schemas.microsoft.com/office/drawing/2014/main" val="1330793558"/>
                    </a:ext>
                  </a:extLst>
                </a:gridCol>
                <a:gridCol w="601579">
                  <a:extLst>
                    <a:ext uri="{9D8B030D-6E8A-4147-A177-3AD203B41FA5}">
                      <a16:colId xmlns:a16="http://schemas.microsoft.com/office/drawing/2014/main" val="4074651024"/>
                    </a:ext>
                  </a:extLst>
                </a:gridCol>
                <a:gridCol w="1920744">
                  <a:extLst>
                    <a:ext uri="{9D8B030D-6E8A-4147-A177-3AD203B41FA5}">
                      <a16:colId xmlns:a16="http://schemas.microsoft.com/office/drawing/2014/main" val="1162436463"/>
                    </a:ext>
                  </a:extLst>
                </a:gridCol>
              </a:tblGrid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75899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síť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031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síť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234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síť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11153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síť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plat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bj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21886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síť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plat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04338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pravideln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 alternace jsou morfologicky nezávislé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platí pro kořeny i sufixy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89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98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 err="1"/>
              <a:t>Alomorfie</a:t>
            </a:r>
            <a:r>
              <a:rPr lang="cs-CZ" dirty="0"/>
              <a:t> flexivních morfémů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26197"/>
              </p:ext>
            </p:extLst>
          </p:nvPr>
        </p:nvGraphicFramePr>
        <p:xfrm>
          <a:off x="828964" y="1664547"/>
          <a:ext cx="10580688" cy="4353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7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4285">
                  <a:extLst>
                    <a:ext uri="{9D8B030D-6E8A-4147-A177-3AD203B41FA5}">
                      <a16:colId xmlns:a16="http://schemas.microsoft.com/office/drawing/2014/main" val="3923667671"/>
                    </a:ext>
                  </a:extLst>
                </a:gridCol>
                <a:gridCol w="617621">
                  <a:extLst>
                    <a:ext uri="{9D8B030D-6E8A-4147-A177-3AD203B41FA5}">
                      <a16:colId xmlns:a16="http://schemas.microsoft.com/office/drawing/2014/main" val="4216949069"/>
                    </a:ext>
                  </a:extLst>
                </a:gridCol>
                <a:gridCol w="160421">
                  <a:extLst>
                    <a:ext uri="{9D8B030D-6E8A-4147-A177-3AD203B41FA5}">
                      <a16:colId xmlns:a16="http://schemas.microsoft.com/office/drawing/2014/main" val="35895698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75317720"/>
                    </a:ext>
                  </a:extLst>
                </a:gridCol>
                <a:gridCol w="649705">
                  <a:extLst>
                    <a:ext uri="{9D8B030D-6E8A-4147-A177-3AD203B41FA5}">
                      <a16:colId xmlns:a16="http://schemas.microsoft.com/office/drawing/2014/main" val="1066462402"/>
                    </a:ext>
                  </a:extLst>
                </a:gridCol>
                <a:gridCol w="232611">
                  <a:extLst>
                    <a:ext uri="{9D8B030D-6E8A-4147-A177-3AD203B41FA5}">
                      <a16:colId xmlns:a16="http://schemas.microsoft.com/office/drawing/2014/main" val="1934585366"/>
                    </a:ext>
                  </a:extLst>
                </a:gridCol>
                <a:gridCol w="553452">
                  <a:extLst>
                    <a:ext uri="{9D8B030D-6E8A-4147-A177-3AD203B41FA5}">
                      <a16:colId xmlns:a16="http://schemas.microsoft.com/office/drawing/2014/main" val="3510034937"/>
                    </a:ext>
                  </a:extLst>
                </a:gridCol>
                <a:gridCol w="593558">
                  <a:extLst>
                    <a:ext uri="{9D8B030D-6E8A-4147-A177-3AD203B41FA5}">
                      <a16:colId xmlns:a16="http://schemas.microsoft.com/office/drawing/2014/main" val="2650598163"/>
                    </a:ext>
                  </a:extLst>
                </a:gridCol>
                <a:gridCol w="288758">
                  <a:extLst>
                    <a:ext uri="{9D8B030D-6E8A-4147-A177-3AD203B41FA5}">
                      <a16:colId xmlns:a16="http://schemas.microsoft.com/office/drawing/2014/main" val="718166697"/>
                    </a:ext>
                  </a:extLst>
                </a:gridCol>
                <a:gridCol w="513348">
                  <a:extLst>
                    <a:ext uri="{9D8B030D-6E8A-4147-A177-3AD203B41FA5}">
                      <a16:colId xmlns:a16="http://schemas.microsoft.com/office/drawing/2014/main" val="2028645344"/>
                    </a:ext>
                  </a:extLst>
                </a:gridCol>
                <a:gridCol w="553452">
                  <a:extLst>
                    <a:ext uri="{9D8B030D-6E8A-4147-A177-3AD203B41FA5}">
                      <a16:colId xmlns:a16="http://schemas.microsoft.com/office/drawing/2014/main" val="2066411181"/>
                    </a:ext>
                  </a:extLst>
                </a:gridCol>
                <a:gridCol w="240632">
                  <a:extLst>
                    <a:ext uri="{9D8B030D-6E8A-4147-A177-3AD203B41FA5}">
                      <a16:colId xmlns:a16="http://schemas.microsoft.com/office/drawing/2014/main" val="524105876"/>
                    </a:ext>
                  </a:extLst>
                </a:gridCol>
                <a:gridCol w="553452">
                  <a:extLst>
                    <a:ext uri="{9D8B030D-6E8A-4147-A177-3AD203B41FA5}">
                      <a16:colId xmlns:a16="http://schemas.microsoft.com/office/drawing/2014/main" val="1758091485"/>
                    </a:ext>
                  </a:extLst>
                </a:gridCol>
                <a:gridCol w="537411">
                  <a:extLst>
                    <a:ext uri="{9D8B030D-6E8A-4147-A177-3AD203B41FA5}">
                      <a16:colId xmlns:a16="http://schemas.microsoft.com/office/drawing/2014/main" val="3968738470"/>
                    </a:ext>
                  </a:extLst>
                </a:gridCol>
                <a:gridCol w="569495">
                  <a:extLst>
                    <a:ext uri="{9D8B030D-6E8A-4147-A177-3AD203B41FA5}">
                      <a16:colId xmlns:a16="http://schemas.microsoft.com/office/drawing/2014/main" val="4214829142"/>
                    </a:ext>
                  </a:extLst>
                </a:gridCol>
                <a:gridCol w="2013285">
                  <a:extLst>
                    <a:ext uri="{9D8B030D-6E8A-4147-A177-3AD203B41FA5}">
                      <a16:colId xmlns:a16="http://schemas.microsoft.com/office/drawing/2014/main" val="2514192241"/>
                    </a:ext>
                  </a:extLst>
                </a:gridCol>
                <a:gridCol w="452893">
                  <a:extLst>
                    <a:ext uri="{9D8B030D-6E8A-4147-A177-3AD203B41FA5}">
                      <a16:colId xmlns:a16="http://schemas.microsoft.com/office/drawing/2014/main" val="2843733442"/>
                    </a:ext>
                  </a:extLst>
                </a:gridCol>
              </a:tblGrid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75899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,o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031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a,i,e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23457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ovi,i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11153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ovi,i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121886"/>
                  </a:ext>
                </a:extLst>
              </a:tr>
              <a:tr h="62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kůl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04338"/>
                  </a:ext>
                </a:extLst>
              </a:tr>
              <a:tr h="621925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889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44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Distribuce alomorfů: PL v angličtině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887794"/>
              </p:ext>
            </p:extLst>
          </p:nvPr>
        </p:nvGraphicFramePr>
        <p:xfrm>
          <a:off x="838200" y="1664547"/>
          <a:ext cx="10050662" cy="4975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350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02632">
                  <a:extLst>
                    <a:ext uri="{9D8B030D-6E8A-4147-A177-3AD203B41FA5}">
                      <a16:colId xmlns:a16="http://schemas.microsoft.com/office/drawing/2014/main" val="3267818042"/>
                    </a:ext>
                  </a:extLst>
                </a:gridCol>
                <a:gridCol w="906379">
                  <a:extLst>
                    <a:ext uri="{9D8B030D-6E8A-4147-A177-3AD203B41FA5}">
                      <a16:colId xmlns:a16="http://schemas.microsoft.com/office/drawing/2014/main" val="3488828165"/>
                    </a:ext>
                  </a:extLst>
                </a:gridCol>
                <a:gridCol w="898358">
                  <a:extLst>
                    <a:ext uri="{9D8B030D-6E8A-4147-A177-3AD203B41FA5}">
                      <a16:colId xmlns:a16="http://schemas.microsoft.com/office/drawing/2014/main" val="2412586402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val="1908485011"/>
                    </a:ext>
                  </a:extLst>
                </a:gridCol>
                <a:gridCol w="1283368">
                  <a:extLst>
                    <a:ext uri="{9D8B030D-6E8A-4147-A177-3AD203B41FA5}">
                      <a16:colId xmlns:a16="http://schemas.microsoft.com/office/drawing/2014/main" val="2464641748"/>
                    </a:ext>
                  </a:extLst>
                </a:gridCol>
                <a:gridCol w="866274">
                  <a:extLst>
                    <a:ext uri="{9D8B030D-6E8A-4147-A177-3AD203B41FA5}">
                      <a16:colId xmlns:a16="http://schemas.microsoft.com/office/drawing/2014/main" val="2455315393"/>
                    </a:ext>
                  </a:extLst>
                </a:gridCol>
                <a:gridCol w="1259305">
                  <a:extLst>
                    <a:ext uri="{9D8B030D-6E8A-4147-A177-3AD203B41FA5}">
                      <a16:colId xmlns:a16="http://schemas.microsoft.com/office/drawing/2014/main" val="2977763398"/>
                    </a:ext>
                  </a:extLst>
                </a:gridCol>
                <a:gridCol w="1050758">
                  <a:extLst>
                    <a:ext uri="{9D8B030D-6E8A-4147-A177-3AD203B41FA5}">
                      <a16:colId xmlns:a16="http://schemas.microsoft.com/office/drawing/2014/main" val="451620218"/>
                    </a:ext>
                  </a:extLst>
                </a:gridCol>
                <a:gridCol w="1119220">
                  <a:extLst>
                    <a:ext uri="{9D8B030D-6E8A-4147-A177-3AD203B41FA5}">
                      <a16:colId xmlns:a16="http://schemas.microsoft.com/office/drawing/2014/main" val="377917298"/>
                    </a:ext>
                  </a:extLst>
                </a:gridCol>
              </a:tblGrid>
              <a:tr h="49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dad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pitch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box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49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dog-s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pit-s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pitch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box-es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356030"/>
                  </a:ext>
                </a:extLst>
              </a:tr>
              <a:tr h="49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d-z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tʃ-ɪz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31527"/>
                  </a:ext>
                </a:extLst>
              </a:tr>
              <a:tr h="49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389810"/>
                  </a:ext>
                </a:extLst>
              </a:tr>
              <a:tr h="49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+znělý</a:t>
                      </a:r>
                      <a:r>
                        <a:rPr lang="en-GB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,R,V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/ T</a:t>
                      </a:r>
                      <a:r>
                        <a:rPr lang="en-GB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lang="en-GB" sz="28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ɪz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/ √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9743740"/>
                  </a:ext>
                </a:extLst>
              </a:tr>
              <a:tr h="49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7605597"/>
                  </a:ext>
                </a:extLst>
              </a:tr>
              <a:tr h="49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fonologická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alomorfie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lexikální a.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617324"/>
                  </a:ext>
                </a:extLst>
              </a:tr>
              <a:tr h="149262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,PL&gt;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-n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...}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_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en-GB" sz="2800" dirty="0" err="1"/>
                        <a:t>fonologie</a:t>
                      </a:r>
                      <a:endParaRPr lang="cs-CZ" sz="2800" dirty="0"/>
                    </a:p>
                    <a:p>
                      <a:r>
                        <a:rPr lang="cs-CZ" sz="2800" dirty="0"/>
                        <a:t>1. asimilace znělosti: </a:t>
                      </a:r>
                      <a:r>
                        <a:rPr lang="en-US" sz="2800" dirty="0"/>
                        <a:t>[</a:t>
                      </a:r>
                      <a:r>
                        <a:rPr lang="en-GB" sz="2800" dirty="0"/>
                        <a:t>s</a:t>
                      </a:r>
                      <a:r>
                        <a:rPr lang="en-US" sz="2800" dirty="0"/>
                        <a:t>], 2. </a:t>
                      </a:r>
                      <a:r>
                        <a:rPr lang="en-US" sz="2800" dirty="0" err="1"/>
                        <a:t>epente</a:t>
                      </a:r>
                      <a:r>
                        <a:rPr lang="cs-CZ" sz="2800" dirty="0"/>
                        <a:t>z</a:t>
                      </a:r>
                      <a:r>
                        <a:rPr lang="en-US" sz="2800" dirty="0"/>
                        <a:t>e</a:t>
                      </a:r>
                      <a:r>
                        <a:rPr lang="cs-CZ" sz="2800" dirty="0"/>
                        <a:t>:</a:t>
                      </a:r>
                      <a:r>
                        <a:rPr lang="en-GB" sz="2800" dirty="0"/>
                        <a:t> 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ɪz</a:t>
                      </a:r>
                      <a:r>
                        <a:rPr lang="en-US" sz="2800" dirty="0"/>
                        <a:t>] </a:t>
                      </a:r>
                      <a:r>
                        <a:rPr lang="cs-CZ" sz="2800" dirty="0"/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565378"/>
                  </a:ext>
                </a:extLst>
              </a:tr>
            </a:tbl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0829DB6F-952D-47C3-8B89-3B2495069040}"/>
              </a:ext>
            </a:extLst>
          </p:cNvPr>
          <p:cNvCxnSpPr>
            <a:cxnSpLocks/>
          </p:cNvCxnSpPr>
          <p:nvPr/>
        </p:nvCxnSpPr>
        <p:spPr>
          <a:xfrm>
            <a:off x="10262937" y="4178966"/>
            <a:ext cx="0" cy="45720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C3EFC14-0C6B-41D5-B9DD-5A6A9DF2552F}"/>
              </a:ext>
            </a:extLst>
          </p:cNvPr>
          <p:cNvCxnSpPr/>
          <p:nvPr/>
        </p:nvCxnSpPr>
        <p:spPr>
          <a:xfrm>
            <a:off x="3625516" y="4259179"/>
            <a:ext cx="994610" cy="376989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FFEC85C-99A5-4B15-8B58-77BAA4B041EC}"/>
              </a:ext>
            </a:extLst>
          </p:cNvPr>
          <p:cNvCxnSpPr/>
          <p:nvPr/>
        </p:nvCxnSpPr>
        <p:spPr>
          <a:xfrm>
            <a:off x="5550568" y="4199019"/>
            <a:ext cx="0" cy="497305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AE4316F9-2B06-427D-8CF1-12971B75B344}"/>
              </a:ext>
            </a:extLst>
          </p:cNvPr>
          <p:cNvCxnSpPr/>
          <p:nvPr/>
        </p:nvCxnSpPr>
        <p:spPr>
          <a:xfrm flipH="1">
            <a:off x="6533148" y="4259178"/>
            <a:ext cx="898358" cy="376989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07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Posesivní sufixy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685817"/>
              </p:ext>
            </p:extLst>
          </p:nvPr>
        </p:nvGraphicFramePr>
        <p:xfrm>
          <a:off x="838200" y="1664547"/>
          <a:ext cx="10050660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42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val="863754125"/>
                    </a:ext>
                  </a:extLst>
                </a:gridCol>
                <a:gridCol w="986590">
                  <a:extLst>
                    <a:ext uri="{9D8B030D-6E8A-4147-A177-3AD203B41FA5}">
                      <a16:colId xmlns:a16="http://schemas.microsoft.com/office/drawing/2014/main" val="3093288003"/>
                    </a:ext>
                  </a:extLst>
                </a:gridCol>
                <a:gridCol w="393172">
                  <a:extLst>
                    <a:ext uri="{9D8B030D-6E8A-4147-A177-3AD203B41FA5}">
                      <a16:colId xmlns:a16="http://schemas.microsoft.com/office/drawing/2014/main" val="3958680474"/>
                    </a:ext>
                  </a:extLst>
                </a:gridCol>
                <a:gridCol w="1675110">
                  <a:extLst>
                    <a:ext uri="{9D8B030D-6E8A-4147-A177-3AD203B41FA5}">
                      <a16:colId xmlns:a16="http://schemas.microsoft.com/office/drawing/2014/main" val="3960882493"/>
                    </a:ext>
                  </a:extLst>
                </a:gridCol>
                <a:gridCol w="1675110">
                  <a:extLst>
                    <a:ext uri="{9D8B030D-6E8A-4147-A177-3AD203B41FA5}">
                      <a16:colId xmlns:a16="http://schemas.microsoft.com/office/drawing/2014/main" val="439541056"/>
                    </a:ext>
                  </a:extLst>
                </a:gridCol>
                <a:gridCol w="1675110">
                  <a:extLst>
                    <a:ext uri="{9D8B030D-6E8A-4147-A177-3AD203B41FA5}">
                      <a16:colId xmlns:a16="http://schemas.microsoft.com/office/drawing/2014/main" val="3569717509"/>
                    </a:ext>
                  </a:extLst>
                </a:gridCol>
              </a:tblGrid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dceř-in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poses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ːf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v,ovj,in,i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dceř-in-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695680"/>
                  </a:ext>
                </a:extLst>
              </a:tr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syn-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v-ě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dceř-in-ě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903235"/>
                  </a:ext>
                </a:extLst>
              </a:tr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135197"/>
                  </a:ext>
                </a:extLst>
              </a:tr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lexikon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51303"/>
                  </a:ext>
                </a:extLst>
              </a:tr>
              <a:tr h="44778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_-Ø</a:t>
                      </a: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966550"/>
                  </a:ext>
                </a:extLst>
              </a:tr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390417"/>
                  </a:ext>
                </a:extLst>
              </a:tr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morfologická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alomorfie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834572"/>
                  </a:ext>
                </a:extLst>
              </a:tr>
              <a:tr h="4477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96070"/>
                  </a:ext>
                </a:extLst>
              </a:tr>
              <a:tr h="447786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ztráta znělosti: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], 2.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07763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75EED8B4-39F6-4F85-958A-6B56051A3340}"/>
              </a:ext>
            </a:extLst>
          </p:cNvPr>
          <p:cNvCxnSpPr>
            <a:cxnSpLocks/>
          </p:cNvCxnSpPr>
          <p:nvPr/>
        </p:nvCxnSpPr>
        <p:spPr>
          <a:xfrm>
            <a:off x="3713748" y="4531896"/>
            <a:ext cx="906379" cy="32084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30DD7DF-BAEB-4EAB-A27F-2DBF63E9B4EA}"/>
              </a:ext>
            </a:extLst>
          </p:cNvPr>
          <p:cNvCxnSpPr/>
          <p:nvPr/>
        </p:nvCxnSpPr>
        <p:spPr>
          <a:xfrm>
            <a:off x="5678905" y="4515853"/>
            <a:ext cx="0" cy="3529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49118039-ECB7-4E00-A760-C312A8BD5682}"/>
              </a:ext>
            </a:extLst>
          </p:cNvPr>
          <p:cNvCxnSpPr/>
          <p:nvPr/>
        </p:nvCxnSpPr>
        <p:spPr>
          <a:xfrm flipH="1">
            <a:off x="6769768" y="4499811"/>
            <a:ext cx="770021" cy="35292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82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en-GB" dirty="0"/>
              <a:t>T</a:t>
            </a:r>
            <a:r>
              <a:rPr lang="cs-CZ" dirty="0" err="1"/>
              <a:t>ypy</a:t>
            </a:r>
            <a:r>
              <a:rPr lang="cs-CZ" dirty="0"/>
              <a:t> </a:t>
            </a:r>
            <a:r>
              <a:rPr lang="cs-CZ" dirty="0" err="1"/>
              <a:t>alomorfie</a:t>
            </a:r>
            <a:r>
              <a:rPr lang="cs-CZ" dirty="0"/>
              <a:t>: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89166"/>
              </p:ext>
            </p:extLst>
          </p:nvPr>
        </p:nvGraphicFramePr>
        <p:xfrm>
          <a:off x="838200" y="1664547"/>
          <a:ext cx="10050660" cy="5110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0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78345">
                  <a:extLst>
                    <a:ext uri="{9D8B030D-6E8A-4147-A177-3AD203B41FA5}">
                      <a16:colId xmlns:a16="http://schemas.microsoft.com/office/drawing/2014/main" val="1019506010"/>
                    </a:ext>
                  </a:extLst>
                </a:gridCol>
                <a:gridCol w="3350220">
                  <a:extLst>
                    <a:ext uri="{9D8B030D-6E8A-4147-A177-3AD203B41FA5}">
                      <a16:colId xmlns:a16="http://schemas.microsoft.com/office/drawing/2014/main" val="1861481082"/>
                    </a:ext>
                  </a:extLst>
                </a:gridCol>
              </a:tblGrid>
              <a:tr h="7466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fonologická: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podoba morfému je ovlivněna fonologickým kontextem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(např. </a:t>
                      </a: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labiálnost</a:t>
                      </a: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slabičná struktura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přízvuk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...)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7466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746409"/>
                  </a:ext>
                </a:extLst>
              </a:tr>
              <a:tr h="746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morfologická: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 je vázán na morfologický kontext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(např. </a:t>
                      </a: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číslo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...)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173648"/>
                  </a:ext>
                </a:extLst>
              </a:tr>
              <a:tr h="746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449558"/>
                  </a:ext>
                </a:extLst>
              </a:tr>
              <a:tr h="7466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lexikální: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 je vázán na lexikální kontext, tj. množinu konkrétních lexikálních jednotek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03603"/>
                  </a:ext>
                </a:extLst>
              </a:tr>
              <a:tr h="7466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385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50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Fonologická </a:t>
            </a:r>
            <a:r>
              <a:rPr lang="cs-CZ" dirty="0" err="1"/>
              <a:t>alomorfie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47169"/>
              </p:ext>
            </p:extLst>
          </p:nvPr>
        </p:nvGraphicFramePr>
        <p:xfrm>
          <a:off x="838200" y="1664547"/>
          <a:ext cx="10050660" cy="4848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533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025330">
                  <a:extLst>
                    <a:ext uri="{9D8B030D-6E8A-4147-A177-3AD203B41FA5}">
                      <a16:colId xmlns:a16="http://schemas.microsoft.com/office/drawing/2014/main" val="2759079447"/>
                    </a:ext>
                  </a:extLst>
                </a:gridCol>
              </a:tblGrid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lexikální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/fonologická forma/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různé 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povrchové formy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lexikální /fonologická forma/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povrchová forma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fonologická 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derivace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vázaná distribuce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576803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656229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/-z/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ɪz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/ 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{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s,z,ʃ,ʒ,tʃ,dʒ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}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_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ər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komp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max. 2 slabiky_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850330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T</a:t>
                      </a:r>
                      <a:r>
                        <a:rPr lang="en-GB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-znělý</a:t>
                      </a:r>
                      <a:r>
                        <a:rPr lang="en-GB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ər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098375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            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179227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452894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lang="en-US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poses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_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7675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4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/ _ 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{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i,ě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}</a:t>
                      </a:r>
                      <a:endParaRPr lang="cs-CZ" sz="24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12544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             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487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82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theme/theme1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1087</Words>
  <Application>Microsoft Office PowerPoint</Application>
  <PresentationFormat>Širokoúhlá obrazovka</PresentationFormat>
  <Paragraphs>417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1_Motiv Office</vt:lpstr>
      <vt:lpstr>Flexivní paradigma: komplexita základu</vt:lpstr>
      <vt:lpstr>Flexivní paradigma: alomorfie základu</vt:lpstr>
      <vt:lpstr>Alternace: pravidelné vs. nepravidelné</vt:lpstr>
      <vt:lpstr>Pravidelnost alternací</vt:lpstr>
      <vt:lpstr>Alomorfie flexivních morfémů</vt:lpstr>
      <vt:lpstr>Distribuce alomorfů: PL v angličtině </vt:lpstr>
      <vt:lpstr>Posesivní sufixy v češtině</vt:lpstr>
      <vt:lpstr>Typy alomorfie: shrnutí</vt:lpstr>
      <vt:lpstr>Fonologická alomorfie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Ziková</dc:creator>
  <cp:lastModifiedBy>Markéta Ziková</cp:lastModifiedBy>
  <cp:revision>166</cp:revision>
  <dcterms:created xsi:type="dcterms:W3CDTF">2020-03-26T09:13:17Z</dcterms:created>
  <dcterms:modified xsi:type="dcterms:W3CDTF">2021-05-03T09:17:58Z</dcterms:modified>
</cp:coreProperties>
</file>