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59" r:id="rId2"/>
    <p:sldId id="658" r:id="rId3"/>
    <p:sldId id="661" r:id="rId4"/>
    <p:sldId id="660" r:id="rId5"/>
    <p:sldId id="665" r:id="rId6"/>
    <p:sldId id="662" r:id="rId7"/>
    <p:sldId id="637" r:id="rId8"/>
    <p:sldId id="666" r:id="rId9"/>
    <p:sldId id="639" r:id="rId10"/>
    <p:sldId id="6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8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7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6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 err="1"/>
              <a:t>Alomorfie</a:t>
            </a:r>
            <a:r>
              <a:rPr lang="cs-CZ" dirty="0"/>
              <a:t> vs. synkretismus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90710"/>
              </p:ext>
            </p:extLst>
          </p:nvPr>
        </p:nvGraphicFramePr>
        <p:xfrm>
          <a:off x="838200" y="1664547"/>
          <a:ext cx="10050664" cy="4532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80812">
                  <a:extLst>
                    <a:ext uri="{9D8B030D-6E8A-4147-A177-3AD203B41FA5}">
                      <a16:colId xmlns:a16="http://schemas.microsoft.com/office/drawing/2014/main" val="3070307907"/>
                    </a:ext>
                  </a:extLst>
                </a:gridCol>
                <a:gridCol w="1318613">
                  <a:extLst>
                    <a:ext uri="{9D8B030D-6E8A-4147-A177-3AD203B41FA5}">
                      <a16:colId xmlns:a16="http://schemas.microsoft.com/office/drawing/2014/main" val="169842488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1974635384"/>
                    </a:ext>
                  </a:extLst>
                </a:gridCol>
                <a:gridCol w="1989221">
                  <a:extLst>
                    <a:ext uri="{9D8B030D-6E8A-4147-A177-3AD203B41FA5}">
                      <a16:colId xmlns:a16="http://schemas.microsoft.com/office/drawing/2014/main" val="1638066147"/>
                    </a:ext>
                  </a:extLst>
                </a:gridCol>
                <a:gridCol w="1309651">
                  <a:extLst>
                    <a:ext uri="{9D8B030D-6E8A-4147-A177-3AD203B41FA5}">
                      <a16:colId xmlns:a16="http://schemas.microsoft.com/office/drawing/2014/main" val="3996084662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047911938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1172161289"/>
                    </a:ext>
                  </a:extLst>
                </a:gridCol>
              </a:tblGrid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paradigma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paradigma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040619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96114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alomorf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/a/,Y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/c/,Y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637945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↓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2a.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/a/,Y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fonologie: a →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412652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synkretismus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2b.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/c/,Y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fonologie: c →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708919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/a/,X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/a/,Y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35495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00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7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Rod: gramatický a biologický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961396"/>
              </p:ext>
            </p:extLst>
          </p:nvPr>
        </p:nvGraphicFramePr>
        <p:xfrm>
          <a:off x="838200" y="1664547"/>
          <a:ext cx="10050665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04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96313">
                  <a:extLst>
                    <a:ext uri="{9D8B030D-6E8A-4147-A177-3AD203B41FA5}">
                      <a16:colId xmlns:a16="http://schemas.microsoft.com/office/drawing/2014/main" val="1877685834"/>
                    </a:ext>
                  </a:extLst>
                </a:gridCol>
                <a:gridCol w="578718">
                  <a:extLst>
                    <a:ext uri="{9D8B030D-6E8A-4147-A177-3AD203B41FA5}">
                      <a16:colId xmlns:a16="http://schemas.microsoft.com/office/drawing/2014/main" val="446271115"/>
                    </a:ext>
                  </a:extLst>
                </a:gridCol>
                <a:gridCol w="858982">
                  <a:extLst>
                    <a:ext uri="{9D8B030D-6E8A-4147-A177-3AD203B41FA5}">
                      <a16:colId xmlns:a16="http://schemas.microsoft.com/office/drawing/2014/main" val="344425590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718518615"/>
                    </a:ext>
                  </a:extLst>
                </a:gridCol>
                <a:gridCol w="600364">
                  <a:extLst>
                    <a:ext uri="{9D8B030D-6E8A-4147-A177-3AD203B41FA5}">
                      <a16:colId xmlns:a16="http://schemas.microsoft.com/office/drawing/2014/main" val="1303989609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1582186699"/>
                    </a:ext>
                  </a:extLst>
                </a:gridCol>
                <a:gridCol w="1348509">
                  <a:extLst>
                    <a:ext uri="{9D8B030D-6E8A-4147-A177-3AD203B41FA5}">
                      <a16:colId xmlns:a16="http://schemas.microsoft.com/office/drawing/2014/main" val="1600927676"/>
                    </a:ext>
                  </a:extLst>
                </a:gridCol>
                <a:gridCol w="533113">
                  <a:extLst>
                    <a:ext uri="{9D8B030D-6E8A-4147-A177-3AD203B41FA5}">
                      <a16:colId xmlns:a16="http://schemas.microsoft.com/office/drawing/2014/main" val="3096833705"/>
                    </a:ext>
                  </a:extLst>
                </a:gridCol>
                <a:gridCol w="1169294">
                  <a:extLst>
                    <a:ext uri="{9D8B030D-6E8A-4147-A177-3AD203B41FA5}">
                      <a16:colId xmlns:a16="http://schemas.microsoft.com/office/drawing/2014/main" val="258658164"/>
                    </a:ext>
                  </a:extLst>
                </a:gridCol>
                <a:gridCol w="1169294">
                  <a:extLst>
                    <a:ext uri="{9D8B030D-6E8A-4147-A177-3AD203B41FA5}">
                      <a16:colId xmlns:a16="http://schemas.microsoft.com/office/drawing/2014/main" val="1911483021"/>
                    </a:ext>
                  </a:extLst>
                </a:gridCol>
              </a:tblGrid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Nsg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gramat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rod (životnost, 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sluh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(nov-ý)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sluh-ovi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sluh-ové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sluh-ův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919811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(nov-á)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(žen-in)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322076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(nov-á)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2653"/>
                  </a:ext>
                </a:extLst>
              </a:tr>
              <a:tr h="149335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koncovka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nezávislá na gramatickém i biologickém rodu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distribuce je vázána na deklinační třídu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57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52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en-GB" dirty="0"/>
              <a:t>T</a:t>
            </a:r>
            <a:r>
              <a:rPr lang="cs-CZ" dirty="0" err="1"/>
              <a:t>ypy</a:t>
            </a:r>
            <a:r>
              <a:rPr lang="cs-CZ" dirty="0"/>
              <a:t> alomorfie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74868"/>
              </p:ext>
            </p:extLst>
          </p:nvPr>
        </p:nvGraphicFramePr>
        <p:xfrm>
          <a:off x="838200" y="1664547"/>
          <a:ext cx="10050660" cy="511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0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78345">
                  <a:extLst>
                    <a:ext uri="{9D8B030D-6E8A-4147-A177-3AD203B41FA5}">
                      <a16:colId xmlns:a16="http://schemas.microsoft.com/office/drawing/2014/main" val="1019506010"/>
                    </a:ext>
                  </a:extLst>
                </a:gridCol>
                <a:gridCol w="3350220">
                  <a:extLst>
                    <a:ext uri="{9D8B030D-6E8A-4147-A177-3AD203B41FA5}">
                      <a16:colId xmlns:a16="http://schemas.microsoft.com/office/drawing/2014/main" val="1861481082"/>
                    </a:ext>
                  </a:extLst>
                </a:gridCol>
              </a:tblGrid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podoba morfému je ovlivněna fonologickým kontextem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(např.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labiálnost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slabičná struktura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přízvuk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...)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746409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morfologická: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 je vázán na morfologický kontext, tj. flexivní rysy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(např.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životnost, flexivní třída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...)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73648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449558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 je vázán na lexikální kontext, tj. množinu konkrétních lexikálních jednotek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803603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85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0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Morfologická alomorfie: flexivní rysy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62208"/>
              </p:ext>
            </p:extLst>
          </p:nvPr>
        </p:nvGraphicFramePr>
        <p:xfrm>
          <a:off x="838200" y="1664547"/>
          <a:ext cx="10050664" cy="5834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533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025332">
                  <a:extLst>
                    <a:ext uri="{9D8B030D-6E8A-4147-A177-3AD203B41FA5}">
                      <a16:colId xmlns:a16="http://schemas.microsoft.com/office/drawing/2014/main" val="3570575569"/>
                    </a:ext>
                  </a:extLst>
                </a:gridCol>
              </a:tblGrid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kontextové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závislé na pozici syntaktické struktuře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shodové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rysy u adjektiv (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rod/číslo/pád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sloves (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osoba/číslo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strukturní pády u jmen (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964475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inherentní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nezávislé na pozici v syntaktické struktuře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950457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2a. 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sémanticky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ukotvené rysy</a:t>
                      </a:r>
                      <a:r>
                        <a:rPr lang="cs-CZ" sz="2400" b="0" i="0" cap="small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komparativ/superlativ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adjektiv;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aspekt/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Aktionsart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/čas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sloves;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číslo/životnost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jmen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172337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2b. čistě 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formální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rysy: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flexivní třídy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(deklinační/konjugační)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162298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822023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05551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58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1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Flexivní třídy (slovesa v češtině)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62079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5320">
                  <a:extLst>
                    <a:ext uri="{9D8B030D-6E8A-4147-A177-3AD203B41FA5}">
                      <a16:colId xmlns:a16="http://schemas.microsoft.com/office/drawing/2014/main" val="3985555163"/>
                    </a:ext>
                  </a:extLst>
                </a:gridCol>
                <a:gridCol w="1446220">
                  <a:extLst>
                    <a:ext uri="{9D8B030D-6E8A-4147-A177-3AD203B41FA5}">
                      <a16:colId xmlns:a16="http://schemas.microsoft.com/office/drawing/2014/main" val="3858281587"/>
                    </a:ext>
                  </a:extLst>
                </a:gridCol>
                <a:gridCol w="1533236">
                  <a:extLst>
                    <a:ext uri="{9D8B030D-6E8A-4147-A177-3AD203B41FA5}">
                      <a16:colId xmlns:a16="http://schemas.microsoft.com/office/drawing/2014/main" val="833470448"/>
                    </a:ext>
                  </a:extLst>
                </a:gridCol>
                <a:gridCol w="1616364">
                  <a:extLst>
                    <a:ext uri="{9D8B030D-6E8A-4147-A177-3AD203B41FA5}">
                      <a16:colId xmlns:a16="http://schemas.microsoft.com/office/drawing/2014/main" val="607264166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181736335"/>
                    </a:ext>
                  </a:extLst>
                </a:gridCol>
                <a:gridCol w="683491">
                  <a:extLst>
                    <a:ext uri="{9D8B030D-6E8A-4147-A177-3AD203B41FA5}">
                      <a16:colId xmlns:a16="http://schemas.microsoft.com/office/drawing/2014/main" val="1285939967"/>
                    </a:ext>
                  </a:extLst>
                </a:gridCol>
                <a:gridCol w="460822">
                  <a:extLst>
                    <a:ext uri="{9D8B030D-6E8A-4147-A177-3AD203B41FA5}">
                      <a16:colId xmlns:a16="http://schemas.microsoft.com/office/drawing/2014/main" val="2253796963"/>
                    </a:ext>
                  </a:extLst>
                </a:gridCol>
                <a:gridCol w="1256333">
                  <a:extLst>
                    <a:ext uri="{9D8B030D-6E8A-4147-A177-3AD203B41FA5}">
                      <a16:colId xmlns:a16="http://schemas.microsoft.com/office/drawing/2014/main" val="2809131404"/>
                    </a:ext>
                  </a:extLst>
                </a:gridCol>
              </a:tblGrid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infinitiv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hrab-a-t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prézens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697130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-á-m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hrab-á-m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961023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-á-š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hrab-e-š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hrab-á-š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766280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hrab-á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57369"/>
                  </a:ext>
                </a:extLst>
              </a:tr>
              <a:tr h="560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941475"/>
                  </a:ext>
                </a:extLst>
              </a:tr>
              <a:tr h="56000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podoba prézentního kmene je determinována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konjugační třídou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922424"/>
                  </a:ext>
                </a:extLst>
              </a:tr>
              <a:tr h="56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918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88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Flexivní třídy (jména ve svahilštině 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43358"/>
              </p:ext>
            </p:extLst>
          </p:nvPr>
        </p:nvGraphicFramePr>
        <p:xfrm>
          <a:off x="838200" y="1664547"/>
          <a:ext cx="10050664" cy="4480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85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5873">
                  <a:extLst>
                    <a:ext uri="{9D8B030D-6E8A-4147-A177-3AD203B41FA5}">
                      <a16:colId xmlns:a16="http://schemas.microsoft.com/office/drawing/2014/main" val="2573833773"/>
                    </a:ext>
                  </a:extLst>
                </a:gridCol>
                <a:gridCol w="2029327">
                  <a:extLst>
                    <a:ext uri="{9D8B030D-6E8A-4147-A177-3AD203B41FA5}">
                      <a16:colId xmlns:a16="http://schemas.microsoft.com/office/drawing/2014/main" val="3948916829"/>
                    </a:ext>
                  </a:extLst>
                </a:gridCol>
                <a:gridCol w="4696611">
                  <a:extLst>
                    <a:ext uri="{9D8B030D-6E8A-4147-A177-3AD203B41FA5}">
                      <a16:colId xmlns:a16="http://schemas.microsoft.com/office/drawing/2014/main" val="1316327398"/>
                    </a:ext>
                  </a:extLst>
                </a:gridCol>
              </a:tblGrid>
              <a:tr h="64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člověk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</a:t>
                      </a:r>
                      <a:r>
                        <a:rPr lang="cs-CZ" sz="28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-tu   </a:t>
                      </a:r>
                      <a:r>
                        <a:rPr lang="cs-CZ" sz="28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wa-zuri</a:t>
                      </a:r>
                      <a:r>
                        <a:rPr lang="cs-CZ" sz="28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wa-wili</a:t>
                      </a:r>
                      <a:endParaRPr lang="cs-CZ" sz="2800" b="0" i="1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člověk  dobrý    dva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'dva dobří lidé'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186742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884841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-tabu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-tabu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kniha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22072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dege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dege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22484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5477836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832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0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Flexivní třídy a rod (španělština, čeština)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18060"/>
              </p:ext>
            </p:extLst>
          </p:nvPr>
        </p:nvGraphicFramePr>
        <p:xfrm>
          <a:off x="838200" y="1664547"/>
          <a:ext cx="10160888" cy="382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128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04409">
                  <a:extLst>
                    <a:ext uri="{9D8B030D-6E8A-4147-A177-3AD203B41FA5}">
                      <a16:colId xmlns:a16="http://schemas.microsoft.com/office/drawing/2014/main" val="311822129"/>
                    </a:ext>
                  </a:extLst>
                </a:gridCol>
                <a:gridCol w="729064">
                  <a:extLst>
                    <a:ext uri="{9D8B030D-6E8A-4147-A177-3AD203B41FA5}">
                      <a16:colId xmlns:a16="http://schemas.microsoft.com/office/drawing/2014/main" val="3987591387"/>
                    </a:ext>
                  </a:extLst>
                </a:gridCol>
                <a:gridCol w="46514">
                  <a:extLst>
                    <a:ext uri="{9D8B030D-6E8A-4147-A177-3AD203B41FA5}">
                      <a16:colId xmlns:a16="http://schemas.microsoft.com/office/drawing/2014/main" val="3104565718"/>
                    </a:ext>
                  </a:extLst>
                </a:gridCol>
                <a:gridCol w="770592">
                  <a:extLst>
                    <a:ext uri="{9D8B030D-6E8A-4147-A177-3AD203B41FA5}">
                      <a16:colId xmlns:a16="http://schemas.microsoft.com/office/drawing/2014/main" val="2002501757"/>
                    </a:ext>
                  </a:extLst>
                </a:gridCol>
                <a:gridCol w="562950">
                  <a:extLst>
                    <a:ext uri="{9D8B030D-6E8A-4147-A177-3AD203B41FA5}">
                      <a16:colId xmlns:a16="http://schemas.microsoft.com/office/drawing/2014/main" val="645940664"/>
                    </a:ext>
                  </a:extLst>
                </a:gridCol>
                <a:gridCol w="175344">
                  <a:extLst>
                    <a:ext uri="{9D8B030D-6E8A-4147-A177-3AD203B41FA5}">
                      <a16:colId xmlns:a16="http://schemas.microsoft.com/office/drawing/2014/main" val="3935836175"/>
                    </a:ext>
                  </a:extLst>
                </a:gridCol>
                <a:gridCol w="841280">
                  <a:extLst>
                    <a:ext uri="{9D8B030D-6E8A-4147-A177-3AD203B41FA5}">
                      <a16:colId xmlns:a16="http://schemas.microsoft.com/office/drawing/2014/main" val="3789501993"/>
                    </a:ext>
                  </a:extLst>
                </a:gridCol>
                <a:gridCol w="898358">
                  <a:extLst>
                    <a:ext uri="{9D8B030D-6E8A-4147-A177-3AD203B41FA5}">
                      <a16:colId xmlns:a16="http://schemas.microsoft.com/office/drawing/2014/main" val="87250365"/>
                    </a:ext>
                  </a:extLst>
                </a:gridCol>
                <a:gridCol w="874295">
                  <a:extLst>
                    <a:ext uri="{9D8B030D-6E8A-4147-A177-3AD203B41FA5}">
                      <a16:colId xmlns:a16="http://schemas.microsoft.com/office/drawing/2014/main" val="735105985"/>
                    </a:ext>
                  </a:extLst>
                </a:gridCol>
                <a:gridCol w="3266793">
                  <a:extLst>
                    <a:ext uri="{9D8B030D-6E8A-4147-A177-3AD203B41FA5}">
                      <a16:colId xmlns:a16="http://schemas.microsoft.com/office/drawing/2014/main" val="430881367"/>
                    </a:ext>
                  </a:extLst>
                </a:gridCol>
              </a:tblGrid>
              <a:tr h="661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frent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'ruka, tvář, čelo'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746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puent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'vlas, den, most'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693010"/>
                  </a:ext>
                </a:extLst>
              </a:tr>
              <a:tr h="746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624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gigol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752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měst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373737"/>
                  </a:ext>
                </a:extLst>
              </a:tr>
              <a:tr h="746679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třída - 2 rody 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669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08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Flexivní třída a číslo (smíšené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72559"/>
              </p:ext>
            </p:extLst>
          </p:nvPr>
        </p:nvGraphicFramePr>
        <p:xfrm>
          <a:off x="939816" y="1700018"/>
          <a:ext cx="10312374" cy="4580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34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03684">
                  <a:extLst>
                    <a:ext uri="{9D8B030D-6E8A-4147-A177-3AD203B41FA5}">
                      <a16:colId xmlns:a16="http://schemas.microsoft.com/office/drawing/2014/main" val="1212848198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64119134"/>
                    </a:ext>
                  </a:extLst>
                </a:gridCol>
                <a:gridCol w="1700463">
                  <a:extLst>
                    <a:ext uri="{9D8B030D-6E8A-4147-A177-3AD203B41FA5}">
                      <a16:colId xmlns:a16="http://schemas.microsoft.com/office/drawing/2014/main" val="1329431869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871984621"/>
                    </a:ext>
                  </a:extLst>
                </a:gridCol>
                <a:gridCol w="2140274">
                  <a:extLst>
                    <a:ext uri="{9D8B030D-6E8A-4147-A177-3AD203B41FA5}">
                      <a16:colId xmlns:a16="http://schemas.microsoft.com/office/drawing/2014/main" val="319569053"/>
                    </a:ext>
                  </a:extLst>
                </a:gridCol>
              </a:tblGrid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600" b="1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endParaRPr lang="cs-CZ" sz="2600" b="1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endParaRPr lang="cs-CZ" sz="2600" b="1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81359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841118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ům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ům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112895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ách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781888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92116"/>
                  </a:ext>
                </a:extLst>
              </a:tr>
              <a:tr h="114511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žena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rod - 1 třída x 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táta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= 1 rod - 2 třídy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sg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žena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táta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pl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žena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x táta =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masc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2 třídy (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žena</a:t>
                      </a:r>
                      <a:r>
                        <a:rPr lang="cs-CZ" sz="26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táta = 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pán</a:t>
                      </a:r>
                      <a:r>
                        <a:rPr lang="cs-CZ" sz="26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9636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0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726"/>
    </mc:Choice>
    <mc:Fallback xmlns="">
      <p:transition spd="slow" advTm="13672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Smíšené paradigma 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kuře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cap="small" dirty="0" err="1"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cs-CZ" cap="small" dirty="0" err="1"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cs-CZ" cap="small" dirty="0">
                <a:ea typeface="Calibri" panose="020F0502020204030204" pitchFamily="34" charset="0"/>
                <a:cs typeface="Times New Roman" panose="02020603050405020304" pitchFamily="18" charset="0"/>
              </a:rPr>
              <a:t>: třída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54350"/>
              </p:ext>
            </p:extLst>
          </p:nvPr>
        </p:nvGraphicFramePr>
        <p:xfrm>
          <a:off x="939816" y="1700018"/>
          <a:ext cx="10312374" cy="4580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34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03684">
                  <a:extLst>
                    <a:ext uri="{9D8B030D-6E8A-4147-A177-3AD203B41FA5}">
                      <a16:colId xmlns:a16="http://schemas.microsoft.com/office/drawing/2014/main" val="1212848198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64119134"/>
                    </a:ext>
                  </a:extLst>
                </a:gridCol>
                <a:gridCol w="1700463">
                  <a:extLst>
                    <a:ext uri="{9D8B030D-6E8A-4147-A177-3AD203B41FA5}">
                      <a16:colId xmlns:a16="http://schemas.microsoft.com/office/drawing/2014/main" val="1329431869"/>
                    </a:ext>
                  </a:extLst>
                </a:gridCol>
                <a:gridCol w="1842407">
                  <a:extLst>
                    <a:ext uri="{9D8B030D-6E8A-4147-A177-3AD203B41FA5}">
                      <a16:colId xmlns:a16="http://schemas.microsoft.com/office/drawing/2014/main" val="2871984621"/>
                    </a:ext>
                  </a:extLst>
                </a:gridCol>
                <a:gridCol w="443593">
                  <a:extLst>
                    <a:ext uri="{9D8B030D-6E8A-4147-A177-3AD203B41FA5}">
                      <a16:colId xmlns:a16="http://schemas.microsoft.com/office/drawing/2014/main" val="319569053"/>
                    </a:ext>
                  </a:extLst>
                </a:gridCol>
                <a:gridCol w="185311">
                  <a:extLst>
                    <a:ext uri="{9D8B030D-6E8A-4147-A177-3AD203B41FA5}">
                      <a16:colId xmlns:a16="http://schemas.microsoft.com/office/drawing/2014/main" val="1741126807"/>
                    </a:ext>
                  </a:extLst>
                </a:gridCol>
                <a:gridCol w="1160879">
                  <a:extLst>
                    <a:ext uri="{9D8B030D-6E8A-4147-A177-3AD203B41FA5}">
                      <a16:colId xmlns:a16="http://schemas.microsoft.com/office/drawing/2014/main" val="2129508019"/>
                    </a:ext>
                  </a:extLst>
                </a:gridCol>
              </a:tblGrid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endParaRPr lang="cs-CZ" sz="2600" b="1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600" b="1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600" b="1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rajč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81359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rajč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-ov-ý</a:t>
                      </a: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841118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112895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781888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92116"/>
                  </a:ext>
                </a:extLst>
              </a:tr>
              <a:tr h="57255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kuře </a:t>
                      </a:r>
                      <a:r>
                        <a:rPr lang="cs-CZ" sz="24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rod - 2 třídy (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sg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 kuře =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moře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neu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cs-CZ" sz="24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pl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 kuře = </a:t>
                      </a:r>
                      <a:r>
                        <a:rPr lang="cs-CZ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město</a:t>
                      </a:r>
                      <a:r>
                        <a:rPr lang="cs-CZ" sz="24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neu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369596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57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726"/>
    </mc:Choice>
    <mc:Fallback xmlns="">
      <p:transition spd="slow" advTm="13672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Smíšené paradigma: 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dítě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cap="small" dirty="0" err="1"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cs-CZ" cap="small" dirty="0" err="1"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cs-CZ" cap="small" dirty="0">
                <a:ea typeface="Calibri" panose="020F0502020204030204" pitchFamily="34" charset="0"/>
                <a:cs typeface="Times New Roman" panose="02020603050405020304" pitchFamily="18" charset="0"/>
              </a:rPr>
              <a:t>: třída/rod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15601"/>
              </p:ext>
            </p:extLst>
          </p:nvPr>
        </p:nvGraphicFramePr>
        <p:xfrm>
          <a:off x="939816" y="1700018"/>
          <a:ext cx="10312374" cy="5239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34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1212848198"/>
                    </a:ext>
                  </a:extLst>
                </a:gridCol>
                <a:gridCol w="2967790">
                  <a:extLst>
                    <a:ext uri="{9D8B030D-6E8A-4147-A177-3AD203B41FA5}">
                      <a16:colId xmlns:a16="http://schemas.microsoft.com/office/drawing/2014/main" val="641191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329431869"/>
                    </a:ext>
                  </a:extLst>
                </a:gridCol>
                <a:gridCol w="1820779">
                  <a:extLst>
                    <a:ext uri="{9D8B030D-6E8A-4147-A177-3AD203B41FA5}">
                      <a16:colId xmlns:a16="http://schemas.microsoft.com/office/drawing/2014/main" val="2871984621"/>
                    </a:ext>
                  </a:extLst>
                </a:gridCol>
                <a:gridCol w="320842">
                  <a:extLst>
                    <a:ext uri="{9D8B030D-6E8A-4147-A177-3AD203B41FA5}">
                      <a16:colId xmlns:a16="http://schemas.microsoft.com/office/drawing/2014/main" val="319569053"/>
                    </a:ext>
                  </a:extLst>
                </a:gridCol>
                <a:gridCol w="185311">
                  <a:extLst>
                    <a:ext uri="{9D8B030D-6E8A-4147-A177-3AD203B41FA5}">
                      <a16:colId xmlns:a16="http://schemas.microsoft.com/office/drawing/2014/main" val="1741126807"/>
                    </a:ext>
                  </a:extLst>
                </a:gridCol>
                <a:gridCol w="1160879">
                  <a:extLst>
                    <a:ext uri="{9D8B030D-6E8A-4147-A177-3AD203B41FA5}">
                      <a16:colId xmlns:a16="http://schemas.microsoft.com/office/drawing/2014/main" val="2129508019"/>
                    </a:ext>
                  </a:extLst>
                </a:gridCol>
              </a:tblGrid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endParaRPr lang="cs-CZ" sz="2600" b="1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  <a:endParaRPr lang="cs-CZ" sz="2600" b="1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endParaRPr lang="cs-CZ" sz="2600" b="1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endParaRPr lang="cs-CZ" sz="2600" b="1" i="0" cap="non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81359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dít-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FF0000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841118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dít-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112895"/>
                  </a:ext>
                </a:extLst>
              </a:tr>
              <a:tr h="572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dít-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781888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kuř-et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dít-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ět</a:t>
                      </a:r>
                      <a:r>
                        <a:rPr lang="cs-CZ" sz="2600" b="0" i="0" cap="non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0" cap="none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-mi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</a:t>
                      </a:r>
                      <a:r>
                        <a:rPr lang="cs-CZ" sz="2600" b="0" i="0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-mi</a:t>
                      </a: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92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-é kuře/dítě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-é děti/kosti (x </a:t>
                      </a:r>
                      <a:r>
                        <a:rPr lang="cs-CZ" sz="26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</a:t>
                      </a:r>
                      <a:r>
                        <a:rPr lang="cs-CZ" sz="26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 kuřata)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369596"/>
                  </a:ext>
                </a:extLst>
              </a:tr>
              <a:tr h="57255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1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dítě 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 2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rody - 2 třídy (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sg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dítě</a:t>
                      </a:r>
                      <a:r>
                        <a:rPr lang="cs-CZ" sz="28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neu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= 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kuře</a:t>
                      </a:r>
                      <a:r>
                        <a:rPr lang="cs-CZ" sz="28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neu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pl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dítě</a:t>
                      </a:r>
                      <a:r>
                        <a:rPr lang="cs-CZ" sz="28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fem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= 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kost</a:t>
                      </a:r>
                      <a:r>
                        <a:rPr lang="cs-CZ" sz="2800" b="0" i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fem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</a:t>
                      </a:r>
                      <a:endParaRPr lang="cs-CZ" sz="32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cap="none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57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538"/>
    </mc:Choice>
    <mc:Fallback xmlns="">
      <p:transition spd="slow" advTm="108538"/>
    </mc:Fallback>
  </mc:AlternateContent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645</Words>
  <Application>Microsoft Office PowerPoint</Application>
  <PresentationFormat>Širokoúhlá obrazovka</PresentationFormat>
  <Paragraphs>258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1_Motiv Office</vt:lpstr>
      <vt:lpstr>Alomorfie vs. synkretismus</vt:lpstr>
      <vt:lpstr>Typy alomorfie</vt:lpstr>
      <vt:lpstr>Morfologická alomorfie: flexivní rysy</vt:lpstr>
      <vt:lpstr>Flexivní třídy (slovesa v češtině)</vt:lpstr>
      <vt:lpstr>Flexivní třídy (jména ve svahilštině )</vt:lpstr>
      <vt:lpstr>Flexivní třídy a rod (španělština, čeština)</vt:lpstr>
      <vt:lpstr>Flexivní třída a číslo (smíšené paradigma)</vt:lpstr>
      <vt:lpstr>Smíšené paradigma kuře (sg x pl: třída )</vt:lpstr>
      <vt:lpstr>Smíšené paradigma: dítě (sg x pl: třída/rod )</vt:lpstr>
      <vt:lpstr>Rod: gramatický a biologický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Ziková</dc:creator>
  <cp:lastModifiedBy>Eliška Hladíková</cp:lastModifiedBy>
  <cp:revision>206</cp:revision>
  <dcterms:created xsi:type="dcterms:W3CDTF">2020-03-26T09:13:17Z</dcterms:created>
  <dcterms:modified xsi:type="dcterms:W3CDTF">2021-05-10T09:29:31Z</dcterms:modified>
</cp:coreProperties>
</file>