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67" r:id="rId2"/>
    <p:sldId id="658" r:id="rId3"/>
    <p:sldId id="668" r:id="rId4"/>
    <p:sldId id="670" r:id="rId5"/>
    <p:sldId id="669" r:id="rId6"/>
    <p:sldId id="671" r:id="rId7"/>
    <p:sldId id="672" r:id="rId8"/>
    <p:sldId id="673" r:id="rId9"/>
    <p:sldId id="674" r:id="rId10"/>
    <p:sldId id="676" r:id="rId11"/>
    <p:sldId id="67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8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7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2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05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48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37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26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89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4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8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Rod: gramatický a biologický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808210"/>
              </p:ext>
            </p:extLst>
          </p:nvPr>
        </p:nvGraphicFramePr>
        <p:xfrm>
          <a:off x="835478" y="1303650"/>
          <a:ext cx="10785021" cy="4873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5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03221">
                  <a:extLst>
                    <a:ext uri="{9D8B030D-6E8A-4147-A177-3AD203B41FA5}">
                      <a16:colId xmlns:a16="http://schemas.microsoft.com/office/drawing/2014/main" val="4257425152"/>
                    </a:ext>
                  </a:extLst>
                </a:gridCol>
                <a:gridCol w="3916314">
                  <a:extLst>
                    <a:ext uri="{9D8B030D-6E8A-4147-A177-3AD203B41FA5}">
                      <a16:colId xmlns:a16="http://schemas.microsoft.com/office/drawing/2014/main" val="4064671885"/>
                    </a:ext>
                  </a:extLst>
                </a:gridCol>
                <a:gridCol w="484387">
                  <a:extLst>
                    <a:ext uri="{9D8B030D-6E8A-4147-A177-3AD203B41FA5}">
                      <a16:colId xmlns:a16="http://schemas.microsoft.com/office/drawing/2014/main" val="2736955888"/>
                    </a:ext>
                  </a:extLst>
                </a:gridCol>
                <a:gridCol w="4430512">
                  <a:extLst>
                    <a:ext uri="{9D8B030D-6E8A-4147-A177-3AD203B41FA5}">
                      <a16:colId xmlns:a16="http://schemas.microsoft.com/office/drawing/2014/main" val="1434140319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rod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/-(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ov)é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≠ </a:t>
                      </a:r>
                      <a:r>
                        <a:rPr lang="cs-CZ" sz="2400" b="0" i="0" cap="non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Npl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cs-CZ" sz="2400" b="0" i="0" cap="non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Gsg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= </a:t>
                      </a:r>
                      <a:r>
                        <a:rPr lang="cs-CZ" sz="2400" b="0" i="0" cap="non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Asg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(!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táty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muž-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přechylování: </a:t>
                      </a:r>
                      <a:endParaRPr lang="cs-CZ" sz="2400" b="0" i="0" cap="non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slon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slon-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ic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(-e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), 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žák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žák-</a:t>
                      </a:r>
                      <a:r>
                        <a:rPr lang="cs-CZ" sz="2400" b="0" i="1" cap="non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yn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(-ě)</a:t>
                      </a:r>
                      <a:r>
                        <a:rPr lang="cs-CZ" sz="2400" b="0" i="1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1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75511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žen-in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přechylování: 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žáb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(-a)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žab-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ák</a:t>
                      </a:r>
                      <a:endParaRPr lang="cs-CZ" sz="2400" b="0" i="1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161888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kuře 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(kmen 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-(e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a)t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kuř-</a:t>
                      </a:r>
                      <a:r>
                        <a:rPr lang="cs-CZ" sz="2400" b="0" i="1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ec</a:t>
                      </a:r>
                      <a:r>
                        <a:rPr lang="cs-CZ" sz="2400" b="0" i="1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(-í)</a:t>
                      </a:r>
                      <a:endParaRPr lang="cs-CZ" sz="2400" b="0" i="1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74298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325325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rod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822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44246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Npl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2835132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</a:t>
                      </a: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30419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cap="none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849280"/>
                  </a:ext>
                </a:extLst>
              </a:tr>
            </a:tbl>
          </a:graphicData>
        </a:graphic>
      </p:graphicFrame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9E1BF413-EF6F-4AE4-BF41-641BD773D198}"/>
              </a:ext>
            </a:extLst>
          </p:cNvPr>
          <p:cNvSpPr/>
          <p:nvPr/>
        </p:nvSpPr>
        <p:spPr>
          <a:xfrm>
            <a:off x="2416629" y="4547507"/>
            <a:ext cx="97971" cy="947057"/>
          </a:xfrm>
          <a:prstGeom prst="rightBrac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89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Systematické mezery: derivace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0924"/>
              </p:ext>
            </p:extLst>
          </p:nvPr>
        </p:nvGraphicFramePr>
        <p:xfrm>
          <a:off x="838200" y="1664547"/>
          <a:ext cx="10050664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1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93138">
                  <a:extLst>
                    <a:ext uri="{9D8B030D-6E8A-4147-A177-3AD203B41FA5}">
                      <a16:colId xmlns:a16="http://schemas.microsoft.com/office/drawing/2014/main" val="1805313231"/>
                    </a:ext>
                  </a:extLst>
                </a:gridCol>
                <a:gridCol w="1934936">
                  <a:extLst>
                    <a:ext uri="{9D8B030D-6E8A-4147-A177-3AD203B41FA5}">
                      <a16:colId xmlns:a16="http://schemas.microsoft.com/office/drawing/2014/main" val="3361825140"/>
                    </a:ext>
                  </a:extLst>
                </a:gridCol>
                <a:gridCol w="1702324">
                  <a:extLst>
                    <a:ext uri="{9D8B030D-6E8A-4147-A177-3AD203B41FA5}">
                      <a16:colId xmlns:a16="http://schemas.microsoft.com/office/drawing/2014/main" val="2740700008"/>
                    </a:ext>
                  </a:extLst>
                </a:gridCol>
                <a:gridCol w="2010133">
                  <a:extLst>
                    <a:ext uri="{9D8B030D-6E8A-4147-A177-3AD203B41FA5}">
                      <a16:colId xmlns:a16="http://schemas.microsoft.com/office/drawing/2014/main" val="662559729"/>
                    </a:ext>
                  </a:extLst>
                </a:gridCol>
              </a:tblGrid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078050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bijec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fight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fighter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2800295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vrhat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vrhač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throw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thrower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951880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93624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pozorovat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pozorovatel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3191561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569782"/>
                  </a:ext>
                </a:extLst>
              </a:tr>
              <a:tr h="3733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ohlupovat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ohlupovač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335976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hloupnout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941180"/>
                  </a:ext>
                </a:extLst>
              </a:tr>
              <a:tr h="373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879461"/>
                  </a:ext>
                </a:extLst>
              </a:tr>
              <a:tr h="74667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činitelská jména/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agentis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derivují jen od sloves, která mají v sémantické struktuře Agens (= aktivní vykonavatel děje)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34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7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Blokování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48312"/>
              </p:ext>
            </p:extLst>
          </p:nvPr>
        </p:nvGraphicFramePr>
        <p:xfrm>
          <a:off x="838200" y="1942110"/>
          <a:ext cx="10050664" cy="4865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4260221184"/>
                    </a:ext>
                  </a:extLst>
                </a:gridCol>
                <a:gridCol w="1666875">
                  <a:extLst>
                    <a:ext uri="{9D8B030D-6E8A-4147-A177-3AD203B41FA5}">
                      <a16:colId xmlns:a16="http://schemas.microsoft.com/office/drawing/2014/main" val="1392074340"/>
                    </a:ext>
                  </a:extLst>
                </a:gridCol>
                <a:gridCol w="3192306">
                  <a:extLst>
                    <a:ext uri="{9D8B030D-6E8A-4147-A177-3AD203B41FA5}">
                      <a16:colId xmlns:a16="http://schemas.microsoft.com/office/drawing/2014/main" val="2543017242"/>
                    </a:ext>
                  </a:extLst>
                </a:gridCol>
                <a:gridCol w="2010133">
                  <a:extLst>
                    <a:ext uri="{9D8B030D-6E8A-4147-A177-3AD203B41FA5}">
                      <a16:colId xmlns:a16="http://schemas.microsoft.com/office/drawing/2014/main" val="3987860117"/>
                    </a:ext>
                  </a:extLst>
                </a:gridCol>
              </a:tblGrid>
              <a:tr h="56296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derivační morfologie </a:t>
                      </a: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může být blokována </a:t>
                      </a:r>
                      <a:r>
                        <a:rPr lang="cs-CZ" sz="26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nepravidelnými/idiosynkratickými</a:t>
                      </a: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formami  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klást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kladeč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302426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krást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6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kradeč</a:t>
                      </a:r>
                      <a:endParaRPr lang="cs-CZ" sz="26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zloděj</a:t>
                      </a:r>
                      <a:endParaRPr lang="cs-CZ" sz="26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007762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857953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lvice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lvíče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983898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pes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*psice</a:t>
                      </a:r>
                      <a:endParaRPr lang="cs-CZ" sz="26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6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psíče</a:t>
                      </a:r>
                      <a:endParaRPr lang="cs-CZ" sz="26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fena – štěně </a:t>
                      </a:r>
                      <a:endParaRPr lang="cs-CZ" sz="26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775679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831648"/>
                  </a:ext>
                </a:extLst>
              </a:tr>
              <a:tr h="4948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728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33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Deminutiva a rod (němčina vs. čeština)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86998"/>
              </p:ext>
            </p:extLst>
          </p:nvPr>
        </p:nvGraphicFramePr>
        <p:xfrm>
          <a:off x="895927" y="1584008"/>
          <a:ext cx="10050665" cy="5577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21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0191">
                  <a:extLst>
                    <a:ext uri="{9D8B030D-6E8A-4147-A177-3AD203B41FA5}">
                      <a16:colId xmlns:a16="http://schemas.microsoft.com/office/drawing/2014/main" val="833738407"/>
                    </a:ext>
                  </a:extLst>
                </a:gridCol>
                <a:gridCol w="1068945">
                  <a:extLst>
                    <a:ext uri="{9D8B030D-6E8A-4147-A177-3AD203B41FA5}">
                      <a16:colId xmlns:a16="http://schemas.microsoft.com/office/drawing/2014/main" val="1986494516"/>
                    </a:ext>
                  </a:extLst>
                </a:gridCol>
                <a:gridCol w="253669">
                  <a:extLst>
                    <a:ext uri="{9D8B030D-6E8A-4147-A177-3AD203B41FA5}">
                      <a16:colId xmlns:a16="http://schemas.microsoft.com/office/drawing/2014/main" val="2918614862"/>
                    </a:ext>
                  </a:extLst>
                </a:gridCol>
                <a:gridCol w="521938">
                  <a:extLst>
                    <a:ext uri="{9D8B030D-6E8A-4147-A177-3AD203B41FA5}">
                      <a16:colId xmlns:a16="http://schemas.microsoft.com/office/drawing/2014/main" val="1986542876"/>
                    </a:ext>
                  </a:extLst>
                </a:gridCol>
                <a:gridCol w="465364">
                  <a:extLst>
                    <a:ext uri="{9D8B030D-6E8A-4147-A177-3AD203B41FA5}">
                      <a16:colId xmlns:a16="http://schemas.microsoft.com/office/drawing/2014/main" val="2800442106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303035358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32569343"/>
                    </a:ext>
                  </a:extLst>
                </a:gridCol>
                <a:gridCol w="1151164">
                  <a:extLst>
                    <a:ext uri="{9D8B030D-6E8A-4147-A177-3AD203B41FA5}">
                      <a16:colId xmlns:a16="http://schemas.microsoft.com/office/drawing/2014/main" val="4279187823"/>
                    </a:ext>
                  </a:extLst>
                </a:gridCol>
                <a:gridCol w="775608">
                  <a:extLst>
                    <a:ext uri="{9D8B030D-6E8A-4147-A177-3AD203B41FA5}">
                      <a16:colId xmlns:a16="http://schemas.microsoft.com/office/drawing/2014/main" val="1570201992"/>
                    </a:ext>
                  </a:extLst>
                </a:gridCol>
                <a:gridCol w="2276120">
                  <a:extLst>
                    <a:ext uri="{9D8B030D-6E8A-4147-A177-3AD203B41FA5}">
                      <a16:colId xmlns:a16="http://schemas.microsoft.com/office/drawing/2014/main" val="2654156288"/>
                    </a:ext>
                  </a:extLst>
                </a:gridCol>
              </a:tblGrid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Baum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Baum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Bäum-chen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Bäum-chen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366907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Händ-chen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Händ-chen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ruka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ruč-k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(-a)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9585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Bier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Bier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Bier-chen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Bier-chen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pivo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piv-k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(-o)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831406"/>
                  </a:ext>
                </a:extLst>
              </a:tr>
              <a:tr h="56000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rod je determinován </a:t>
                      </a:r>
                      <a:r>
                        <a:rPr lang="cs-CZ" sz="2400" b="0" i="0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demin</a:t>
                      </a:r>
                      <a:r>
                        <a:rPr lang="cs-CZ" sz="2400" b="0" i="0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. sufixem 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 je determinován základem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45475"/>
                  </a:ext>
                </a:extLst>
              </a:tr>
              <a:tr h="56000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</a:t>
                      </a:r>
                      <a:r>
                        <a:rPr lang="en-GB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/,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demin+neu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sufix je bez rodu: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/-k/,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demin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7069917"/>
                  </a:ext>
                </a:extLst>
              </a:tr>
              <a:tr h="56000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defaultní flexivní třídy: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46862401"/>
                  </a:ext>
                </a:extLst>
              </a:tr>
              <a:tr h="28000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ten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stromek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spadl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 </a:t>
                      </a: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ručk</a:t>
                      </a:r>
                      <a:r>
                        <a:rPr lang="cs-CZ" sz="24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zlomil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</a:t>
                      </a:r>
                      <a:r>
                        <a:rPr lang="cs-CZ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pivk</a:t>
                      </a:r>
                      <a:r>
                        <a:rPr lang="cs-CZ" sz="2400" b="0" i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vypil</a:t>
                      </a:r>
                      <a:r>
                        <a:rPr lang="cs-CZ" sz="2400" b="0" i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041322"/>
                  </a:ext>
                </a:extLst>
              </a:tr>
              <a:tr h="28000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4939931"/>
                  </a:ext>
                </a:extLst>
              </a:tr>
            </a:tbl>
          </a:graphicData>
        </a:graphic>
      </p:graphicFrame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3F8347A6-8CD7-4810-B413-07FBB142753D}"/>
              </a:ext>
            </a:extLst>
          </p:cNvPr>
          <p:cNvSpPr/>
          <p:nvPr/>
        </p:nvSpPr>
        <p:spPr>
          <a:xfrm>
            <a:off x="2784022" y="2268675"/>
            <a:ext cx="45719" cy="1281792"/>
          </a:xfrm>
          <a:prstGeom prst="rightBrac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50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Neúplná paradigmata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543671"/>
              </p:ext>
            </p:extLst>
          </p:nvPr>
        </p:nvGraphicFramePr>
        <p:xfrm>
          <a:off x="838200" y="1664547"/>
          <a:ext cx="10050664" cy="4480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18507">
                  <a:extLst>
                    <a:ext uri="{9D8B030D-6E8A-4147-A177-3AD203B41FA5}">
                      <a16:colId xmlns:a16="http://schemas.microsoft.com/office/drawing/2014/main" val="1455347339"/>
                    </a:ext>
                  </a:extLst>
                </a:gridCol>
                <a:gridCol w="1077542">
                  <a:extLst>
                    <a:ext uri="{9D8B030D-6E8A-4147-A177-3AD203B41FA5}">
                      <a16:colId xmlns:a16="http://schemas.microsoft.com/office/drawing/2014/main" val="3178222308"/>
                    </a:ext>
                  </a:extLst>
                </a:gridCol>
                <a:gridCol w="751258">
                  <a:extLst>
                    <a:ext uri="{9D8B030D-6E8A-4147-A177-3AD203B41FA5}">
                      <a16:colId xmlns:a16="http://schemas.microsoft.com/office/drawing/2014/main" val="1725486186"/>
                    </a:ext>
                  </a:extLst>
                </a:gridCol>
                <a:gridCol w="1258875">
                  <a:extLst>
                    <a:ext uri="{9D8B030D-6E8A-4147-A177-3AD203B41FA5}">
                      <a16:colId xmlns:a16="http://schemas.microsoft.com/office/drawing/2014/main" val="861081007"/>
                    </a:ext>
                  </a:extLst>
                </a:gridCol>
                <a:gridCol w="667897">
                  <a:extLst>
                    <a:ext uri="{9D8B030D-6E8A-4147-A177-3AD203B41FA5}">
                      <a16:colId xmlns:a16="http://schemas.microsoft.com/office/drawing/2014/main" val="2326269437"/>
                    </a:ext>
                  </a:extLst>
                </a:gridCol>
                <a:gridCol w="1191985">
                  <a:extLst>
                    <a:ext uri="{9D8B030D-6E8A-4147-A177-3AD203B41FA5}">
                      <a16:colId xmlns:a16="http://schemas.microsoft.com/office/drawing/2014/main" val="3663173332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3313811661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60397293"/>
                    </a:ext>
                  </a:extLst>
                </a:gridCol>
                <a:gridCol w="748821">
                  <a:extLst>
                    <a:ext uri="{9D8B030D-6E8A-4147-A177-3AD203B41FA5}">
                      <a16:colId xmlns:a16="http://schemas.microsoft.com/office/drawing/2014/main" val="693907256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6387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62984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-ů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nůžek-Ø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prut-ů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42189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nož-ům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nůžk-ám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806567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nož-ích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nůžk-ách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prut-ech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-Ø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43058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nož-em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nůžk-ami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prut-y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proutí-m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4301"/>
                  </a:ext>
                </a:extLst>
              </a:tr>
              <a:tr h="44800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977236"/>
                  </a:ext>
                </a:extLst>
              </a:tr>
              <a:tr h="44800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 plurálové paradigma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 singulárové paradigma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74382"/>
                  </a:ext>
                </a:extLst>
              </a:tr>
              <a:tr h="44800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pluralia tantum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singularia</a:t>
                      </a:r>
                      <a:r>
                        <a:rPr lang="cs-CZ" sz="24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tantum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238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70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Pluralia tantum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55150"/>
              </p:ext>
            </p:extLst>
          </p:nvPr>
        </p:nvGraphicFramePr>
        <p:xfrm>
          <a:off x="838200" y="1664547"/>
          <a:ext cx="10050664" cy="4480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29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107799720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22327631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94710826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1777767064"/>
                    </a:ext>
                  </a:extLst>
                </a:gridCol>
                <a:gridCol w="3892071">
                  <a:extLst>
                    <a:ext uri="{9D8B030D-6E8A-4147-A177-3AD203B41FA5}">
                      <a16:colId xmlns:a16="http://schemas.microsoft.com/office/drawing/2014/main" val="2656511128"/>
                    </a:ext>
                  </a:extLst>
                </a:gridCol>
              </a:tblGrid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4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dveře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nůžky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80131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dver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dver'i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nožnicy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672115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door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doors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scissors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797228"/>
                  </a:ext>
                </a:extLst>
              </a:tr>
              <a:tr h="56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němčina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Scheren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780331"/>
                  </a:ext>
                </a:extLst>
              </a:tr>
              <a:tr h="168002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absence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forem není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prediktabilní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třídy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. tantum se liší napříč jazyky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. tantum se ale chovají gramaticky podobně: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*dvě dveře/nůžky = *dvě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nožnicy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= ??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two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scissors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315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16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Neúplná paradigmata: </a:t>
            </a:r>
            <a:r>
              <a:rPr lang="cs-CZ" cap="small" dirty="0"/>
              <a:t>modální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02831"/>
              </p:ext>
            </p:extLst>
          </p:nvPr>
        </p:nvGraphicFramePr>
        <p:xfrm>
          <a:off x="838200" y="1664547"/>
          <a:ext cx="10050664" cy="4480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3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21791643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249557218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4121408809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4999585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274216579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83451590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696405407"/>
                    </a:ext>
                  </a:extLst>
                </a:gridCol>
              </a:tblGrid>
              <a:tr h="4480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vědět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vědění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97523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pomoct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pomožení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helping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4795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444307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mocení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888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musení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500094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*smění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740371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440922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002853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25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9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Systematické vs. náhodné mezery: fonologie  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52021"/>
              </p:ext>
            </p:extLst>
          </p:nvPr>
        </p:nvGraphicFramePr>
        <p:xfrm>
          <a:off x="838200" y="1664547"/>
          <a:ext cx="10050664" cy="4480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3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21791643"/>
                    </a:ext>
                  </a:extLst>
                </a:gridCol>
                <a:gridCol w="1719155">
                  <a:extLst>
                    <a:ext uri="{9D8B030D-6E8A-4147-A177-3AD203B41FA5}">
                      <a16:colId xmlns:a16="http://schemas.microsoft.com/office/drawing/2014/main" val="1249557218"/>
                    </a:ext>
                  </a:extLst>
                </a:gridCol>
                <a:gridCol w="793511">
                  <a:extLst>
                    <a:ext uri="{9D8B030D-6E8A-4147-A177-3AD203B41FA5}">
                      <a16:colId xmlns:a16="http://schemas.microsoft.com/office/drawing/2014/main" val="4121408809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4999585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274216579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83451590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696405407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Rpety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shoda (č. = angl.)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97523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chybí slova začínající na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#rb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#lm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4795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#rm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444307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rozdíl (č.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angl.)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888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angl. = systematická mezera (jazyk typu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500094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#lm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č. = náhodná mezera (jazyk typu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740371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440922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002853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25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96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Systematické vs. náhodné mezery: flexe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78593"/>
              </p:ext>
            </p:extLst>
          </p:nvPr>
        </p:nvGraphicFramePr>
        <p:xfrm>
          <a:off x="838200" y="1664547"/>
          <a:ext cx="10050664" cy="4480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3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21791643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249557218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4121408809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4999585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274216579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834515904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696405407"/>
                    </a:ext>
                  </a:extLst>
                </a:gridCol>
              </a:tblGrid>
              <a:tr h="4480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mocení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97523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musení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4795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*smění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444307"/>
                  </a:ext>
                </a:extLst>
              </a:tr>
              <a:tr h="44800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systematická mezera v paradigmatech modálních sloves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888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500094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vlastnit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vlastnění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own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owning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740371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having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440922"/>
                  </a:ext>
                </a:extLst>
              </a:tr>
              <a:tr h="44800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náhodná mezera v paradigmatu slovesa </a:t>
                      </a:r>
                      <a:r>
                        <a:rPr lang="cs-CZ" sz="24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002853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25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1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Imperativ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69356"/>
              </p:ext>
            </p:extLst>
          </p:nvPr>
        </p:nvGraphicFramePr>
        <p:xfrm>
          <a:off x="838200" y="1664547"/>
          <a:ext cx="10050664" cy="4452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127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1500036735"/>
                    </a:ext>
                  </a:extLst>
                </a:gridCol>
                <a:gridCol w="761820">
                  <a:extLst>
                    <a:ext uri="{9D8B030D-6E8A-4147-A177-3AD203B41FA5}">
                      <a16:colId xmlns:a16="http://schemas.microsoft.com/office/drawing/2014/main" val="1236250621"/>
                    </a:ext>
                  </a:extLst>
                </a:gridCol>
                <a:gridCol w="1352730">
                  <a:extLst>
                    <a:ext uri="{9D8B030D-6E8A-4147-A177-3AD203B41FA5}">
                      <a16:colId xmlns:a16="http://schemas.microsoft.com/office/drawing/2014/main" val="2607302008"/>
                    </a:ext>
                  </a:extLst>
                </a:gridCol>
                <a:gridCol w="791935">
                  <a:extLst>
                    <a:ext uri="{9D8B030D-6E8A-4147-A177-3AD203B41FA5}">
                      <a16:colId xmlns:a16="http://schemas.microsoft.com/office/drawing/2014/main" val="3666763816"/>
                    </a:ext>
                  </a:extLst>
                </a:gridCol>
                <a:gridCol w="1624334">
                  <a:extLst>
                    <a:ext uri="{9D8B030D-6E8A-4147-A177-3AD203B41FA5}">
                      <a16:colId xmlns:a16="http://schemas.microsoft.com/office/drawing/2014/main" val="3273762559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837825945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77832717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plav(ej)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ubývat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(ubývej)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mluvit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mluv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(zej)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4515269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tancovat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tancuj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pršet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(prš)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374474"/>
                  </a:ext>
                </a:extLst>
              </a:tr>
              <a:tr h="3061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093650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otevřít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otevři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růst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(rosť)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98309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koupit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blednout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(bledni)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595477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(viď/viz)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90440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59581"/>
                  </a:ext>
                </a:extLst>
              </a:tr>
              <a:tr h="44800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imperativní flexe je ovlivněna sémantickými vlastnostmi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systematické mezery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463761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808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2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0473" y="258445"/>
            <a:ext cx="10515600" cy="1325563"/>
          </a:xfrm>
        </p:spPr>
        <p:txBody>
          <a:bodyPr/>
          <a:lstStyle/>
          <a:p>
            <a:r>
              <a:rPr lang="cs-CZ" dirty="0"/>
              <a:t>Náhodné mezery: derivace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680367"/>
              </p:ext>
            </p:extLst>
          </p:nvPr>
        </p:nvGraphicFramePr>
        <p:xfrm>
          <a:off x="838200" y="1664547"/>
          <a:ext cx="10050664" cy="4873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633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3187639880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2970387420"/>
                    </a:ext>
                  </a:extLst>
                </a:gridCol>
                <a:gridCol w="707751">
                  <a:extLst>
                    <a:ext uri="{9D8B030D-6E8A-4147-A177-3AD203B41FA5}">
                      <a16:colId xmlns:a16="http://schemas.microsoft.com/office/drawing/2014/main" val="2122654356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3714097662"/>
                    </a:ext>
                  </a:extLst>
                </a:gridCol>
                <a:gridCol w="2196193">
                  <a:extLst>
                    <a:ext uri="{9D8B030D-6E8A-4147-A177-3AD203B41FA5}">
                      <a16:colId xmlns:a16="http://schemas.microsoft.com/office/drawing/2014/main" val="1163867670"/>
                    </a:ext>
                  </a:extLst>
                </a:gridCol>
                <a:gridCol w="423217">
                  <a:extLst>
                    <a:ext uri="{9D8B030D-6E8A-4147-A177-3AD203B41FA5}">
                      <a16:colId xmlns:a16="http://schemas.microsoft.com/office/drawing/2014/main" val="1261310861"/>
                    </a:ext>
                  </a:extLst>
                </a:gridCol>
                <a:gridCol w="1256333">
                  <a:extLst>
                    <a:ext uri="{9D8B030D-6E8A-4147-A177-3AD203B41FA5}">
                      <a16:colId xmlns:a16="http://schemas.microsoft.com/office/drawing/2014/main" val="1083245649"/>
                    </a:ext>
                  </a:extLst>
                </a:gridCol>
              </a:tblGrid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španělština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311076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zkoušet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zkoušení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zkouška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pettinare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pettinatura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'účes'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72152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stavba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profanare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profanazione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'znesvěcení'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926040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hanění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allontanare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allontanamento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'odstranění'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818720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míjet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míjení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indovinare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'hádat'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520579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231222"/>
                  </a:ext>
                </a:extLst>
              </a:tr>
              <a:tr h="44800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podobné syntaktické (tranzitivní slovesa) a morfologické vlastnosti (jedna flexivní/konjugační třída)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náhodné mezery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49949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82668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917703"/>
                  </a:ext>
                </a:extLst>
              </a:tr>
              <a:tr h="4480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62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41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17"/>
    </mc:Choice>
    <mc:Fallback xmlns="">
      <p:transition spd="slow" advTm="38617"/>
    </mc:Fallback>
  </mc:AlternateContent>
</p:sld>
</file>

<file path=ppt/theme/theme1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Širokoúhlá obrazovka</PresentationFormat>
  <Paragraphs>367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1_Motiv Office</vt:lpstr>
      <vt:lpstr>Rod: gramatický a biologický</vt:lpstr>
      <vt:lpstr>Deminutiva a rod (němčina vs. čeština)</vt:lpstr>
      <vt:lpstr>Neúplná paradigmata</vt:lpstr>
      <vt:lpstr>Pluralia tantum</vt:lpstr>
      <vt:lpstr>Neúplná paradigmata: modální slovesa </vt:lpstr>
      <vt:lpstr>Systematické vs. náhodné mezery: fonologie  </vt:lpstr>
      <vt:lpstr>Systematické vs. náhodné mezery: flexe </vt:lpstr>
      <vt:lpstr>Imperativ</vt:lpstr>
      <vt:lpstr>Náhodné mezery: derivace </vt:lpstr>
      <vt:lpstr>Systematické mezery: derivace </vt:lpstr>
      <vt:lpstr>Blokování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Ziková</dc:creator>
  <cp:lastModifiedBy>Markéta Ziková</cp:lastModifiedBy>
  <cp:revision>242</cp:revision>
  <dcterms:created xsi:type="dcterms:W3CDTF">2020-03-26T09:13:17Z</dcterms:created>
  <dcterms:modified xsi:type="dcterms:W3CDTF">2021-05-17T07:59:35Z</dcterms:modified>
</cp:coreProperties>
</file>