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4"/>
  </p:handoutMasterIdLst>
  <p:sldIdLst>
    <p:sldId id="506" r:id="rId2"/>
    <p:sldId id="494" r:id="rId3"/>
    <p:sldId id="498" r:id="rId4"/>
    <p:sldId id="499" r:id="rId5"/>
    <p:sldId id="502" r:id="rId6"/>
    <p:sldId id="507" r:id="rId7"/>
    <p:sldId id="508" r:id="rId8"/>
    <p:sldId id="503" r:id="rId9"/>
    <p:sldId id="509" r:id="rId10"/>
    <p:sldId id="504" r:id="rId11"/>
    <p:sldId id="510" r:id="rId12"/>
    <p:sldId id="512" r:id="rId13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19" d="100"/>
          <a:sy n="119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06.03.2021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Typologie fonologických procesů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745035"/>
              </p:ext>
            </p:extLst>
          </p:nvPr>
        </p:nvGraphicFramePr>
        <p:xfrm>
          <a:off x="1069848" y="1600200"/>
          <a:ext cx="10364504" cy="446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055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366727">
                  <a:extLst>
                    <a:ext uri="{9D8B030D-6E8A-4147-A177-3AD203B41FA5}">
                      <a16:colId xmlns:a16="http://schemas.microsoft.com/office/drawing/2014/main" val="3814458393"/>
                    </a:ext>
                  </a:extLst>
                </a:gridCol>
                <a:gridCol w="3867225">
                  <a:extLst>
                    <a:ext uri="{9D8B030D-6E8A-4147-A177-3AD203B41FA5}">
                      <a16:colId xmlns:a16="http://schemas.microsoft.com/office/drawing/2014/main" val="2085044483"/>
                    </a:ext>
                  </a:extLst>
                </a:gridCol>
              </a:tblGrid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efekt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příklad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asimilace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změna hlásky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400" b="0" i="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A</a:t>
                      </a:r>
                      <a:r>
                        <a:rPr lang="cs-CZ" sz="24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X</a:t>
                      </a:r>
                      <a:r>
                        <a:rPr lang="cs-CZ" sz="2400" b="1" i="0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i</a:t>
                      </a:r>
                      <a:r>
                        <a:rPr lang="cs-CZ" sz="2400" b="0" i="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/ </a:t>
                      </a:r>
                      <a:r>
                        <a:rPr lang="cs-CZ" sz="2400" b="0" i="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C</a:t>
                      </a:r>
                      <a:r>
                        <a:rPr lang="cs-CZ" sz="2400" b="1" i="0" baseline="-250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i</a:t>
                      </a:r>
                      <a:endParaRPr lang="cs-CZ" sz="2400" b="1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cs-CZ" sz="2400" b="0" i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ɦ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bo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z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i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722155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nová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hláska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A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X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B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+valit/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valit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624018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ztráta hlásky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AC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kansa</a:t>
                      </a:r>
                      <a:r>
                        <a:rPr lang="cs-CZ" sz="24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4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kansa</a:t>
                      </a:r>
                      <a:r>
                        <a:rPr lang="cs-CZ" sz="24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s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134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555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Element </a:t>
            </a:r>
            <a:r>
              <a:rPr lang="cs-CZ" dirty="0" err="1"/>
              <a:t>Theory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166277"/>
              </p:ext>
            </p:extLst>
          </p:nvPr>
        </p:nvGraphicFramePr>
        <p:xfrm>
          <a:off x="1069848" y="1600200"/>
          <a:ext cx="10364508" cy="446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78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2197411274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347304946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267623598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3173884342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924581931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238427413"/>
                    </a:ext>
                  </a:extLst>
                </a:gridCol>
                <a:gridCol w="5102260">
                  <a:extLst>
                    <a:ext uri="{9D8B030D-6E8A-4147-A177-3AD203B41FA5}">
                      <a16:colId xmlns:a16="http://schemas.microsoft.com/office/drawing/2014/main" val="2008464746"/>
                    </a:ext>
                  </a:extLst>
                </a:gridCol>
                <a:gridCol w="727774">
                  <a:extLst>
                    <a:ext uri="{9D8B030D-6E8A-4147-A177-3AD203B41FA5}">
                      <a16:colId xmlns:a16="http://schemas.microsoft.com/office/drawing/2014/main" val="1771128679"/>
                    </a:ext>
                  </a:extLst>
                </a:gridCol>
              </a:tblGrid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727351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162693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069897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452067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069099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2225458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298735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2029226" y="2162639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2688984" y="2162639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3348740" y="2162639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3996923" y="2162639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4151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Elementy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666697"/>
              </p:ext>
            </p:extLst>
          </p:nvPr>
        </p:nvGraphicFramePr>
        <p:xfrm>
          <a:off x="1069848" y="1600200"/>
          <a:ext cx="10364504" cy="5298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619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039609">
                  <a:extLst>
                    <a:ext uri="{9D8B030D-6E8A-4147-A177-3AD203B41FA5}">
                      <a16:colId xmlns:a16="http://schemas.microsoft.com/office/drawing/2014/main" val="427035033"/>
                    </a:ext>
                  </a:extLst>
                </a:gridCol>
                <a:gridCol w="2099550">
                  <a:extLst>
                    <a:ext uri="{9D8B030D-6E8A-4147-A177-3AD203B41FA5}">
                      <a16:colId xmlns:a16="http://schemas.microsoft.com/office/drawing/2014/main" val="2897437092"/>
                    </a:ext>
                  </a:extLst>
                </a:gridCol>
                <a:gridCol w="2046251">
                  <a:extLst>
                    <a:ext uri="{9D8B030D-6E8A-4147-A177-3AD203B41FA5}">
                      <a16:colId xmlns:a16="http://schemas.microsoft.com/office/drawing/2014/main" val="678751105"/>
                    </a:ext>
                  </a:extLst>
                </a:gridCol>
                <a:gridCol w="2072901">
                  <a:extLst>
                    <a:ext uri="{9D8B030D-6E8A-4147-A177-3AD203B41FA5}">
                      <a16:colId xmlns:a16="http://schemas.microsoft.com/office/drawing/2014/main" val="3819574811"/>
                    </a:ext>
                  </a:extLst>
                </a:gridCol>
              </a:tblGrid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V-pozice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C-pozice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44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palatální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palatály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 c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ɉ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ɲ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koronály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ʃ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ʒ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961804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labiální/velární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labiály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p m 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veláry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 g 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906772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nízké/střední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e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koronály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z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laryngály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ɦ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410381"/>
                  </a:ext>
                </a:extLst>
              </a:tr>
              <a:tr h="744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plozívy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 p d 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mlaskavky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646304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152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148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Asimilace: sdílení elementu(ů)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016584"/>
              </p:ext>
            </p:extLst>
          </p:nvPr>
        </p:nvGraphicFramePr>
        <p:xfrm>
          <a:off x="1069848" y="1600200"/>
          <a:ext cx="10364504" cy="446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80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634060117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1331092736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252078573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621797843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154605269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2970890948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4192374210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4012840558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577640819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4079566044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2254801916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4033610956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681974518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639875111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725785137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732790039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123212817"/>
                    </a:ext>
                  </a:extLst>
                </a:gridCol>
              </a:tblGrid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371533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ɦ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522945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846916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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6361089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371014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8357477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64767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1936629" y="2116340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2503788" y="2116340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3105672" y="2116340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3672831" y="2116340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7135590" y="2116340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7691175" y="2116340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8269909" y="2116340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8837069" y="2116340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278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err="1"/>
              <a:t>Autosegmentální</a:t>
            </a:r>
            <a:r>
              <a:rPr lang="cs-CZ" dirty="0"/>
              <a:t> fonologie: dekompozice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238717"/>
              </p:ext>
            </p:extLst>
          </p:nvPr>
        </p:nvGraphicFramePr>
        <p:xfrm>
          <a:off x="1362269" y="1600200"/>
          <a:ext cx="10072083" cy="5597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968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27221">
                  <a:extLst>
                    <a:ext uri="{9D8B030D-6E8A-4147-A177-3AD203B41FA5}">
                      <a16:colId xmlns:a16="http://schemas.microsoft.com/office/drawing/2014/main" val="3275665254"/>
                    </a:ext>
                  </a:extLst>
                </a:gridCol>
                <a:gridCol w="2109537">
                  <a:extLst>
                    <a:ext uri="{9D8B030D-6E8A-4147-A177-3AD203B41FA5}">
                      <a16:colId xmlns:a16="http://schemas.microsoft.com/office/drawing/2014/main" val="4175899593"/>
                    </a:ext>
                  </a:extLst>
                </a:gridCol>
                <a:gridCol w="5065636">
                  <a:extLst>
                    <a:ext uri="{9D8B030D-6E8A-4147-A177-3AD203B41FA5}">
                      <a16:colId xmlns:a16="http://schemas.microsoft.com/office/drawing/2014/main" val="3445274534"/>
                    </a:ext>
                  </a:extLst>
                </a:gridCol>
              </a:tblGrid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skeleton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   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 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x        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870269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asociační linka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896711"/>
                  </a:ext>
                </a:extLst>
              </a:tr>
              <a:tr h="55813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melodie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         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p      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04329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339552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7747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391687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741727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125583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360584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406909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675512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8839241-84ED-4C8C-9E48-4A8129885844}"/>
              </a:ext>
            </a:extLst>
          </p:cNvPr>
          <p:cNvCxnSpPr/>
          <p:nvPr/>
        </p:nvCxnSpPr>
        <p:spPr>
          <a:xfrm>
            <a:off x="1612232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1BBA2C0F-34EF-4F6D-939C-1E3ECACB44F7}"/>
              </a:ext>
            </a:extLst>
          </p:cNvPr>
          <p:cNvCxnSpPr/>
          <p:nvPr/>
        </p:nvCxnSpPr>
        <p:spPr>
          <a:xfrm flipH="1">
            <a:off x="1933074" y="2999874"/>
            <a:ext cx="117909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6497054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EA24130-979F-4E18-BBF9-71704AA993CF}"/>
              </a:ext>
            </a:extLst>
          </p:cNvPr>
          <p:cNvCxnSpPr/>
          <p:nvPr/>
        </p:nvCxnSpPr>
        <p:spPr>
          <a:xfrm>
            <a:off x="7411454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81E09710-0054-4575-9967-FAEF763CD68D}"/>
              </a:ext>
            </a:extLst>
          </p:cNvPr>
          <p:cNvCxnSpPr/>
          <p:nvPr/>
        </p:nvCxnSpPr>
        <p:spPr>
          <a:xfrm>
            <a:off x="8316849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81E09710-0054-4575-9967-FAEF763CD68D}"/>
              </a:ext>
            </a:extLst>
          </p:cNvPr>
          <p:cNvCxnSpPr/>
          <p:nvPr/>
        </p:nvCxnSpPr>
        <p:spPr>
          <a:xfrm>
            <a:off x="9075739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414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Fonologický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343597"/>
              </p:ext>
            </p:extLst>
          </p:nvPr>
        </p:nvGraphicFramePr>
        <p:xfrm>
          <a:off x="1069848" y="1600200"/>
          <a:ext cx="10364504" cy="46734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949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459047956"/>
                    </a:ext>
                  </a:extLst>
                </a:gridCol>
                <a:gridCol w="3569369">
                  <a:extLst>
                    <a:ext uri="{9D8B030D-6E8A-4147-A177-3AD203B41FA5}">
                      <a16:colId xmlns:a16="http://schemas.microsoft.com/office/drawing/2014/main" val="2935087523"/>
                    </a:ext>
                  </a:extLst>
                </a:gridCol>
                <a:gridCol w="1865236">
                  <a:extLst>
                    <a:ext uri="{9D8B030D-6E8A-4147-A177-3AD203B41FA5}">
                      <a16:colId xmlns:a16="http://schemas.microsoft.com/office/drawing/2014/main" val="1955747626"/>
                    </a:ext>
                  </a:extLst>
                </a:gridCol>
              </a:tblGrid>
              <a:tr h="74417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komunikace mezi skeletonem a melodickou rovinou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441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pladba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5147914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039467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melodie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melodie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4966"/>
                  </a:ext>
                </a:extLst>
              </a:tr>
              <a:tr h="744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šíření melodie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spreading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odpojen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 melodie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delinking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604178"/>
                  </a:ext>
                </a:extLst>
              </a:tr>
              <a:tr h="74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796777"/>
                  </a:ext>
                </a:extLst>
              </a:tr>
            </a:tbl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637C9C8-67FF-4092-A6E4-06C06FC07CF6}"/>
              </a:ext>
            </a:extLst>
          </p:cNvPr>
          <p:cNvCxnSpPr>
            <a:cxnSpLocks/>
          </p:cNvCxnSpPr>
          <p:nvPr/>
        </p:nvCxnSpPr>
        <p:spPr>
          <a:xfrm>
            <a:off x="3513221" y="3505200"/>
            <a:ext cx="0" cy="74022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CE2FC329-25D0-4ADD-B1E9-8FECCBCB095A}"/>
              </a:ext>
            </a:extLst>
          </p:cNvPr>
          <p:cNvCxnSpPr/>
          <p:nvPr/>
        </p:nvCxnSpPr>
        <p:spPr>
          <a:xfrm flipH="1" flipV="1">
            <a:off x="3051110" y="3582955"/>
            <a:ext cx="462112" cy="6624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817DAD0E-E060-48C5-A7C3-5896E72C4607}"/>
              </a:ext>
            </a:extLst>
          </p:cNvPr>
          <p:cNvCxnSpPr>
            <a:cxnSpLocks/>
          </p:cNvCxnSpPr>
          <p:nvPr/>
        </p:nvCxnSpPr>
        <p:spPr>
          <a:xfrm flipH="1">
            <a:off x="6904653" y="3582955"/>
            <a:ext cx="13914" cy="662474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5F3A3C7-9464-402A-8497-256FA32E117C}"/>
              </a:ext>
            </a:extLst>
          </p:cNvPr>
          <p:cNvCxnSpPr/>
          <p:nvPr/>
        </p:nvCxnSpPr>
        <p:spPr>
          <a:xfrm>
            <a:off x="6767559" y="3819576"/>
            <a:ext cx="264694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27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Typologie </a:t>
            </a:r>
            <a:r>
              <a:rPr lang="cs-CZ" dirty="0" err="1"/>
              <a:t>autosegmentálně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529332"/>
              </p:ext>
            </p:extLst>
          </p:nvPr>
        </p:nvGraphicFramePr>
        <p:xfrm>
          <a:off x="1069848" y="1600200"/>
          <a:ext cx="10364504" cy="446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1574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655975">
                  <a:extLst>
                    <a:ext uri="{9D8B030D-6E8A-4147-A177-3AD203B41FA5}">
                      <a16:colId xmlns:a16="http://schemas.microsoft.com/office/drawing/2014/main" val="3814458393"/>
                    </a:ext>
                  </a:extLst>
                </a:gridCol>
                <a:gridCol w="3092785">
                  <a:extLst>
                    <a:ext uri="{9D8B030D-6E8A-4147-A177-3AD203B41FA5}">
                      <a16:colId xmlns:a16="http://schemas.microsoft.com/office/drawing/2014/main" val="2085044483"/>
                    </a:ext>
                  </a:extLst>
                </a:gridCol>
              </a:tblGrid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podstata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asimilace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vytvoření/odpojení linky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shoda na melodické rovině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8722155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vytvoření linky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624018"/>
                  </a:ext>
                </a:extLst>
              </a:tr>
              <a:tr h="1116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odpojení linky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134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021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745123"/>
              </p:ext>
            </p:extLst>
          </p:nvPr>
        </p:nvGraphicFramePr>
        <p:xfrm>
          <a:off x="1088510" y="1308958"/>
          <a:ext cx="10364512" cy="4741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78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2200348518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3334285485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265686025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674433379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144642282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2231095781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357888377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4292933271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387691610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128719112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804110236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4000048151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572657974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2385487098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801559149"/>
                    </a:ext>
                  </a:extLst>
                </a:gridCol>
              </a:tblGrid>
              <a:tr h="55813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asimilace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epenteze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813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cs-CZ" sz="2400" b="0" i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ɦ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bo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z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i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+valit/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e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valit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kansa</a:t>
                      </a:r>
                      <a:r>
                        <a:rPr lang="cs-CZ" sz="24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4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kansa</a:t>
                      </a:r>
                      <a:r>
                        <a:rPr lang="cs-CZ" sz="24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s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41472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884332"/>
                  </a:ext>
                </a:extLst>
              </a:tr>
              <a:tr h="5789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286522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47756"/>
                  </a:ext>
                </a:extLst>
              </a:tr>
              <a:tr h="5581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k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796709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588645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vev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013584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2458509" y="383874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3094490" y="3758763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E2FC329-25D0-4ADD-B1E9-8FECCBCB095A}"/>
              </a:ext>
            </a:extLst>
          </p:cNvPr>
          <p:cNvCxnSpPr/>
          <p:nvPr/>
        </p:nvCxnSpPr>
        <p:spPr>
          <a:xfrm flipH="1" flipV="1">
            <a:off x="2551818" y="3758764"/>
            <a:ext cx="542672" cy="5293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Šipka dolů 7"/>
          <p:cNvSpPr/>
          <p:nvPr/>
        </p:nvSpPr>
        <p:spPr>
          <a:xfrm>
            <a:off x="2323321" y="4935428"/>
            <a:ext cx="228497" cy="50335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5035258" y="3758763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5865681" y="3758763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CE2FC329-25D0-4ADD-B1E9-8FECCBCB095A}"/>
              </a:ext>
            </a:extLst>
          </p:cNvPr>
          <p:cNvCxnSpPr/>
          <p:nvPr/>
        </p:nvCxnSpPr>
        <p:spPr>
          <a:xfrm flipH="1" flipV="1">
            <a:off x="5438088" y="3758764"/>
            <a:ext cx="10990" cy="5293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Šipka dolů 14"/>
          <p:cNvSpPr/>
          <p:nvPr/>
        </p:nvSpPr>
        <p:spPr>
          <a:xfrm>
            <a:off x="5334829" y="4970976"/>
            <a:ext cx="228497" cy="50335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9591706" y="3769172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10020914" y="3769172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10440791" y="3769665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D5F3A3C7-9464-402A-8497-256FA32E117C}"/>
              </a:ext>
            </a:extLst>
          </p:cNvPr>
          <p:cNvCxnSpPr/>
          <p:nvPr/>
        </p:nvCxnSpPr>
        <p:spPr>
          <a:xfrm>
            <a:off x="9888567" y="4015519"/>
            <a:ext cx="264694" cy="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Šipka dolů 19"/>
          <p:cNvSpPr/>
          <p:nvPr/>
        </p:nvSpPr>
        <p:spPr>
          <a:xfrm>
            <a:off x="9924764" y="4981385"/>
            <a:ext cx="228497" cy="503358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9230922" y="3769172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69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Asimilace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790922"/>
              </p:ext>
            </p:extLst>
          </p:nvPr>
        </p:nvGraphicFramePr>
        <p:xfrm>
          <a:off x="1088510" y="1308958"/>
          <a:ext cx="10364512" cy="4766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782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2200348518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3334285485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265686025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674433379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144642282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2231095781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357888377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4292933271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387691610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128719112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804110236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4000048151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572657974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2385487098"/>
                    </a:ext>
                  </a:extLst>
                </a:gridCol>
                <a:gridCol w="647782">
                  <a:extLst>
                    <a:ext uri="{9D8B030D-6E8A-4147-A177-3AD203B41FA5}">
                      <a16:colId xmlns:a16="http://schemas.microsoft.com/office/drawing/2014/main" val="1801559149"/>
                    </a:ext>
                  </a:extLst>
                </a:gridCol>
              </a:tblGrid>
              <a:tr h="55813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838790">
                <a:tc gridSpan="1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sdílení melodie mezi vokálem a konsonantem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41472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884332"/>
                  </a:ext>
                </a:extLst>
              </a:tr>
              <a:tr h="5789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8286522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47756"/>
                  </a:ext>
                </a:extLst>
              </a:tr>
              <a:tr h="5581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      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7796709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588645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013584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2458509" y="383874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3094490" y="3758763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E2FC329-25D0-4ADD-B1E9-8FECCBCB095A}"/>
              </a:ext>
            </a:extLst>
          </p:cNvPr>
          <p:cNvCxnSpPr/>
          <p:nvPr/>
        </p:nvCxnSpPr>
        <p:spPr>
          <a:xfrm flipH="1" flipV="1">
            <a:off x="2551818" y="3758764"/>
            <a:ext cx="542672" cy="5293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5072581" y="3769172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5725722" y="3769172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se šipkou 21">
            <a:extLst>
              <a:ext uri="{FF2B5EF4-FFF2-40B4-BE49-F238E27FC236}">
                <a16:creationId xmlns:a16="http://schemas.microsoft.com/office/drawing/2014/main" id="{CE2FC329-25D0-4ADD-B1E9-8FECCBCB095A}"/>
              </a:ext>
            </a:extLst>
          </p:cNvPr>
          <p:cNvCxnSpPr/>
          <p:nvPr/>
        </p:nvCxnSpPr>
        <p:spPr>
          <a:xfrm flipH="1" flipV="1">
            <a:off x="5165889" y="3769173"/>
            <a:ext cx="542672" cy="5293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Šipka doprava 3"/>
          <p:cNvSpPr/>
          <p:nvPr/>
        </p:nvSpPr>
        <p:spPr>
          <a:xfrm>
            <a:off x="3651624" y="3292660"/>
            <a:ext cx="978408" cy="48463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680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Hiát: </a:t>
            </a:r>
            <a:r>
              <a:rPr lang="cs-CZ" dirty="0" err="1"/>
              <a:t>autosegmentální</a:t>
            </a:r>
            <a:r>
              <a:rPr lang="cs-CZ" dirty="0"/>
              <a:t> reprezentace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922064"/>
              </p:ext>
            </p:extLst>
          </p:nvPr>
        </p:nvGraphicFramePr>
        <p:xfrm>
          <a:off x="1136095" y="1627773"/>
          <a:ext cx="10393349" cy="5056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59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338518">
                  <a:extLst>
                    <a:ext uri="{9D8B030D-6E8A-4147-A177-3AD203B41FA5}">
                      <a16:colId xmlns:a16="http://schemas.microsoft.com/office/drawing/2014/main" val="586900193"/>
                    </a:ext>
                  </a:extLst>
                </a:gridCol>
                <a:gridCol w="1343992">
                  <a:extLst>
                    <a:ext uri="{9D8B030D-6E8A-4147-A177-3AD203B41FA5}">
                      <a16:colId xmlns:a16="http://schemas.microsoft.com/office/drawing/2014/main" val="4212084771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1026975378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168359292"/>
                    </a:ext>
                  </a:extLst>
                </a:gridCol>
                <a:gridCol w="1816143">
                  <a:extLst>
                    <a:ext uri="{9D8B030D-6E8A-4147-A177-3AD203B41FA5}">
                      <a16:colId xmlns:a16="http://schemas.microsoft.com/office/drawing/2014/main" val="1703471909"/>
                    </a:ext>
                  </a:extLst>
                </a:gridCol>
                <a:gridCol w="1716833">
                  <a:extLst>
                    <a:ext uri="{9D8B030D-6E8A-4147-A177-3AD203B41FA5}">
                      <a16:colId xmlns:a16="http://schemas.microsoft.com/office/drawing/2014/main" val="3971227828"/>
                    </a:ext>
                  </a:extLst>
                </a:gridCol>
                <a:gridCol w="2114856">
                  <a:extLst>
                    <a:ext uri="{9D8B030D-6E8A-4147-A177-3AD203B41FA5}">
                      <a16:colId xmlns:a16="http://schemas.microsoft.com/office/drawing/2014/main" val="2941957603"/>
                    </a:ext>
                  </a:extLst>
                </a:gridCol>
              </a:tblGrid>
              <a:tr h="45083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sufixální šev: </a:t>
                      </a:r>
                      <a:r>
                        <a:rPr lang="cs-CZ" sz="2400" b="1" i="0" dirty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Ɂ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/ </a:t>
                      </a:r>
                      <a:r>
                        <a:rPr lang="cs-CZ" sz="2400" b="1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idey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&gt; [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</a:rPr>
                        <a:t>eji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rádia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&gt; [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</a:rPr>
                        <a:t>ija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cs-CZ" sz="2400" b="0" dirty="0">
                          <a:solidFill>
                            <a:schemeClr val="tx1"/>
                          </a:solidFill>
                        </a:rPr>
                        <a:t>video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&gt; [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Ɂ</a:t>
                      </a:r>
                      <a:r>
                        <a:rPr lang="cs-CZ" sz="2400" b="0" dirty="0" err="1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623276"/>
                  </a:ext>
                </a:extLst>
              </a:tr>
              <a:tr h="368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 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V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 C 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V  C 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791109"/>
                  </a:ext>
                </a:extLst>
              </a:tr>
              <a:tr h="391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91183"/>
                  </a:ext>
                </a:extLst>
              </a:tr>
              <a:tr h="5004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idejí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rádií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videí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      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      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e       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540758"/>
                  </a:ext>
                </a:extLst>
              </a:tr>
              <a:tr h="4921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       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Ɂ</a:t>
                      </a:r>
                      <a:endParaRPr lang="cs-CZ" sz="2800" dirty="0">
                        <a:solidFill>
                          <a:srgbClr val="FFC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73465"/>
                  </a:ext>
                </a:extLst>
              </a:tr>
              <a:tr h="493497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4449800"/>
                  </a:ext>
                </a:extLst>
              </a:tr>
              <a:tr h="128849">
                <a:tc gridSpan="4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32672"/>
                  </a:ext>
                </a:extLst>
              </a:tr>
              <a:tr h="29177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>
                      <a:noFill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5449285"/>
                  </a:ext>
                </a:extLst>
              </a:tr>
              <a:tr h="226107"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182318"/>
                  </a:ext>
                </a:extLst>
              </a:tr>
              <a:tr h="194517">
                <a:tc gridSpan="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488871"/>
                  </a:ext>
                </a:extLst>
              </a:tr>
              <a:tr h="32336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0531659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>
                      <a:noFill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1" i="0" dirty="0">
                        <a:solidFill>
                          <a:schemeClr val="accent4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5599819"/>
                  </a:ext>
                </a:extLst>
              </a:tr>
              <a:tr h="4024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3993082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6742259" y="2595684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6002694" y="2569699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H="1" flipV="1">
            <a:off x="6356989" y="2569700"/>
            <a:ext cx="385270" cy="44708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7815943" y="2579591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V="1">
            <a:off x="7814389" y="2602622"/>
            <a:ext cx="413658" cy="3924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8525070" y="2565240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9532776" y="2550891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4092438C-7C6C-4F08-831B-167BCEA95755}"/>
              </a:ext>
            </a:extLst>
          </p:cNvPr>
          <p:cNvCxnSpPr>
            <a:cxnSpLocks/>
          </p:cNvCxnSpPr>
          <p:nvPr/>
        </p:nvCxnSpPr>
        <p:spPr>
          <a:xfrm>
            <a:off x="10260563" y="2573922"/>
            <a:ext cx="0" cy="421105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H="1" flipV="1">
            <a:off x="9905390" y="2494751"/>
            <a:ext cx="11293" cy="1044076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01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 err="1"/>
              <a:t>Strict</a:t>
            </a:r>
            <a:r>
              <a:rPr lang="cs-CZ" dirty="0"/>
              <a:t> CV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304661"/>
              </p:ext>
            </p:extLst>
          </p:nvPr>
        </p:nvGraphicFramePr>
        <p:xfrm>
          <a:off x="1069848" y="1600200"/>
          <a:ext cx="10364504" cy="5196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80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047979063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3495867758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46336891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462031650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693067942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2708121535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297789195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300641672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647140229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31632185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1176273194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327943741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3420121858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609277946"/>
                    </a:ext>
                  </a:extLst>
                </a:gridCol>
                <a:gridCol w="575805">
                  <a:extLst>
                    <a:ext uri="{9D8B030D-6E8A-4147-A177-3AD203B41FA5}">
                      <a16:colId xmlns:a16="http://schemas.microsoft.com/office/drawing/2014/main" val="2497499599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1690312801"/>
                    </a:ext>
                  </a:extLst>
                </a:gridCol>
                <a:gridCol w="575806">
                  <a:extLst>
                    <a:ext uri="{9D8B030D-6E8A-4147-A177-3AD203B41FA5}">
                      <a16:colId xmlns:a16="http://schemas.microsoft.com/office/drawing/2014/main" val="2201275743"/>
                    </a:ext>
                  </a:extLst>
                </a:gridCol>
              </a:tblGrid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372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066684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467606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4311535"/>
                  </a:ext>
                </a:extLst>
              </a:tr>
              <a:tr h="372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530346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713269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cs-CZ" sz="2400" b="1" i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aʔo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cs-CZ" sz="2400" b="1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5950953"/>
                  </a:ext>
                </a:extLst>
              </a:tr>
              <a:tr h="372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136674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prázdné vokalické</a:t>
                      </a:r>
                      <a:r>
                        <a:rPr lang="cs-CZ" sz="24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pozice</a:t>
                      </a:r>
                      <a:endParaRPr lang="cs-CZ" sz="24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1" i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ʔ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hiátové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konsonanty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9838362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VV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dlouhý vokál</a:t>
                      </a: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1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940736"/>
                  </a:ext>
                </a:extLst>
              </a:tr>
              <a:tr h="3720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</a:t>
                      </a: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prázdné konsonantické pozice (hiát)</a:t>
                      </a:r>
                      <a:endParaRPr lang="cs-CZ" sz="24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066119"/>
                  </a:ext>
                </a:extLst>
              </a:tr>
              <a:tr h="3720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19617"/>
                  </a:ext>
                </a:extLst>
              </a:tr>
            </a:tbl>
          </a:graphicData>
        </a:graphic>
      </p:graphicFrame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81E09710-0054-4575-9967-FAEF763CD68D}"/>
              </a:ext>
            </a:extLst>
          </p:cNvPr>
          <p:cNvCxnSpPr/>
          <p:nvPr/>
        </p:nvCxnSpPr>
        <p:spPr>
          <a:xfrm flipH="1">
            <a:off x="7729021" y="3349689"/>
            <a:ext cx="976441" cy="247997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H="1" flipV="1">
            <a:off x="3684116" y="3349689"/>
            <a:ext cx="3719" cy="7464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2CE8DB78-086D-47E8-9E48-A5BFE83C0940}"/>
              </a:ext>
            </a:extLst>
          </p:cNvPr>
          <p:cNvCxnSpPr>
            <a:cxnSpLocks/>
          </p:cNvCxnSpPr>
          <p:nvPr/>
        </p:nvCxnSpPr>
        <p:spPr>
          <a:xfrm flipH="1" flipV="1">
            <a:off x="4802494" y="3349689"/>
            <a:ext cx="556378" cy="2479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39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r>
              <a:rPr lang="cs-CZ" dirty="0"/>
              <a:t>Dekompozice melodie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156172"/>
              </p:ext>
            </p:extLst>
          </p:nvPr>
        </p:nvGraphicFramePr>
        <p:xfrm>
          <a:off x="1069848" y="1600200"/>
          <a:ext cx="10364504" cy="59923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211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27221">
                  <a:extLst>
                    <a:ext uri="{9D8B030D-6E8A-4147-A177-3AD203B41FA5}">
                      <a16:colId xmlns:a16="http://schemas.microsoft.com/office/drawing/2014/main" val="3275665254"/>
                    </a:ext>
                  </a:extLst>
                </a:gridCol>
                <a:gridCol w="2109537">
                  <a:extLst>
                    <a:ext uri="{9D8B030D-6E8A-4147-A177-3AD203B41FA5}">
                      <a16:colId xmlns:a16="http://schemas.microsoft.com/office/drawing/2014/main" val="4175899593"/>
                    </a:ext>
                  </a:extLst>
                </a:gridCol>
                <a:gridCol w="5065636">
                  <a:extLst>
                    <a:ext uri="{9D8B030D-6E8A-4147-A177-3AD203B41FA5}">
                      <a16:colId xmlns:a16="http://schemas.microsoft.com/office/drawing/2014/main" val="3445274534"/>
                    </a:ext>
                  </a:extLst>
                </a:gridCol>
              </a:tblGrid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skeleton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   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 </a:t>
                      </a:r>
                      <a:r>
                        <a:rPr lang="en-GB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C       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870269"/>
                  </a:ext>
                </a:extLst>
              </a:tr>
              <a:tr h="558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1896711"/>
                  </a:ext>
                </a:extLst>
              </a:tr>
              <a:tr h="55813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melodické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roviny (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tiers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         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p       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04329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místo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][</a:t>
                      </a:r>
                      <a:r>
                        <a:rPr lang="cs-CZ" sz="2400" b="0" i="0" dirty="0" err="1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339552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[velar]                              </a:t>
                      </a:r>
                      <a:endParaRPr lang="cs-CZ" sz="2400" b="0" i="0" dirty="0">
                        <a:solidFill>
                          <a:srgbClr val="FFC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7587747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způsob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</a:t>
                      </a:r>
                      <a:r>
                        <a:rPr lang="en-GB" sz="24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                [</a:t>
                      </a:r>
                      <a:r>
                        <a:rPr lang="cs-CZ" sz="24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stop</a:t>
                      </a:r>
                      <a:r>
                        <a:rPr lang="en-GB" sz="2400" b="0" i="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391687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9741727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8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pertura</a:t>
                      </a:r>
                      <a:endParaRPr lang="cs-CZ" sz="2800" b="0" i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</a:t>
                      </a:r>
                      <a:r>
                        <a:rPr lang="en-US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GB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en-US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400" b="0" i="0" dirty="0" err="1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en-US" sz="2400" b="0" i="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400" b="0" i="0" dirty="0">
                        <a:solidFill>
                          <a:srgbClr val="7030A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125583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4360584"/>
                  </a:ext>
                </a:extLst>
              </a:tr>
              <a:tr h="279065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406909"/>
                  </a:ext>
                </a:extLst>
              </a:tr>
              <a:tr h="279065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675512"/>
                  </a:ext>
                </a:extLst>
              </a:tr>
            </a:tbl>
          </a:graphicData>
        </a:graphic>
      </p:graphicFrame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A8839241-84ED-4C8C-9E48-4A8129885844}"/>
              </a:ext>
            </a:extLst>
          </p:cNvPr>
          <p:cNvCxnSpPr/>
          <p:nvPr/>
        </p:nvCxnSpPr>
        <p:spPr>
          <a:xfrm>
            <a:off x="1612232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805EE22-0D88-4FEF-9B4B-4A974E2CD5E4}"/>
              </a:ext>
            </a:extLst>
          </p:cNvPr>
          <p:cNvCxnSpPr/>
          <p:nvPr/>
        </p:nvCxnSpPr>
        <p:spPr>
          <a:xfrm>
            <a:off x="6497054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EA24130-979F-4E18-BBF9-71704AA993CF}"/>
              </a:ext>
            </a:extLst>
          </p:cNvPr>
          <p:cNvCxnSpPr/>
          <p:nvPr/>
        </p:nvCxnSpPr>
        <p:spPr>
          <a:xfrm>
            <a:off x="7411454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81E09710-0054-4575-9967-FAEF763CD68D}"/>
              </a:ext>
            </a:extLst>
          </p:cNvPr>
          <p:cNvCxnSpPr/>
          <p:nvPr/>
        </p:nvCxnSpPr>
        <p:spPr>
          <a:xfrm>
            <a:off x="8344841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7365002C-CC4E-4969-9021-F976AECA3C58}"/>
              </a:ext>
            </a:extLst>
          </p:cNvPr>
          <p:cNvCxnSpPr/>
          <p:nvPr/>
        </p:nvCxnSpPr>
        <p:spPr>
          <a:xfrm>
            <a:off x="6513097" y="3826043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228AD2BA-7D2E-4ECF-A8C9-19DEB972D4C1}"/>
              </a:ext>
            </a:extLst>
          </p:cNvPr>
          <p:cNvCxnSpPr/>
          <p:nvPr/>
        </p:nvCxnSpPr>
        <p:spPr>
          <a:xfrm>
            <a:off x="6525375" y="4723188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300C747-3503-4E11-8C85-6F8155B2FAE9}"/>
              </a:ext>
            </a:extLst>
          </p:cNvPr>
          <p:cNvCxnSpPr>
            <a:cxnSpLocks/>
          </p:cNvCxnSpPr>
          <p:nvPr/>
        </p:nvCxnSpPr>
        <p:spPr>
          <a:xfrm>
            <a:off x="7411454" y="3826043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3EF497E7-05A6-4034-8660-6756B7D18E8C}"/>
              </a:ext>
            </a:extLst>
          </p:cNvPr>
          <p:cNvCxnSpPr>
            <a:cxnSpLocks/>
          </p:cNvCxnSpPr>
          <p:nvPr/>
        </p:nvCxnSpPr>
        <p:spPr>
          <a:xfrm>
            <a:off x="7411454" y="3808789"/>
            <a:ext cx="521367" cy="914399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id="{2E6948F0-2DD4-4BF7-BBE7-0D11B83FA6B5}"/>
              </a:ext>
            </a:extLst>
          </p:cNvPr>
          <p:cNvCxnSpPr/>
          <p:nvPr/>
        </p:nvCxnSpPr>
        <p:spPr>
          <a:xfrm>
            <a:off x="8365958" y="3804778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03D53452-E186-4E00-BFBB-4B9F03B94AD0}"/>
              </a:ext>
            </a:extLst>
          </p:cNvPr>
          <p:cNvCxnSpPr/>
          <p:nvPr/>
        </p:nvCxnSpPr>
        <p:spPr>
          <a:xfrm>
            <a:off x="8365958" y="4723188"/>
            <a:ext cx="0" cy="393031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Přímá spojnice 27">
            <a:extLst>
              <a:ext uri="{FF2B5EF4-FFF2-40B4-BE49-F238E27FC236}">
                <a16:creationId xmlns:a16="http://schemas.microsoft.com/office/drawing/2014/main" id="{B4ACFB8F-03AD-4920-A154-986F1F0E0A2A}"/>
              </a:ext>
            </a:extLst>
          </p:cNvPr>
          <p:cNvCxnSpPr>
            <a:cxnSpLocks/>
          </p:cNvCxnSpPr>
          <p:nvPr/>
        </p:nvCxnSpPr>
        <p:spPr>
          <a:xfrm>
            <a:off x="7411454" y="5193387"/>
            <a:ext cx="0" cy="649704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81E09710-0054-4575-9967-FAEF763CD68D}"/>
              </a:ext>
            </a:extLst>
          </p:cNvPr>
          <p:cNvCxnSpPr/>
          <p:nvPr/>
        </p:nvCxnSpPr>
        <p:spPr>
          <a:xfrm>
            <a:off x="9110700" y="2695074"/>
            <a:ext cx="0" cy="5293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B4ACFB8F-03AD-4920-A154-986F1F0E0A2A}"/>
              </a:ext>
            </a:extLst>
          </p:cNvPr>
          <p:cNvCxnSpPr>
            <a:cxnSpLocks/>
          </p:cNvCxnSpPr>
          <p:nvPr/>
        </p:nvCxnSpPr>
        <p:spPr>
          <a:xfrm>
            <a:off x="9110700" y="3894222"/>
            <a:ext cx="0" cy="1948869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2800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</Words>
  <Application>Microsoft Office PowerPoint</Application>
  <PresentationFormat>Širokoúhlá obrazovka</PresentationFormat>
  <Paragraphs>269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Typologie fonologických procesů </vt:lpstr>
      <vt:lpstr>Autosegmentální fonologie: dekompozice</vt:lpstr>
      <vt:lpstr>Fonologický proces</vt:lpstr>
      <vt:lpstr>Typologie autosegmentálně</vt:lpstr>
      <vt:lpstr>Prezentace aplikace PowerPoint</vt:lpstr>
      <vt:lpstr>Asimilace</vt:lpstr>
      <vt:lpstr>Hiát: autosegmentální reprezentace</vt:lpstr>
      <vt:lpstr>Strict CV</vt:lpstr>
      <vt:lpstr>Dekompozice melodie</vt:lpstr>
      <vt:lpstr>Element Theory</vt:lpstr>
      <vt:lpstr>Elementy</vt:lpstr>
      <vt:lpstr>Asimilace: sdílení elementu(ů)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Eliška Hladíková</cp:lastModifiedBy>
  <cp:revision>788</cp:revision>
  <cp:lastPrinted>2019-06-24T12:30:17Z</cp:lastPrinted>
  <dcterms:created xsi:type="dcterms:W3CDTF">2018-11-27T11:40:05Z</dcterms:created>
  <dcterms:modified xsi:type="dcterms:W3CDTF">2021-03-06T18:59:12Z</dcterms:modified>
</cp:coreProperties>
</file>