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3"/>
  </p:handoutMasterIdLst>
  <p:sldIdLst>
    <p:sldId id="461" r:id="rId2"/>
    <p:sldId id="464" r:id="rId3"/>
    <p:sldId id="467" r:id="rId4"/>
    <p:sldId id="468" r:id="rId5"/>
    <p:sldId id="473" r:id="rId6"/>
    <p:sldId id="471" r:id="rId7"/>
    <p:sldId id="475" r:id="rId8"/>
    <p:sldId id="477" r:id="rId9"/>
    <p:sldId id="476" r:id="rId10"/>
    <p:sldId id="474" r:id="rId11"/>
    <p:sldId id="469" r:id="rId1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Vokalické inventáře: typologie</a:t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40137"/>
              </p:ext>
            </p:extLst>
          </p:nvPr>
        </p:nvGraphicFramePr>
        <p:xfrm>
          <a:off x="1024128" y="1934678"/>
          <a:ext cx="10329680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6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870208157"/>
                    </a:ext>
                  </a:extLst>
                </a:gridCol>
                <a:gridCol w="716620">
                  <a:extLst>
                    <a:ext uri="{9D8B030D-6E8A-4147-A177-3AD203B41FA5}">
                      <a16:colId xmlns:a16="http://schemas.microsoft.com/office/drawing/2014/main" val="252594913"/>
                    </a:ext>
                  </a:extLst>
                </a:gridCol>
                <a:gridCol w="574590">
                  <a:extLst>
                    <a:ext uri="{9D8B030D-6E8A-4147-A177-3AD203B41FA5}">
                      <a16:colId xmlns:a16="http://schemas.microsoft.com/office/drawing/2014/main" val="177677700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85259678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203877732"/>
                    </a:ext>
                  </a:extLst>
                </a:gridCol>
                <a:gridCol w="453888">
                  <a:extLst>
                    <a:ext uri="{9D8B030D-6E8A-4147-A177-3AD203B41FA5}">
                      <a16:colId xmlns:a16="http://schemas.microsoft.com/office/drawing/2014/main" val="1702439962"/>
                    </a:ext>
                  </a:extLst>
                </a:gridCol>
                <a:gridCol w="191717">
                  <a:extLst>
                    <a:ext uri="{9D8B030D-6E8A-4147-A177-3AD203B41FA5}">
                      <a16:colId xmlns:a16="http://schemas.microsoft.com/office/drawing/2014/main" val="2234985841"/>
                    </a:ext>
                  </a:extLst>
                </a:gridCol>
                <a:gridCol w="174043">
                  <a:extLst>
                    <a:ext uri="{9D8B030D-6E8A-4147-A177-3AD203B41FA5}">
                      <a16:colId xmlns:a16="http://schemas.microsoft.com/office/drawing/2014/main" val="3992737715"/>
                    </a:ext>
                  </a:extLst>
                </a:gridCol>
                <a:gridCol w="1117167">
                  <a:extLst>
                    <a:ext uri="{9D8B030D-6E8A-4147-A177-3AD203B41FA5}">
                      <a16:colId xmlns:a16="http://schemas.microsoft.com/office/drawing/2014/main" val="2887235827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921291055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297175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1940158198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555479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335938389"/>
                    </a:ext>
                  </a:extLst>
                </a:gridCol>
                <a:gridCol w="515566">
                  <a:extLst>
                    <a:ext uri="{9D8B030D-6E8A-4147-A177-3AD203B41FA5}">
                      <a16:colId xmlns:a16="http://schemas.microsoft.com/office/drawing/2014/main" val="933550968"/>
                    </a:ext>
                  </a:extLst>
                </a:gridCol>
                <a:gridCol w="775644">
                  <a:extLst>
                    <a:ext uri="{9D8B030D-6E8A-4147-A177-3AD203B41FA5}">
                      <a16:colId xmlns:a16="http://schemas.microsoft.com/office/drawing/2014/main" val="379238939"/>
                    </a:ext>
                  </a:extLst>
                </a:gridCol>
              </a:tblGrid>
              <a:tr h="36576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příznakovosti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(základní vokály/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vowels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ym typeface="Wingdings" panose="05000000000000000000" pitchFamily="2" charset="2"/>
                        </a:rPr>
                        <a:t></a:t>
                      </a:r>
                      <a:endParaRPr lang="cs-CZ" sz="2800" b="1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64803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9475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0028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01460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 Online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548907"/>
                  </a:ext>
                </a:extLst>
              </a:tr>
              <a:tr h="442500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128337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13007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3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Elementy a lexikální kontrast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99270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9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32707">
                  <a:extLst>
                    <a:ext uri="{9D8B030D-6E8A-4147-A177-3AD203B41FA5}">
                      <a16:colId xmlns:a16="http://schemas.microsoft.com/office/drawing/2014/main" val="515324567"/>
                    </a:ext>
                  </a:extLst>
                </a:gridCol>
                <a:gridCol w="2136808">
                  <a:extLst>
                    <a:ext uri="{9D8B030D-6E8A-4147-A177-3AD203B41FA5}">
                      <a16:colId xmlns:a16="http://schemas.microsoft.com/office/drawing/2014/main" val="2356314719"/>
                    </a:ext>
                  </a:extLst>
                </a:gridCol>
                <a:gridCol w="3894229">
                  <a:extLst>
                    <a:ext uri="{9D8B030D-6E8A-4147-A177-3AD203B41FA5}">
                      <a16:colId xmlns:a16="http://schemas.microsoft.com/office/drawing/2014/main" val="807738290"/>
                    </a:ext>
                  </a:extLst>
                </a:gridCol>
              </a:tblGrid>
              <a:tr h="61448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3vokalické inventáře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(Hyman 2008,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</a:rPr>
                        <a:t>Backley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 2011)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I-U-A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 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aleutsko-eskymácké j.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62504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/ɪ ʊ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Coola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sališské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j. (Kanada)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173205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ʊ a/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Haida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dené-jenisejské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j. (Kanada)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16600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/ɪ ʊ ɐ/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Quechua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kečuánština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andsko-ekvatoriální j.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94026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ɐ/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Greenlandic</a:t>
                      </a: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grónština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aleutsko-eskymácké j.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413439"/>
                  </a:ext>
                </a:extLst>
              </a:tr>
              <a:tr h="6144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95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9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Elementy a fonologické 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42052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970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07419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306507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50059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049154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674795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940301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redukce nepřízvučných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vokálů (ruština)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ptáť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28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rysy (binární)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62206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front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round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Chomsky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Halle (1968):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ound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attern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nglish</a:t>
                      </a:r>
                      <a:r>
                        <a:rPr lang="cs-CZ" sz="2800" b="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(SPE)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94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rysy (privativní)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82643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9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7536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116531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126156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70535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382035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4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elementy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53825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4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err="1"/>
              <a:t>Příznakovost</a:t>
            </a:r>
            <a:r>
              <a:rPr lang="cs-CZ" dirty="0"/>
              <a:t> = komplexita + kombinace I-U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03803"/>
              </p:ext>
            </p:extLst>
          </p:nvPr>
        </p:nvGraphicFramePr>
        <p:xfrm>
          <a:off x="1024128" y="1892808"/>
          <a:ext cx="10231305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192835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89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Elementy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29531"/>
              </p:ext>
            </p:extLst>
          </p:nvPr>
        </p:nvGraphicFramePr>
        <p:xfrm>
          <a:off x="1024128" y="1892808"/>
          <a:ext cx="10329680" cy="4639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9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32707">
                  <a:extLst>
                    <a:ext uri="{9D8B030D-6E8A-4147-A177-3AD203B41FA5}">
                      <a16:colId xmlns:a16="http://schemas.microsoft.com/office/drawing/2014/main" val="515324567"/>
                    </a:ext>
                  </a:extLst>
                </a:gridCol>
                <a:gridCol w="2136808">
                  <a:extLst>
                    <a:ext uri="{9D8B030D-6E8A-4147-A177-3AD203B41FA5}">
                      <a16:colId xmlns:a16="http://schemas.microsoft.com/office/drawing/2014/main" val="2356314719"/>
                    </a:ext>
                  </a:extLst>
                </a:gridCol>
                <a:gridCol w="1828293">
                  <a:extLst>
                    <a:ext uri="{9D8B030D-6E8A-4147-A177-3AD203B41FA5}">
                      <a16:colId xmlns:a16="http://schemas.microsoft.com/office/drawing/2014/main" val="807738290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2981985391"/>
                    </a:ext>
                  </a:extLst>
                </a:gridCol>
              </a:tblGrid>
              <a:tr h="614488">
                <a:tc gridSpan="5"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fonetický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obsah</a:t>
                      </a:r>
                      <a:r>
                        <a:rPr lang="cs-CZ" sz="2800" b="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 gridSpan="5"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a) lexikální kontrast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b) přirozené třídy pro fonologické procesy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62504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173205"/>
                  </a:ext>
                </a:extLst>
              </a:tr>
              <a:tr h="61448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elementy jsou kognitivní kategorie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166007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94026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413439"/>
                  </a:ext>
                </a:extLst>
              </a:tr>
              <a:tr h="6144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95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38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Elementy a fonetika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285942"/>
              </p:ext>
            </p:extLst>
          </p:nvPr>
        </p:nvGraphicFramePr>
        <p:xfrm>
          <a:off x="1024128" y="1892808"/>
          <a:ext cx="10329680" cy="5025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508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994591">
                  <a:extLst>
                    <a:ext uri="{9D8B030D-6E8A-4147-A177-3AD203B41FA5}">
                      <a16:colId xmlns:a16="http://schemas.microsoft.com/office/drawing/2014/main" val="1364269463"/>
                    </a:ext>
                  </a:extLst>
                </a:gridCol>
              </a:tblGrid>
              <a:tr h="716902">
                <a:tc gridSpan="2"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řečový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signál obsahuje různé akustické vlastnosti</a:t>
                      </a: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základní proměnné, podle nich se uživatelé jazyka v signálu orientují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lingvistiky relevantní vlastnosti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371566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rezonance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vibrace vzduchu v mluvním ústrojí v</a:t>
                      </a:r>
                      <a:r>
                        <a:rPr lang="cs-CZ" sz="2400" b="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určitých frekvencích</a:t>
                      </a:r>
                      <a:r>
                        <a:rPr lang="cs-CZ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984806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distribuce akustické energie</a:t>
                      </a:r>
                      <a:r>
                        <a:rPr lang="cs-CZ" sz="2400" b="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spektru</a:t>
                      </a:r>
                      <a:r>
                        <a:rPr lang="cs-CZ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11982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barva/témbr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876636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92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80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Elementy I-U-A a akustické spektrum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28475"/>
              </p:ext>
            </p:extLst>
          </p:nvPr>
        </p:nvGraphicFramePr>
        <p:xfrm>
          <a:off x="1024128" y="1892807"/>
          <a:ext cx="10329680" cy="3968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32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43226">
                  <a:extLst>
                    <a:ext uri="{9D8B030D-6E8A-4147-A177-3AD203B41FA5}">
                      <a16:colId xmlns:a16="http://schemas.microsoft.com/office/drawing/2014/main" val="329099418"/>
                    </a:ext>
                  </a:extLst>
                </a:gridCol>
                <a:gridCol w="3443227">
                  <a:extLst>
                    <a:ext uri="{9D8B030D-6E8A-4147-A177-3AD203B41FA5}">
                      <a16:colId xmlns:a16="http://schemas.microsoft.com/office/drawing/2014/main" val="2277253114"/>
                    </a:ext>
                  </a:extLst>
                </a:gridCol>
              </a:tblGrid>
              <a:tr h="72526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 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 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9301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 (Hz)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 (Hz)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 (Hz)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849955"/>
                  </a:ext>
                </a:extLst>
              </a:tr>
              <a:tr h="142453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6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6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\</a:t>
                      </a:r>
                      <a:endParaRPr lang="cs-CZ" sz="6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6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/</a:t>
                      </a:r>
                      <a:r>
                        <a:rPr lang="cs-CZ" sz="6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\</a:t>
                      </a:r>
                      <a:endParaRPr lang="cs-CZ" sz="6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884717"/>
                  </a:ext>
                </a:extLst>
              </a:tr>
              <a:tr h="112547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dIp-pattern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rUmp-pattern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mAss-pattern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925425"/>
                  </a:ext>
                </a:extLst>
              </a:tr>
            </a:tbl>
          </a:graphicData>
        </a:graphic>
      </p:graphicFrame>
      <p:sp>
        <p:nvSpPr>
          <p:cNvPr id="4" name="Pravoúhlý trojúhelník 3"/>
          <p:cNvSpPr/>
          <p:nvPr/>
        </p:nvSpPr>
        <p:spPr>
          <a:xfrm rot="16200000">
            <a:off x="3566166" y="2401503"/>
            <a:ext cx="375385" cy="885526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oúhlý trojúhelník 5"/>
          <p:cNvSpPr/>
          <p:nvPr/>
        </p:nvSpPr>
        <p:spPr>
          <a:xfrm rot="16200000">
            <a:off x="6914155" y="2401503"/>
            <a:ext cx="375385" cy="885526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oúhlý trojúhelník 6"/>
          <p:cNvSpPr/>
          <p:nvPr/>
        </p:nvSpPr>
        <p:spPr>
          <a:xfrm rot="16200000">
            <a:off x="10396898" y="2401502"/>
            <a:ext cx="375385" cy="885526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4196622" y="2562725"/>
            <a:ext cx="45719" cy="9384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 flipH="1" flipV="1">
            <a:off x="4061869" y="2562724"/>
            <a:ext cx="287154" cy="15240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363">
            <a:off x="3270172" y="2924851"/>
            <a:ext cx="298730" cy="164606"/>
          </a:xfrm>
          <a:prstGeom prst="rect">
            <a:avLst/>
          </a:prstGeom>
        </p:spPr>
      </p:pic>
      <p:sp>
        <p:nvSpPr>
          <p:cNvPr id="19" name="Ovál 18"/>
          <p:cNvSpPr/>
          <p:nvPr/>
        </p:nvSpPr>
        <p:spPr>
          <a:xfrm flipH="1" flipV="1">
            <a:off x="6647043" y="2930953"/>
            <a:ext cx="287154" cy="15240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 flipH="1" flipV="1">
            <a:off x="10441013" y="2763385"/>
            <a:ext cx="287154" cy="15240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9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Akustické proměnné (</a:t>
            </a:r>
            <a:r>
              <a:rPr lang="cs-CZ" dirty="0" err="1"/>
              <a:t>Backley</a:t>
            </a:r>
            <a:r>
              <a:rPr lang="cs-CZ" dirty="0"/>
              <a:t> 2011)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21862"/>
              </p:ext>
            </p:extLst>
          </p:nvPr>
        </p:nvGraphicFramePr>
        <p:xfrm>
          <a:off x="1024128" y="1892808"/>
          <a:ext cx="10329680" cy="4571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5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878981">
                  <a:extLst>
                    <a:ext uri="{9D8B030D-6E8A-4147-A177-3AD203B41FA5}">
                      <a16:colId xmlns:a16="http://schemas.microsoft.com/office/drawing/2014/main" val="977832511"/>
                    </a:ext>
                  </a:extLst>
                </a:gridCol>
                <a:gridCol w="4539122">
                  <a:extLst>
                    <a:ext uri="{9D8B030D-6E8A-4147-A177-3AD203B41FA5}">
                      <a16:colId xmlns:a16="http://schemas.microsoft.com/office/drawing/2014/main" val="2493771712"/>
                    </a:ext>
                  </a:extLst>
                </a:gridCol>
              </a:tblGrid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rezonance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otevřené mluvní ústrojí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nízké a střední vokály/sonory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ʔ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překážka v mluvním ústrojí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okluzivní</a:t>
                      </a:r>
                      <a:r>
                        <a:rPr lang="cs-CZ" sz="2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602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nevýraznost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murmur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znělé/nazální 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pronikavost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neznělé/orální 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088675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sytá: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měkkost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mellow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labiální/zadní hlásky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světlá: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ostrost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strident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 vokály/sibilanty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57053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dark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light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6897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595</Words>
  <Application>Microsoft Office PowerPoint</Application>
  <PresentationFormat>Širokoúhlá obrazovka</PresentationFormat>
  <Paragraphs>241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Vokalické inventáře: typologie  </vt:lpstr>
      <vt:lpstr>Dekompozice vokálů: rysy (binární)  </vt:lpstr>
      <vt:lpstr>Dekompozice vokálů: rysy (privativní)  </vt:lpstr>
      <vt:lpstr>Dekompozice vokálů: elementy</vt:lpstr>
      <vt:lpstr>Příznakovost = komplexita + kombinace I-U </vt:lpstr>
      <vt:lpstr>Elementy</vt:lpstr>
      <vt:lpstr>Elementy a fonetika</vt:lpstr>
      <vt:lpstr>Elementy I-U-A a akustické spektrum </vt:lpstr>
      <vt:lpstr>Akustické proměnné (Backley 2011)</vt:lpstr>
      <vt:lpstr>Elementy a lexikální kontrast</vt:lpstr>
      <vt:lpstr>Elementy a fonologické procesy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711</cp:revision>
  <cp:lastPrinted>2019-06-24T12:30:17Z</cp:lastPrinted>
  <dcterms:created xsi:type="dcterms:W3CDTF">2018-11-27T11:40:05Z</dcterms:created>
  <dcterms:modified xsi:type="dcterms:W3CDTF">2021-03-10T13:14:43Z</dcterms:modified>
</cp:coreProperties>
</file>