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6"/>
  </p:handoutMasterIdLst>
  <p:sldIdLst>
    <p:sldId id="496" r:id="rId2"/>
    <p:sldId id="480" r:id="rId3"/>
    <p:sldId id="482" r:id="rId4"/>
    <p:sldId id="483" r:id="rId5"/>
    <p:sldId id="484" r:id="rId6"/>
    <p:sldId id="478" r:id="rId7"/>
    <p:sldId id="487" r:id="rId8"/>
    <p:sldId id="491" r:id="rId9"/>
    <p:sldId id="492" r:id="rId10"/>
    <p:sldId id="493" r:id="rId11"/>
    <p:sldId id="494" r:id="rId12"/>
    <p:sldId id="486" r:id="rId13"/>
    <p:sldId id="481" r:id="rId14"/>
    <p:sldId id="495" r:id="rId15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Akustické proměnné (</a:t>
            </a:r>
            <a:r>
              <a:rPr lang="cs-CZ" dirty="0" err="1"/>
              <a:t>Backley</a:t>
            </a:r>
            <a:r>
              <a:rPr lang="cs-CZ" dirty="0"/>
              <a:t> 2011)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1024128" y="1892808"/>
          <a:ext cx="10329680" cy="4645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5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878981">
                  <a:extLst>
                    <a:ext uri="{9D8B030D-6E8A-4147-A177-3AD203B41FA5}">
                      <a16:colId xmlns:a16="http://schemas.microsoft.com/office/drawing/2014/main" val="977832511"/>
                    </a:ext>
                  </a:extLst>
                </a:gridCol>
                <a:gridCol w="4539122">
                  <a:extLst>
                    <a:ext uri="{9D8B030D-6E8A-4147-A177-3AD203B41FA5}">
                      <a16:colId xmlns:a16="http://schemas.microsoft.com/office/drawing/2014/main" val="2493771712"/>
                    </a:ext>
                  </a:extLst>
                </a:gridCol>
              </a:tblGrid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rezonance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otevřené mluvní ústrojí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nízké a střední vokály/sonory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ʔ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překážka v mluvním ústrojí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okluzivní</a:t>
                      </a:r>
                      <a:r>
                        <a:rPr lang="cs-CZ" sz="2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602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nevýraznost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murmur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znělé/nazální 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pronikavost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neznělé/orální hlásky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088675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sytá: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měkkost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mellow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labiální/zadní hlásky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světlá: </a:t>
                      </a:r>
                      <a:r>
                        <a:rPr lang="cs-CZ" sz="2400" b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ostrost (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strident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 vokály/sibilanty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57053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dark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light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sounds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99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Čeština: </a:t>
            </a:r>
            <a:r>
              <a:rPr lang="cs-CZ" dirty="0" err="1"/>
              <a:t>koronály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533277"/>
              </p:ext>
            </p:extLst>
          </p:nvPr>
        </p:nvGraphicFramePr>
        <p:xfrm>
          <a:off x="941585" y="1825625"/>
          <a:ext cx="10329685" cy="4691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1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68627">
                  <a:extLst>
                    <a:ext uri="{9D8B030D-6E8A-4147-A177-3AD203B41FA5}">
                      <a16:colId xmlns:a16="http://schemas.microsoft.com/office/drawing/2014/main" val="2364740583"/>
                    </a:ext>
                  </a:extLst>
                </a:gridCol>
                <a:gridCol w="1103870">
                  <a:extLst>
                    <a:ext uri="{9D8B030D-6E8A-4147-A177-3AD203B41FA5}">
                      <a16:colId xmlns:a16="http://schemas.microsoft.com/office/drawing/2014/main" val="1497640818"/>
                    </a:ext>
                  </a:extLst>
                </a:gridCol>
                <a:gridCol w="1128584">
                  <a:extLst>
                    <a:ext uri="{9D8B030D-6E8A-4147-A177-3AD203B41FA5}">
                      <a16:colId xmlns:a16="http://schemas.microsoft.com/office/drawing/2014/main" val="1461678861"/>
                    </a:ext>
                  </a:extLst>
                </a:gridCol>
                <a:gridCol w="1540640">
                  <a:extLst>
                    <a:ext uri="{9D8B030D-6E8A-4147-A177-3AD203B41FA5}">
                      <a16:colId xmlns:a16="http://schemas.microsoft.com/office/drawing/2014/main" val="983238770"/>
                    </a:ext>
                  </a:extLst>
                </a:gridCol>
                <a:gridCol w="1334366">
                  <a:extLst>
                    <a:ext uri="{9D8B030D-6E8A-4147-A177-3AD203B41FA5}">
                      <a16:colId xmlns:a16="http://schemas.microsoft.com/office/drawing/2014/main" val="3591070868"/>
                    </a:ext>
                  </a:extLst>
                </a:gridCol>
                <a:gridCol w="1323209">
                  <a:extLst>
                    <a:ext uri="{9D8B030D-6E8A-4147-A177-3AD203B41FA5}">
                      <a16:colId xmlns:a16="http://schemas.microsoft.com/office/drawing/2014/main" val="1510838069"/>
                    </a:ext>
                  </a:extLst>
                </a:gridCol>
                <a:gridCol w="1323209">
                  <a:extLst>
                    <a:ext uri="{9D8B030D-6E8A-4147-A177-3AD203B41FA5}">
                      <a16:colId xmlns:a16="http://schemas.microsoft.com/office/drawing/2014/main" val="519501836"/>
                    </a:ext>
                  </a:extLst>
                </a:gridCol>
              </a:tblGrid>
              <a:tr h="722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postalv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22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 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 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c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ʔ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5538680"/>
                  </a:ext>
                </a:extLst>
              </a:tr>
              <a:tr h="722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z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  ʒ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ʃ  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12777"/>
                  </a:ext>
                </a:extLst>
              </a:tr>
              <a:tr h="722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afrikáty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 </a:t>
                      </a:r>
                      <a:r>
                        <a:rPr lang="cs-CZ" sz="24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ʔ </a:t>
                      </a:r>
                      <a:r>
                        <a:rPr lang="cs-CZ" sz="24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754186"/>
                  </a:ext>
                </a:extLst>
              </a:tr>
              <a:tr h="722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597381"/>
                  </a:ext>
                </a:extLst>
              </a:tr>
              <a:tr h="722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231490"/>
                  </a:ext>
                </a:extLst>
              </a:tr>
            </a:tbl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BBC0B9EC-27C7-407C-9E60-EF8978A5AAF9}"/>
              </a:ext>
            </a:extLst>
          </p:cNvPr>
          <p:cNvSpPr/>
          <p:nvPr/>
        </p:nvSpPr>
        <p:spPr>
          <a:xfrm>
            <a:off x="6005384" y="36246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21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Prominence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409297"/>
              </p:ext>
            </p:extLst>
          </p:nvPr>
        </p:nvGraphicFramePr>
        <p:xfrm>
          <a:off x="1024128" y="1892808"/>
          <a:ext cx="10329684" cy="4671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68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99569">
                  <a:extLst>
                    <a:ext uri="{9D8B030D-6E8A-4147-A177-3AD203B41FA5}">
                      <a16:colId xmlns:a16="http://schemas.microsoft.com/office/drawing/2014/main" val="283460927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42910859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421735992"/>
                    </a:ext>
                  </a:extLst>
                </a:gridCol>
              </a:tblGrid>
              <a:tr h="5418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stejné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ingredience, ale různá struktura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418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576925"/>
                  </a:ext>
                </a:extLst>
              </a:tr>
              <a:tr h="812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americký fotbal</a:t>
                      </a:r>
                      <a:r>
                        <a:rPr lang="en-US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‚hráč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fotbalu‘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prou.</a:t>
                      </a:r>
                      <a:r>
                        <a:rPr lang="en-GB" sz="2800" b="0" i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r>
                        <a:rPr lang="en-GB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‚plynout‘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 smtClean="0">
                        <a:solidFill>
                          <a:srgbClr val="92D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u="none" dirty="0" smtClean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u="none" dirty="0" smtClean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 </a:t>
                      </a:r>
                      <a:r>
                        <a:rPr lang="cs-CZ" sz="2800" b="0" i="0" u="none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 smtClean="0">
                        <a:solidFill>
                          <a:srgbClr val="92D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228523"/>
                  </a:ext>
                </a:extLst>
              </a:tr>
              <a:tr h="812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64706"/>
                  </a:ext>
                </a:extLst>
              </a:tr>
              <a:tr h="8517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americk</a:t>
                      </a:r>
                      <a:r>
                        <a:rPr lang="cs-CZ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fotbalista</a:t>
                      </a:r>
                      <a:r>
                        <a:rPr lang="en-GB" sz="2800" b="0" i="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92D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‚fotbalista z Ameriky‘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pro.</a:t>
                      </a:r>
                      <a:r>
                        <a:rPr lang="en-GB" sz="2800" b="0" i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udit</a:t>
                      </a:r>
                      <a:endParaRPr lang="cs-CZ" sz="2800" b="0" i="0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‚projít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uzením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I]</a:t>
                      </a:r>
                      <a:endParaRPr lang="cs-CZ" sz="2800" b="0" i="0" u="sng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smtClean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800" b="0" i="0" u="none" dirty="0" smtClean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I]</a:t>
                      </a:r>
                      <a:endParaRPr lang="cs-CZ" sz="2800" b="0" i="0" u="sng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575191"/>
                  </a:ext>
                </a:extLst>
              </a:tr>
              <a:tr h="812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538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28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Labiály vs. veláry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577902"/>
              </p:ext>
            </p:extLst>
          </p:nvPr>
        </p:nvGraphicFramePr>
        <p:xfrm>
          <a:off x="1024128" y="1892808"/>
          <a:ext cx="10329684" cy="3871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79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6273">
                  <a:extLst>
                    <a:ext uri="{9D8B030D-6E8A-4147-A177-3AD203B41FA5}">
                      <a16:colId xmlns:a16="http://schemas.microsoft.com/office/drawing/2014/main" val="1418452112"/>
                    </a:ext>
                  </a:extLst>
                </a:gridCol>
                <a:gridCol w="738221">
                  <a:extLst>
                    <a:ext uri="{9D8B030D-6E8A-4147-A177-3AD203B41FA5}">
                      <a16:colId xmlns:a16="http://schemas.microsoft.com/office/drawing/2014/main" val="4199374824"/>
                    </a:ext>
                  </a:extLst>
                </a:gridCol>
                <a:gridCol w="1023203">
                  <a:extLst>
                    <a:ext uri="{9D8B030D-6E8A-4147-A177-3AD203B41FA5}">
                      <a16:colId xmlns:a16="http://schemas.microsoft.com/office/drawing/2014/main" val="262821911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2667320073"/>
                    </a:ext>
                  </a:extLst>
                </a:gridCol>
                <a:gridCol w="298383">
                  <a:extLst>
                    <a:ext uri="{9D8B030D-6E8A-4147-A177-3AD203B41FA5}">
                      <a16:colId xmlns:a16="http://schemas.microsoft.com/office/drawing/2014/main" val="1076313614"/>
                    </a:ext>
                  </a:extLst>
                </a:gridCol>
                <a:gridCol w="5501652">
                  <a:extLst>
                    <a:ext uri="{9D8B030D-6E8A-4147-A177-3AD203B41FA5}">
                      <a16:colId xmlns:a16="http://schemas.microsoft.com/office/drawing/2014/main" val="3980913821"/>
                    </a:ext>
                  </a:extLst>
                </a:gridCol>
              </a:tblGrid>
              <a:tr h="72242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shoda: U-segmenty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rozdíl: síla elementu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2242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 kontrast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fonologické chování (palatalizace)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772132"/>
                  </a:ext>
                </a:extLst>
              </a:tr>
              <a:tr h="722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p/b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k/g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labiály: zachování prominentního 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188027"/>
                  </a:ext>
                </a:extLst>
              </a:tr>
              <a:tr h="722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 ]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veláry: nahrazení slabého 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641538"/>
                  </a:ext>
                </a:extLst>
              </a:tr>
              <a:tr h="72242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955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850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Prominence a fonologické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154799"/>
              </p:ext>
            </p:extLst>
          </p:nvPr>
        </p:nvGraphicFramePr>
        <p:xfrm>
          <a:off x="1024128" y="1892808"/>
          <a:ext cx="10329680" cy="4839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8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79646">
                  <a:extLst>
                    <a:ext uri="{9D8B030D-6E8A-4147-A177-3AD203B41FA5}">
                      <a16:colId xmlns:a16="http://schemas.microsoft.com/office/drawing/2014/main" val="850489063"/>
                    </a:ext>
                  </a:extLst>
                </a:gridCol>
                <a:gridCol w="363505">
                  <a:extLst>
                    <a:ext uri="{9D8B030D-6E8A-4147-A177-3AD203B41FA5}">
                      <a16:colId xmlns:a16="http://schemas.microsoft.com/office/drawing/2014/main" val="1006935999"/>
                    </a:ext>
                  </a:extLst>
                </a:gridCol>
                <a:gridCol w="1499287">
                  <a:extLst>
                    <a:ext uri="{9D8B030D-6E8A-4147-A177-3AD203B41FA5}">
                      <a16:colId xmlns:a16="http://schemas.microsoft.com/office/drawing/2014/main" val="3198818101"/>
                    </a:ext>
                  </a:extLst>
                </a:gridCol>
                <a:gridCol w="832022">
                  <a:extLst>
                    <a:ext uri="{9D8B030D-6E8A-4147-A177-3AD203B41FA5}">
                      <a16:colId xmlns:a16="http://schemas.microsoft.com/office/drawing/2014/main" val="3835945983"/>
                    </a:ext>
                  </a:extLst>
                </a:gridCol>
                <a:gridCol w="529573">
                  <a:extLst>
                    <a:ext uri="{9D8B030D-6E8A-4147-A177-3AD203B41FA5}">
                      <a16:colId xmlns:a16="http://schemas.microsoft.com/office/drawing/2014/main" val="1122107674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1883344911"/>
                    </a:ext>
                  </a:extLst>
                </a:gridCol>
                <a:gridCol w="2582420">
                  <a:extLst>
                    <a:ext uri="{9D8B030D-6E8A-4147-A177-3AD203B41FA5}">
                      <a16:colId xmlns:a16="http://schemas.microsoft.com/office/drawing/2014/main" val="4277392823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2383989574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1906261870"/>
                    </a:ext>
                  </a:extLst>
                </a:gridCol>
              </a:tblGrid>
              <a:tr h="537677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Yukaghir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(Kolyma)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042216"/>
                  </a:ext>
                </a:extLst>
              </a:tr>
              <a:tr h="537677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střední vokály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Maslova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(2003)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37052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A+U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 oː/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68542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A+I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 eː/</a:t>
                      </a:r>
                      <a:r>
                        <a:rPr lang="cs-CZ" sz="28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74748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A+I+U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 øː/</a:t>
                      </a:r>
                      <a:r>
                        <a:rPr lang="cs-CZ" sz="2800" b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94588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43304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045624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63777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471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60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Lexik</a:t>
            </a:r>
            <a:r>
              <a:rPr lang="cs-CZ" dirty="0" smtClean="0"/>
              <a:t>á</a:t>
            </a:r>
            <a:r>
              <a:rPr lang="en-US" dirty="0" smtClean="0"/>
              <a:t>ln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kontrast</a:t>
            </a:r>
            <a:r>
              <a:rPr lang="cs-CZ" dirty="0" smtClean="0"/>
              <a:t>: centrální </a:t>
            </a:r>
            <a:r>
              <a:rPr lang="cs-CZ" dirty="0" err="1" smtClean="0"/>
              <a:t>středomor</a:t>
            </a:r>
            <a:r>
              <a:rPr lang="cs-CZ" dirty="0" smtClean="0"/>
              <a:t>. </a:t>
            </a:r>
            <a:r>
              <a:rPr lang="cs-CZ" dirty="0" err="1" smtClean="0"/>
              <a:t>nář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562515"/>
              </p:ext>
            </p:extLst>
          </p:nvPr>
        </p:nvGraphicFramePr>
        <p:xfrm>
          <a:off x="1024128" y="1892808"/>
          <a:ext cx="10329680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8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93505476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99796167"/>
                    </a:ext>
                  </a:extLst>
                </a:gridCol>
                <a:gridCol w="713502">
                  <a:extLst>
                    <a:ext uri="{9D8B030D-6E8A-4147-A177-3AD203B41FA5}">
                      <a16:colId xmlns:a16="http://schemas.microsoft.com/office/drawing/2014/main" val="372449319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4113514058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2947982725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850097845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85245248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983457043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2489615350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2091341461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2703115024"/>
                    </a:ext>
                  </a:extLst>
                </a:gridCol>
              </a:tblGrid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lidi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můj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led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bod-u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777825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„široké“ 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̬ o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̬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lid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bud-u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524190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739045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355581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435107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319382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596760"/>
                  </a:ext>
                </a:extLst>
              </a:tr>
              <a:tr h="430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946810"/>
                  </a:ext>
                </a:extLst>
              </a:tr>
              <a:tr h="4301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86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88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Příznakové vokály: I+U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2710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8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85270">
                  <a:extLst>
                    <a:ext uri="{9D8B030D-6E8A-4147-A177-3AD203B41FA5}">
                      <a16:colId xmlns:a16="http://schemas.microsoft.com/office/drawing/2014/main" val="850489063"/>
                    </a:ext>
                  </a:extLst>
                </a:gridCol>
                <a:gridCol w="606132">
                  <a:extLst>
                    <a:ext uri="{9D8B030D-6E8A-4147-A177-3AD203B41FA5}">
                      <a16:colId xmlns:a16="http://schemas.microsoft.com/office/drawing/2014/main" val="1325440720"/>
                    </a:ext>
                  </a:extLst>
                </a:gridCol>
                <a:gridCol w="283555">
                  <a:extLst>
                    <a:ext uri="{9D8B030D-6E8A-4147-A177-3AD203B41FA5}">
                      <a16:colId xmlns:a16="http://schemas.microsoft.com/office/drawing/2014/main" val="3198818101"/>
                    </a:ext>
                  </a:extLst>
                </a:gridCol>
                <a:gridCol w="1198735">
                  <a:extLst>
                    <a:ext uri="{9D8B030D-6E8A-4147-A177-3AD203B41FA5}">
                      <a16:colId xmlns:a16="http://schemas.microsoft.com/office/drawing/2014/main" val="2767534509"/>
                    </a:ext>
                  </a:extLst>
                </a:gridCol>
                <a:gridCol w="168746">
                  <a:extLst>
                    <a:ext uri="{9D8B030D-6E8A-4147-A177-3AD203B41FA5}">
                      <a16:colId xmlns:a16="http://schemas.microsoft.com/office/drawing/2014/main" val="3903860533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3835945983"/>
                    </a:ext>
                  </a:extLst>
                </a:gridCol>
                <a:gridCol w="494270">
                  <a:extLst>
                    <a:ext uri="{9D8B030D-6E8A-4147-A177-3AD203B41FA5}">
                      <a16:colId xmlns:a16="http://schemas.microsoft.com/office/drawing/2014/main" val="1122107674"/>
                    </a:ext>
                  </a:extLst>
                </a:gridCol>
                <a:gridCol w="650789">
                  <a:extLst>
                    <a:ext uri="{9D8B030D-6E8A-4147-A177-3AD203B41FA5}">
                      <a16:colId xmlns:a16="http://schemas.microsoft.com/office/drawing/2014/main" val="1883344911"/>
                    </a:ext>
                  </a:extLst>
                </a:gridCol>
                <a:gridCol w="1059299">
                  <a:extLst>
                    <a:ext uri="{9D8B030D-6E8A-4147-A177-3AD203B41FA5}">
                      <a16:colId xmlns:a16="http://schemas.microsoft.com/office/drawing/2014/main" val="4277392823"/>
                    </a:ext>
                  </a:extLst>
                </a:gridCol>
                <a:gridCol w="514128">
                  <a:extLst>
                    <a:ext uri="{9D8B030D-6E8A-4147-A177-3AD203B41FA5}">
                      <a16:colId xmlns:a16="http://schemas.microsoft.com/office/drawing/2014/main" val="368460965"/>
                    </a:ext>
                  </a:extLst>
                </a:gridCol>
                <a:gridCol w="451172">
                  <a:extLst>
                    <a:ext uri="{9D8B030D-6E8A-4147-A177-3AD203B41FA5}">
                      <a16:colId xmlns:a16="http://schemas.microsoft.com/office/drawing/2014/main" val="670788742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3261142324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2383989574"/>
                    </a:ext>
                  </a:extLst>
                </a:gridCol>
                <a:gridCol w="860807">
                  <a:extLst>
                    <a:ext uri="{9D8B030D-6E8A-4147-A177-3AD203B41FA5}">
                      <a16:colId xmlns:a16="http://schemas.microsoft.com/office/drawing/2014/main" val="1906261870"/>
                    </a:ext>
                  </a:extLst>
                </a:gridCol>
              </a:tblGrid>
              <a:tr h="537677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I+U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  </a:t>
                      </a:r>
                      <a:r>
                        <a:rPr lang="cs-CZ" sz="28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I+U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905815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U+A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  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I+A  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I+U+A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U.A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U+A</a:t>
                      </a:r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46822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029578"/>
                  </a:ext>
                </a:extLst>
              </a:tr>
              <a:tr h="537677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Yukaghir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(Kolyma)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042216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37052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  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I+A  </a:t>
                      </a:r>
                      <a:r>
                        <a:rPr lang="cs-CZ" sz="2800" b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I+U+A</a:t>
                      </a:r>
                      <a:endParaRPr lang="cs-CZ" sz="2800" b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I.A 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I.U.A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U.A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U+A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68542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747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26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Melodické roviny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361995"/>
              </p:ext>
            </p:extLst>
          </p:nvPr>
        </p:nvGraphicFramePr>
        <p:xfrm>
          <a:off x="1024128" y="1892808"/>
          <a:ext cx="10329680" cy="4565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67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89199">
                  <a:extLst>
                    <a:ext uri="{9D8B030D-6E8A-4147-A177-3AD203B41FA5}">
                      <a16:colId xmlns:a16="http://schemas.microsoft.com/office/drawing/2014/main" val="2546039411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3299698062"/>
                    </a:ext>
                  </a:extLst>
                </a:gridCol>
                <a:gridCol w="116216">
                  <a:extLst>
                    <a:ext uri="{9D8B030D-6E8A-4147-A177-3AD203B41FA5}">
                      <a16:colId xmlns:a16="http://schemas.microsoft.com/office/drawing/2014/main" val="3882854890"/>
                    </a:ext>
                  </a:extLst>
                </a:gridCol>
                <a:gridCol w="1949720">
                  <a:extLst>
                    <a:ext uri="{9D8B030D-6E8A-4147-A177-3AD203B41FA5}">
                      <a16:colId xmlns:a16="http://schemas.microsoft.com/office/drawing/2014/main" val="1407061361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1892036200"/>
                    </a:ext>
                  </a:extLst>
                </a:gridCol>
                <a:gridCol w="383350">
                  <a:extLst>
                    <a:ext uri="{9D8B030D-6E8A-4147-A177-3AD203B41FA5}">
                      <a16:colId xmlns:a16="http://schemas.microsoft.com/office/drawing/2014/main" val="4050194188"/>
                    </a:ext>
                  </a:extLst>
                </a:gridCol>
                <a:gridCol w="1682586">
                  <a:extLst>
                    <a:ext uri="{9D8B030D-6E8A-4147-A177-3AD203B41FA5}">
                      <a16:colId xmlns:a16="http://schemas.microsoft.com/office/drawing/2014/main" val="3092386593"/>
                    </a:ext>
                  </a:extLst>
                </a:gridCol>
              </a:tblGrid>
              <a:tr h="716903"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univerzále: kategorie melodických rovin a jejich elementy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rezonance: A-ʔ 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barva: I 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barva: U-I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frekvence: L-H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271351"/>
                  </a:ext>
                </a:extLst>
              </a:tr>
              <a:tr h="716903"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696136"/>
                  </a:ext>
                </a:extLst>
              </a:tr>
              <a:tr h="716903">
                <a:tc gridSpan="8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jazykově specifický parametr: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komplexita rovin = max. 1 vs. max. 2 elementy v jednom segmentu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057847"/>
                  </a:ext>
                </a:extLst>
              </a:tr>
              <a:tr h="716902"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195202"/>
                  </a:ext>
                </a:extLst>
              </a:tr>
              <a:tr h="71690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4306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60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2 typy jazyků: </a:t>
            </a:r>
            <a:r>
              <a:rPr lang="cs-CZ" dirty="0" smtClean="0"/>
              <a:t>I+U </a:t>
            </a:r>
            <a:r>
              <a:rPr lang="cs-CZ" dirty="0"/>
              <a:t>vs. *</a:t>
            </a:r>
            <a:r>
              <a:rPr lang="cs-CZ" dirty="0" smtClean="0"/>
              <a:t>I+U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627" y="1817387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01707"/>
              </p:ext>
            </p:extLst>
          </p:nvPr>
        </p:nvGraphicFramePr>
        <p:xfrm>
          <a:off x="1024128" y="1892808"/>
          <a:ext cx="10329680" cy="4565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4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40556">
                  <a:extLst>
                    <a:ext uri="{9D8B030D-6E8A-4147-A177-3AD203B41FA5}">
                      <a16:colId xmlns:a16="http://schemas.microsoft.com/office/drawing/2014/main" val="3557341723"/>
                    </a:ext>
                  </a:extLst>
                </a:gridCol>
                <a:gridCol w="2242686">
                  <a:extLst>
                    <a:ext uri="{9D8B030D-6E8A-4147-A177-3AD203B41FA5}">
                      <a16:colId xmlns:a16="http://schemas.microsoft.com/office/drawing/2014/main" val="1750417902"/>
                    </a:ext>
                  </a:extLst>
                </a:gridCol>
                <a:gridCol w="1501034">
                  <a:extLst>
                    <a:ext uri="{9D8B030D-6E8A-4147-A177-3AD203B41FA5}">
                      <a16:colId xmlns:a16="http://schemas.microsoft.com/office/drawing/2014/main" val="2917500594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2054051046"/>
                    </a:ext>
                  </a:extLst>
                </a:gridCol>
              </a:tblGrid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rovina: barva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max. 1 element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507306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966273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dirty="0"/>
                        <a:t>*</a:t>
                      </a:r>
                      <a:r>
                        <a:rPr lang="cs-CZ" sz="2800" dirty="0" smtClean="0"/>
                        <a:t>I+U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dirty="0" smtClean="0"/>
                        <a:t>I+U </a:t>
                      </a:r>
                      <a:r>
                        <a:rPr lang="cs-CZ" sz="2800" dirty="0"/>
                        <a:t>= </a:t>
                      </a:r>
                      <a:r>
                        <a:rPr lang="en-US" sz="2800" dirty="0"/>
                        <a:t>[</a:t>
                      </a:r>
                      <a:r>
                        <a:rPr lang="cs-CZ" sz="2800" dirty="0"/>
                        <a:t>y</a:t>
                      </a:r>
                      <a:r>
                        <a:rPr lang="en-US" sz="2800" dirty="0"/>
                        <a:t>]</a:t>
                      </a:r>
                      <a:r>
                        <a:rPr lang="cs-CZ" sz="2800" dirty="0"/>
                        <a:t>/</a:t>
                      </a:r>
                      <a:r>
                        <a:rPr lang="en-US" sz="2800" dirty="0"/>
                        <a:t>[</a:t>
                      </a:r>
                      <a:r>
                        <a:rPr lang="en-GB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dirty="0"/>
                        <a:t>]…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078920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albánština,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527608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33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88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I+U </a:t>
            </a:r>
            <a:r>
              <a:rPr lang="cs-CZ" dirty="0"/>
              <a:t>vs. *</a:t>
            </a:r>
            <a:r>
              <a:rPr lang="cs-CZ" dirty="0" smtClean="0"/>
              <a:t>I+U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627" y="1817387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1760"/>
              </p:ext>
            </p:extLst>
          </p:nvPr>
        </p:nvGraphicFramePr>
        <p:xfrm>
          <a:off x="1024128" y="1892808"/>
          <a:ext cx="10329682" cy="4565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259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9912">
                  <a:extLst>
                    <a:ext uri="{9D8B030D-6E8A-4147-A177-3AD203B41FA5}">
                      <a16:colId xmlns:a16="http://schemas.microsoft.com/office/drawing/2014/main" val="3371122201"/>
                    </a:ext>
                  </a:extLst>
                </a:gridCol>
                <a:gridCol w="439912">
                  <a:extLst>
                    <a:ext uri="{9D8B030D-6E8A-4147-A177-3AD203B41FA5}">
                      <a16:colId xmlns:a16="http://schemas.microsoft.com/office/drawing/2014/main" val="860996946"/>
                    </a:ext>
                  </a:extLst>
                </a:gridCol>
                <a:gridCol w="322088">
                  <a:extLst>
                    <a:ext uri="{9D8B030D-6E8A-4147-A177-3AD203B41FA5}">
                      <a16:colId xmlns:a16="http://schemas.microsoft.com/office/drawing/2014/main" val="220285239"/>
                    </a:ext>
                  </a:extLst>
                </a:gridCol>
                <a:gridCol w="478608">
                  <a:extLst>
                    <a:ext uri="{9D8B030D-6E8A-4147-A177-3AD203B41FA5}">
                      <a16:colId xmlns:a16="http://schemas.microsoft.com/office/drawing/2014/main" val="606617713"/>
                    </a:ext>
                  </a:extLst>
                </a:gridCol>
                <a:gridCol w="321276">
                  <a:extLst>
                    <a:ext uri="{9D8B030D-6E8A-4147-A177-3AD203B41FA5}">
                      <a16:colId xmlns:a16="http://schemas.microsoft.com/office/drawing/2014/main" val="4063133704"/>
                    </a:ext>
                  </a:extLst>
                </a:gridCol>
                <a:gridCol w="292443">
                  <a:extLst>
                    <a:ext uri="{9D8B030D-6E8A-4147-A177-3AD203B41FA5}">
                      <a16:colId xmlns:a16="http://schemas.microsoft.com/office/drawing/2014/main" val="2577293120"/>
                    </a:ext>
                  </a:extLst>
                </a:gridCol>
                <a:gridCol w="147803">
                  <a:extLst>
                    <a:ext uri="{9D8B030D-6E8A-4147-A177-3AD203B41FA5}">
                      <a16:colId xmlns:a16="http://schemas.microsoft.com/office/drawing/2014/main" val="600887788"/>
                    </a:ext>
                  </a:extLst>
                </a:gridCol>
                <a:gridCol w="729526">
                  <a:extLst>
                    <a:ext uri="{9D8B030D-6E8A-4147-A177-3AD203B41FA5}">
                      <a16:colId xmlns:a16="http://schemas.microsoft.com/office/drawing/2014/main" val="2985639782"/>
                    </a:ext>
                  </a:extLst>
                </a:gridCol>
                <a:gridCol w="1441623">
                  <a:extLst>
                    <a:ext uri="{9D8B030D-6E8A-4147-A177-3AD203B41FA5}">
                      <a16:colId xmlns:a16="http://schemas.microsoft.com/office/drawing/2014/main" val="1870618056"/>
                    </a:ext>
                  </a:extLst>
                </a:gridCol>
                <a:gridCol w="494270">
                  <a:extLst>
                    <a:ext uri="{9D8B030D-6E8A-4147-A177-3AD203B41FA5}">
                      <a16:colId xmlns:a16="http://schemas.microsoft.com/office/drawing/2014/main" val="774781460"/>
                    </a:ext>
                  </a:extLst>
                </a:gridCol>
                <a:gridCol w="626421">
                  <a:extLst>
                    <a:ext uri="{9D8B030D-6E8A-4147-A177-3AD203B41FA5}">
                      <a16:colId xmlns:a16="http://schemas.microsoft.com/office/drawing/2014/main" val="3952664523"/>
                    </a:ext>
                  </a:extLst>
                </a:gridCol>
                <a:gridCol w="500514">
                  <a:extLst>
                    <a:ext uri="{9D8B030D-6E8A-4147-A177-3AD203B41FA5}">
                      <a16:colId xmlns:a16="http://schemas.microsoft.com/office/drawing/2014/main" val="966253390"/>
                    </a:ext>
                  </a:extLst>
                </a:gridCol>
                <a:gridCol w="2392690">
                  <a:extLst>
                    <a:ext uri="{9D8B030D-6E8A-4147-A177-3AD203B41FA5}">
                      <a16:colId xmlns:a16="http://schemas.microsoft.com/office/drawing/2014/main" val="2486646765"/>
                    </a:ext>
                  </a:extLst>
                </a:gridCol>
              </a:tblGrid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IU-jazyk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*IU-jazyk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161689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barva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984422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rezonance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54855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frekvence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182362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  <a:p>
                      <a:r>
                        <a:rPr lang="cs-CZ" sz="2800" dirty="0"/>
                        <a:t>V=</a:t>
                      </a:r>
                      <a:r>
                        <a:rPr lang="en-US" sz="2800" dirty="0"/>
                        <a:t>[</a:t>
                      </a:r>
                      <a:r>
                        <a:rPr lang="en-US" sz="2800" dirty="0" err="1"/>
                        <a:t>i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en-GB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16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5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14212"/>
              </p:ext>
            </p:extLst>
          </p:nvPr>
        </p:nvGraphicFramePr>
        <p:xfrm>
          <a:off x="1024128" y="1892808"/>
          <a:ext cx="10329684" cy="477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4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42">
                  <a:extLst>
                    <a:ext uri="{9D8B030D-6E8A-4147-A177-3AD203B41FA5}">
                      <a16:colId xmlns:a16="http://schemas.microsoft.com/office/drawing/2014/main" val="39183935"/>
                    </a:ext>
                  </a:extLst>
                </a:gridCol>
              </a:tblGrid>
              <a:tr h="5418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*IU-jazyk:  omezení na kombinaci I a U by mělo platit pro V i 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226367"/>
                  </a:ext>
                </a:extLst>
              </a:tr>
              <a:tr h="5418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palatalizace = I-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spreading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C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987045"/>
                  </a:ext>
                </a:extLst>
              </a:tr>
              <a:tr h="5418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*IU-jazyk: !!! C</a:t>
                      </a:r>
                      <a:r>
                        <a:rPr lang="cs-CZ" sz="2800" b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V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57163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356924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694803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756766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55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08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Čeština: palatalizace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715274"/>
              </p:ext>
            </p:extLst>
          </p:nvPr>
        </p:nvGraphicFramePr>
        <p:xfrm>
          <a:off x="1024128" y="1892808"/>
          <a:ext cx="10329686" cy="433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82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9015">
                  <a:extLst>
                    <a:ext uri="{9D8B030D-6E8A-4147-A177-3AD203B41FA5}">
                      <a16:colId xmlns:a16="http://schemas.microsoft.com/office/drawing/2014/main" val="1195631911"/>
                    </a:ext>
                  </a:extLst>
                </a:gridCol>
                <a:gridCol w="629063">
                  <a:extLst>
                    <a:ext uri="{9D8B030D-6E8A-4147-A177-3AD203B41FA5}">
                      <a16:colId xmlns:a16="http://schemas.microsoft.com/office/drawing/2014/main" val="2713288243"/>
                    </a:ext>
                  </a:extLst>
                </a:gridCol>
                <a:gridCol w="516485">
                  <a:extLst>
                    <a:ext uri="{9D8B030D-6E8A-4147-A177-3AD203B41FA5}">
                      <a16:colId xmlns:a16="http://schemas.microsoft.com/office/drawing/2014/main" val="2661361137"/>
                    </a:ext>
                  </a:extLst>
                </a:gridCol>
                <a:gridCol w="548498">
                  <a:extLst>
                    <a:ext uri="{9D8B030D-6E8A-4147-A177-3AD203B41FA5}">
                      <a16:colId xmlns:a16="http://schemas.microsoft.com/office/drawing/2014/main" val="2874345287"/>
                    </a:ext>
                  </a:extLst>
                </a:gridCol>
                <a:gridCol w="2213810">
                  <a:extLst>
                    <a:ext uri="{9D8B030D-6E8A-4147-A177-3AD203B41FA5}">
                      <a16:colId xmlns:a16="http://schemas.microsoft.com/office/drawing/2014/main" val="3668324358"/>
                    </a:ext>
                  </a:extLst>
                </a:gridCol>
                <a:gridCol w="481264">
                  <a:extLst>
                    <a:ext uri="{9D8B030D-6E8A-4147-A177-3AD203B41FA5}">
                      <a16:colId xmlns:a16="http://schemas.microsoft.com/office/drawing/2014/main" val="892004371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4283555717"/>
                    </a:ext>
                  </a:extLst>
                </a:gridCol>
                <a:gridCol w="529389">
                  <a:extLst>
                    <a:ext uri="{9D8B030D-6E8A-4147-A177-3AD203B41FA5}">
                      <a16:colId xmlns:a16="http://schemas.microsoft.com/office/drawing/2014/main" val="3918301550"/>
                    </a:ext>
                  </a:extLst>
                </a:gridCol>
                <a:gridCol w="288256">
                  <a:extLst>
                    <a:ext uri="{9D8B030D-6E8A-4147-A177-3AD203B41FA5}">
                      <a16:colId xmlns:a16="http://schemas.microsoft.com/office/drawing/2014/main" val="1427340047"/>
                    </a:ext>
                  </a:extLst>
                </a:gridCol>
                <a:gridCol w="212258">
                  <a:extLst>
                    <a:ext uri="{9D8B030D-6E8A-4147-A177-3AD203B41FA5}">
                      <a16:colId xmlns:a16="http://schemas.microsoft.com/office/drawing/2014/main" val="1469175584"/>
                    </a:ext>
                  </a:extLst>
                </a:gridCol>
                <a:gridCol w="1853679">
                  <a:extLst>
                    <a:ext uri="{9D8B030D-6E8A-4147-A177-3AD203B41FA5}">
                      <a16:colId xmlns:a16="http://schemas.microsoft.com/office/drawing/2014/main" val="1829139416"/>
                    </a:ext>
                  </a:extLst>
                </a:gridCol>
              </a:tblGrid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en-GB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c-e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b-ě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š-e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vlh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v-ě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91202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76433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11687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en-GB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/⌐U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931394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655499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strike="sng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444384"/>
                  </a:ext>
                </a:extLst>
              </a:tr>
              <a:tr h="541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vj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[s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544683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A17586C-C689-4521-B01F-BC7E55C085A7}"/>
              </a:ext>
            </a:extLst>
          </p:cNvPr>
          <p:cNvCxnSpPr/>
          <p:nvPr/>
        </p:nvCxnSpPr>
        <p:spPr>
          <a:xfrm flipH="1">
            <a:off x="8649730" y="5412259"/>
            <a:ext cx="23889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19FD6484-D649-4510-9DAE-0377D99413E2}"/>
              </a:ext>
            </a:extLst>
          </p:cNvPr>
          <p:cNvCxnSpPr>
            <a:cxnSpLocks/>
          </p:cNvCxnSpPr>
          <p:nvPr/>
        </p:nvCxnSpPr>
        <p:spPr>
          <a:xfrm flipH="1" flipV="1">
            <a:off x="4374292" y="4712043"/>
            <a:ext cx="411894" cy="304800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58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Element (I/U) – segment (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</a:t>
            </a:r>
            <a:r>
              <a:rPr lang="cs-CZ" sz="4400" b="0" i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cs-CZ" sz="4400" b="0" i="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cs-CZ" dirty="0"/>
              <a:t>– pozice (C/V)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548665"/>
              </p:ext>
            </p:extLst>
          </p:nvPr>
        </p:nvGraphicFramePr>
        <p:xfrm>
          <a:off x="1069848" y="1600200"/>
          <a:ext cx="10364504" cy="511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8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047979063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34958677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633689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462031650"/>
                    </a:ext>
                  </a:extLst>
                </a:gridCol>
                <a:gridCol w="493548">
                  <a:extLst>
                    <a:ext uri="{9D8B030D-6E8A-4147-A177-3AD203B41FA5}">
                      <a16:colId xmlns:a16="http://schemas.microsoft.com/office/drawing/2014/main" val="3693067942"/>
                    </a:ext>
                  </a:extLst>
                </a:gridCol>
                <a:gridCol w="82258">
                  <a:extLst>
                    <a:ext uri="{9D8B030D-6E8A-4147-A177-3AD203B41FA5}">
                      <a16:colId xmlns:a16="http://schemas.microsoft.com/office/drawing/2014/main" val="3563630881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708121535"/>
                    </a:ext>
                  </a:extLst>
                </a:gridCol>
                <a:gridCol w="82259">
                  <a:extLst>
                    <a:ext uri="{9D8B030D-6E8A-4147-A177-3AD203B41FA5}">
                      <a16:colId xmlns:a16="http://schemas.microsoft.com/office/drawing/2014/main" val="1297789195"/>
                    </a:ext>
                  </a:extLst>
                </a:gridCol>
                <a:gridCol w="493547">
                  <a:extLst>
                    <a:ext uri="{9D8B030D-6E8A-4147-A177-3AD203B41FA5}">
                      <a16:colId xmlns:a16="http://schemas.microsoft.com/office/drawing/2014/main" val="2313129864"/>
                    </a:ext>
                  </a:extLst>
                </a:gridCol>
                <a:gridCol w="246775">
                  <a:extLst>
                    <a:ext uri="{9D8B030D-6E8A-4147-A177-3AD203B41FA5}">
                      <a16:colId xmlns:a16="http://schemas.microsoft.com/office/drawing/2014/main" val="3300641672"/>
                    </a:ext>
                  </a:extLst>
                </a:gridCol>
                <a:gridCol w="329031">
                  <a:extLst>
                    <a:ext uri="{9D8B030D-6E8A-4147-A177-3AD203B41FA5}">
                      <a16:colId xmlns:a16="http://schemas.microsoft.com/office/drawing/2014/main" val="17032749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64714022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31632185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1176273194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32794374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201218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09277946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49749959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69031280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201275743"/>
                    </a:ext>
                  </a:extLst>
                </a:gridCol>
              </a:tblGrid>
              <a:tr h="372087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IU-jazyk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*IU-jazyk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06668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46760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ꓥ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311535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53034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71326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950953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13667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baseline="30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400" b="0" i="0" baseline="30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̯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838362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940736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defaultní struktura                                       =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afrikátová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struktura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06611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: 1 (segment : pozice)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(segment : pozice)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1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3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Palatalizace: labiály vs. veláry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36749"/>
              </p:ext>
            </p:extLst>
          </p:nvPr>
        </p:nvGraphicFramePr>
        <p:xfrm>
          <a:off x="1069848" y="1600200"/>
          <a:ext cx="10364506" cy="5117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8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047979063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34958677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633689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462031650"/>
                    </a:ext>
                  </a:extLst>
                </a:gridCol>
                <a:gridCol w="493548">
                  <a:extLst>
                    <a:ext uri="{9D8B030D-6E8A-4147-A177-3AD203B41FA5}">
                      <a16:colId xmlns:a16="http://schemas.microsoft.com/office/drawing/2014/main" val="3693067942"/>
                    </a:ext>
                  </a:extLst>
                </a:gridCol>
                <a:gridCol w="82258">
                  <a:extLst>
                    <a:ext uri="{9D8B030D-6E8A-4147-A177-3AD203B41FA5}">
                      <a16:colId xmlns:a16="http://schemas.microsoft.com/office/drawing/2014/main" val="3563630881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708121535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297789195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300641672"/>
                    </a:ext>
                  </a:extLst>
                </a:gridCol>
                <a:gridCol w="575807">
                  <a:extLst>
                    <a:ext uri="{9D8B030D-6E8A-4147-A177-3AD203B41FA5}">
                      <a16:colId xmlns:a16="http://schemas.microsoft.com/office/drawing/2014/main" val="64714022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31632185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1176273194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32794374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201218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09277946"/>
                    </a:ext>
                  </a:extLst>
                </a:gridCol>
                <a:gridCol w="287903">
                  <a:extLst>
                    <a:ext uri="{9D8B030D-6E8A-4147-A177-3AD203B41FA5}">
                      <a16:colId xmlns:a16="http://schemas.microsoft.com/office/drawing/2014/main" val="2497499599"/>
                    </a:ext>
                  </a:extLst>
                </a:gridCol>
                <a:gridCol w="287903">
                  <a:extLst>
                    <a:ext uri="{9D8B030D-6E8A-4147-A177-3AD203B41FA5}">
                      <a16:colId xmlns:a16="http://schemas.microsoft.com/office/drawing/2014/main" val="997577700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69031280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201275743"/>
                    </a:ext>
                  </a:extLst>
                </a:gridCol>
              </a:tblGrid>
              <a:tr h="372087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37208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blb-ě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suš-e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vlhc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06668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46760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311535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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53034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71326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</a:t>
                      </a: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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strike="sng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4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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strike="sng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400" b="0" i="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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 3" panose="05040102010807070707" pitchFamily="18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50953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13667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838362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940736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06611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= palatalizace, A = asibilace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1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557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Širokoúhlá obrazovka</PresentationFormat>
  <Paragraphs>361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Wingdings 3</vt:lpstr>
      <vt:lpstr>Motiv Office</vt:lpstr>
      <vt:lpstr>Akustické proměnné (Backley 2011)</vt:lpstr>
      <vt:lpstr>Příznakové vokály: I+U</vt:lpstr>
      <vt:lpstr>Melodické roviny</vt:lpstr>
      <vt:lpstr>2 typy jazyků: I+U vs. *I+U</vt:lpstr>
      <vt:lpstr>I+U vs. *I+U</vt:lpstr>
      <vt:lpstr>Predikce</vt:lpstr>
      <vt:lpstr>Čeština: palatalizace</vt:lpstr>
      <vt:lpstr>Element (I/U) – segment () – pozice (C/V) </vt:lpstr>
      <vt:lpstr>Palatalizace: labiály vs. veláry</vt:lpstr>
      <vt:lpstr>Čeština: koronály</vt:lpstr>
      <vt:lpstr>Prominence</vt:lpstr>
      <vt:lpstr>Labiály vs. veláry</vt:lpstr>
      <vt:lpstr>Prominence a fonologické chování</vt:lpstr>
      <vt:lpstr>Lexikální kontrast: centrální středomor. nář.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768</cp:revision>
  <cp:lastPrinted>2019-06-24T12:30:17Z</cp:lastPrinted>
  <dcterms:created xsi:type="dcterms:W3CDTF">2018-11-27T11:40:05Z</dcterms:created>
  <dcterms:modified xsi:type="dcterms:W3CDTF">2021-03-17T13:52:14Z</dcterms:modified>
</cp:coreProperties>
</file>