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3"/>
  </p:handoutMasterIdLst>
  <p:sldIdLst>
    <p:sldId id="496" r:id="rId2"/>
    <p:sldId id="498" r:id="rId3"/>
    <p:sldId id="497" r:id="rId4"/>
    <p:sldId id="499" r:id="rId5"/>
    <p:sldId id="501" r:id="rId6"/>
    <p:sldId id="502" r:id="rId7"/>
    <p:sldId id="503" r:id="rId8"/>
    <p:sldId id="504" r:id="rId9"/>
    <p:sldId id="505" r:id="rId10"/>
    <p:sldId id="506" r:id="rId11"/>
    <p:sldId id="507" r:id="rId12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6265" autoAdjust="0"/>
  </p:normalViewPr>
  <p:slideViewPr>
    <p:cSldViewPr snapToGrid="0">
      <p:cViewPr varScale="1">
        <p:scale>
          <a:sx n="77" d="100"/>
          <a:sy n="77" d="100"/>
        </p:scale>
        <p:origin x="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Kombinatorika elementů: vokály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676114"/>
              </p:ext>
            </p:extLst>
          </p:nvPr>
        </p:nvGraphicFramePr>
        <p:xfrm>
          <a:off x="1024128" y="1892808"/>
          <a:ext cx="10329680" cy="40242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157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878981">
                  <a:extLst>
                    <a:ext uri="{9D8B030D-6E8A-4147-A177-3AD203B41FA5}">
                      <a16:colId xmlns:a16="http://schemas.microsoft.com/office/drawing/2014/main" val="977832511"/>
                    </a:ext>
                  </a:extLst>
                </a:gridCol>
                <a:gridCol w="4539122">
                  <a:extLst>
                    <a:ext uri="{9D8B030D-6E8A-4147-A177-3AD203B41FA5}">
                      <a16:colId xmlns:a16="http://schemas.microsoft.com/office/drawing/2014/main" val="2493771712"/>
                    </a:ext>
                  </a:extLst>
                </a:gridCol>
              </a:tblGrid>
              <a:tr h="860283">
                <a:tc gridSpan="3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elementy = max. 7 různých vokálů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jednoduché: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4 komplexní: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6028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3088675"/>
                  </a:ext>
                </a:extLst>
              </a:tr>
              <a:tr h="86028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557053"/>
                  </a:ext>
                </a:extLst>
              </a:tr>
              <a:tr h="86028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761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992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dirty="0"/>
              <a:t>Paralela s morfémy: synkretismus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397624"/>
              </p:ext>
            </p:extLst>
          </p:nvPr>
        </p:nvGraphicFramePr>
        <p:xfrm>
          <a:off x="1024128" y="1892809"/>
          <a:ext cx="10329680" cy="42841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484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4840">
                  <a:extLst>
                    <a:ext uri="{9D8B030D-6E8A-4147-A177-3AD203B41FA5}">
                      <a16:colId xmlns:a16="http://schemas.microsoft.com/office/drawing/2014/main" val="1792828689"/>
                    </a:ext>
                  </a:extLst>
                </a:gridCol>
              </a:tblGrid>
              <a:tr h="61202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1202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baseline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nést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Gen+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bez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nich samotných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698273"/>
                  </a:ext>
                </a:extLst>
              </a:tr>
              <a:tr h="61202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číst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,Loc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PL&gt;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nich samotných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88442"/>
                  </a:ext>
                </a:extLst>
              </a:tr>
              <a:tr h="612022"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308275"/>
                  </a:ext>
                </a:extLst>
              </a:tr>
              <a:tr h="612022"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pádový synkretismus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9664361"/>
                  </a:ext>
                </a:extLst>
              </a:tr>
              <a:tr h="612022"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9749629"/>
                  </a:ext>
                </a:extLst>
              </a:tr>
              <a:tr h="612022"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8739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3931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dirty="0"/>
              <a:t>Paralela s morfémy: alomorfie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695477"/>
              </p:ext>
            </p:extLst>
          </p:nvPr>
        </p:nvGraphicFramePr>
        <p:xfrm>
          <a:off x="1024128" y="1892809"/>
          <a:ext cx="10329680" cy="42841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484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4840">
                  <a:extLst>
                    <a:ext uri="{9D8B030D-6E8A-4147-A177-3AD203B41FA5}">
                      <a16:colId xmlns:a16="http://schemas.microsoft.com/office/drawing/2014/main" val="1792828689"/>
                    </a:ext>
                  </a:extLst>
                </a:gridCol>
              </a:tblGrid>
              <a:tr h="61202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1202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1+SG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kupuju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b[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698273"/>
                  </a:ext>
                </a:extLst>
              </a:tr>
              <a:tr h="61202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1+SG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kupuji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ɛ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ɛ</a:t>
                      </a:r>
                      <a:r>
                        <a:rPr lang="en-US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88442"/>
                  </a:ext>
                </a:extLst>
              </a:tr>
              <a:tr h="612022"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308275"/>
                  </a:ext>
                </a:extLst>
              </a:tr>
              <a:tr h="61202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dublety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9664361"/>
                  </a:ext>
                </a:extLst>
              </a:tr>
              <a:tr h="612022"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9749629"/>
                  </a:ext>
                </a:extLst>
              </a:tr>
              <a:tr h="612022"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8739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533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Komplexní vokalické systémy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474893"/>
              </p:ext>
            </p:extLst>
          </p:nvPr>
        </p:nvGraphicFramePr>
        <p:xfrm>
          <a:off x="1024128" y="1892808"/>
          <a:ext cx="10329680" cy="50808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44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098173">
                  <a:extLst>
                    <a:ext uri="{9D8B030D-6E8A-4147-A177-3AD203B41FA5}">
                      <a16:colId xmlns:a16="http://schemas.microsoft.com/office/drawing/2014/main" val="935054769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3599796167"/>
                    </a:ext>
                  </a:extLst>
                </a:gridCol>
                <a:gridCol w="990987">
                  <a:extLst>
                    <a:ext uri="{9D8B030D-6E8A-4147-A177-3AD203B41FA5}">
                      <a16:colId xmlns:a16="http://schemas.microsoft.com/office/drawing/2014/main" val="372449319"/>
                    </a:ext>
                  </a:extLst>
                </a:gridCol>
                <a:gridCol w="860806">
                  <a:extLst>
                    <a:ext uri="{9D8B030D-6E8A-4147-A177-3AD203B41FA5}">
                      <a16:colId xmlns:a16="http://schemas.microsoft.com/office/drawing/2014/main" val="4113514058"/>
                    </a:ext>
                  </a:extLst>
                </a:gridCol>
                <a:gridCol w="1476293">
                  <a:extLst>
                    <a:ext uri="{9D8B030D-6E8A-4147-A177-3AD203B41FA5}">
                      <a16:colId xmlns:a16="http://schemas.microsoft.com/office/drawing/2014/main" val="2947982725"/>
                    </a:ext>
                  </a:extLst>
                </a:gridCol>
                <a:gridCol w="245321">
                  <a:extLst>
                    <a:ext uri="{9D8B030D-6E8A-4147-A177-3AD203B41FA5}">
                      <a16:colId xmlns:a16="http://schemas.microsoft.com/office/drawing/2014/main" val="850097845"/>
                    </a:ext>
                  </a:extLst>
                </a:gridCol>
                <a:gridCol w="199522">
                  <a:extLst>
                    <a:ext uri="{9D8B030D-6E8A-4147-A177-3AD203B41FA5}">
                      <a16:colId xmlns:a16="http://schemas.microsoft.com/office/drawing/2014/main" val="85245248"/>
                    </a:ext>
                  </a:extLst>
                </a:gridCol>
                <a:gridCol w="683741">
                  <a:extLst>
                    <a:ext uri="{9D8B030D-6E8A-4147-A177-3AD203B41FA5}">
                      <a16:colId xmlns:a16="http://schemas.microsoft.com/office/drawing/2014/main" val="3996211247"/>
                    </a:ext>
                  </a:extLst>
                </a:gridCol>
                <a:gridCol w="469557">
                  <a:extLst>
                    <a:ext uri="{9D8B030D-6E8A-4147-A177-3AD203B41FA5}">
                      <a16:colId xmlns:a16="http://schemas.microsoft.com/office/drawing/2014/main" val="983457043"/>
                    </a:ext>
                  </a:extLst>
                </a:gridCol>
                <a:gridCol w="247135">
                  <a:extLst>
                    <a:ext uri="{9D8B030D-6E8A-4147-A177-3AD203B41FA5}">
                      <a16:colId xmlns:a16="http://schemas.microsoft.com/office/drawing/2014/main" val="238517685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89615350"/>
                    </a:ext>
                  </a:extLst>
                </a:gridCol>
                <a:gridCol w="1116232">
                  <a:extLst>
                    <a:ext uri="{9D8B030D-6E8A-4147-A177-3AD203B41FA5}">
                      <a16:colId xmlns:a16="http://schemas.microsoft.com/office/drawing/2014/main" val="2080622449"/>
                    </a:ext>
                  </a:extLst>
                </a:gridCol>
                <a:gridCol w="117439">
                  <a:extLst>
                    <a:ext uri="{9D8B030D-6E8A-4147-A177-3AD203B41FA5}">
                      <a16:colId xmlns:a16="http://schemas.microsoft.com/office/drawing/2014/main" val="3269600263"/>
                    </a:ext>
                  </a:extLst>
                </a:gridCol>
                <a:gridCol w="860807">
                  <a:extLst>
                    <a:ext uri="{9D8B030D-6E8A-4147-A177-3AD203B41FA5}">
                      <a16:colId xmlns:a16="http://schemas.microsoft.com/office/drawing/2014/main" val="2703115024"/>
                    </a:ext>
                  </a:extLst>
                </a:gridCol>
              </a:tblGrid>
              <a:tr h="430142"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centrální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středomor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nář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(NESČ)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norština (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Kristoffersen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2000)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794898"/>
                  </a:ext>
                </a:extLst>
              </a:tr>
              <a:tr h="4301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  ʏ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ʉ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ʊ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301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ɛ  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ɶ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ɔ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777825"/>
                  </a:ext>
                </a:extLst>
              </a:tr>
              <a:tr h="4301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ɛ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ɔ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„široké“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̬ o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̬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ɑ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1524190"/>
                  </a:ext>
                </a:extLst>
              </a:tr>
              <a:tr h="4301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9739045"/>
                  </a:ext>
                </a:extLst>
              </a:tr>
              <a:tr h="4301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6355581"/>
                  </a:ext>
                </a:extLst>
              </a:tr>
              <a:tr h="4301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4435107"/>
                  </a:ext>
                </a:extLst>
              </a:tr>
              <a:tr h="4301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0319382"/>
                  </a:ext>
                </a:extLst>
              </a:tr>
              <a:tr h="4301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596760"/>
                  </a:ext>
                </a:extLst>
              </a:tr>
              <a:tr h="4301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946810"/>
                  </a:ext>
                </a:extLst>
              </a:tr>
              <a:tr h="4301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866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773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Struktura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235300"/>
              </p:ext>
            </p:extLst>
          </p:nvPr>
        </p:nvGraphicFramePr>
        <p:xfrm>
          <a:off x="1024128" y="1892808"/>
          <a:ext cx="10329680" cy="34411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157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616598">
                  <a:extLst>
                    <a:ext uri="{9D8B030D-6E8A-4147-A177-3AD203B41FA5}">
                      <a16:colId xmlns:a16="http://schemas.microsoft.com/office/drawing/2014/main" val="977832511"/>
                    </a:ext>
                  </a:extLst>
                </a:gridCol>
                <a:gridCol w="5801505">
                  <a:extLst>
                    <a:ext uri="{9D8B030D-6E8A-4147-A177-3AD203B41FA5}">
                      <a16:colId xmlns:a16="http://schemas.microsoft.com/office/drawing/2014/main" val="2493771712"/>
                    </a:ext>
                  </a:extLst>
                </a:gridCol>
              </a:tblGrid>
              <a:tr h="860283">
                <a:tc gridSpan="3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stejné ingredience, ale různé uspořádání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60282"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ingredience: X, 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3088675"/>
                  </a:ext>
                </a:extLst>
              </a:tr>
              <a:tr h="860283"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možné struktury: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Y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], [[X]Y], [[Y]X] 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557053"/>
                  </a:ext>
                </a:extLst>
              </a:tr>
              <a:tr h="86028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761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651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2elementové vokály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690772"/>
              </p:ext>
            </p:extLst>
          </p:nvPr>
        </p:nvGraphicFramePr>
        <p:xfrm>
          <a:off x="1024128" y="1892808"/>
          <a:ext cx="10329682" cy="51733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80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029729">
                  <a:extLst>
                    <a:ext uri="{9D8B030D-6E8A-4147-A177-3AD203B41FA5}">
                      <a16:colId xmlns:a16="http://schemas.microsoft.com/office/drawing/2014/main" val="2621645252"/>
                    </a:ext>
                  </a:extLst>
                </a:gridCol>
                <a:gridCol w="1029730">
                  <a:extLst>
                    <a:ext uri="{9D8B030D-6E8A-4147-A177-3AD203B41FA5}">
                      <a16:colId xmlns:a16="http://schemas.microsoft.com/office/drawing/2014/main" val="3838941791"/>
                    </a:ext>
                  </a:extLst>
                </a:gridCol>
                <a:gridCol w="988542">
                  <a:extLst>
                    <a:ext uri="{9D8B030D-6E8A-4147-A177-3AD203B41FA5}">
                      <a16:colId xmlns:a16="http://schemas.microsoft.com/office/drawing/2014/main" val="2666332182"/>
                    </a:ext>
                  </a:extLst>
                </a:gridCol>
                <a:gridCol w="1123120">
                  <a:extLst>
                    <a:ext uri="{9D8B030D-6E8A-4147-A177-3AD203B41FA5}">
                      <a16:colId xmlns:a16="http://schemas.microsoft.com/office/drawing/2014/main" val="4091906314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812223448"/>
                    </a:ext>
                  </a:extLst>
                </a:gridCol>
                <a:gridCol w="338271">
                  <a:extLst>
                    <a:ext uri="{9D8B030D-6E8A-4147-A177-3AD203B41FA5}">
                      <a16:colId xmlns:a16="http://schemas.microsoft.com/office/drawing/2014/main" val="3733649757"/>
                    </a:ext>
                  </a:extLst>
                </a:gridCol>
                <a:gridCol w="1367481">
                  <a:extLst>
                    <a:ext uri="{9D8B030D-6E8A-4147-A177-3AD203B41FA5}">
                      <a16:colId xmlns:a16="http://schemas.microsoft.com/office/drawing/2014/main" val="851938280"/>
                    </a:ext>
                  </a:extLst>
                </a:gridCol>
                <a:gridCol w="1764967">
                  <a:extLst>
                    <a:ext uri="{9D8B030D-6E8A-4147-A177-3AD203B41FA5}">
                      <a16:colId xmlns:a16="http://schemas.microsoft.com/office/drawing/2014/main" val="3723415896"/>
                    </a:ext>
                  </a:extLst>
                </a:gridCol>
              </a:tblGrid>
              <a:tr h="486269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[…]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[[…]…]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[[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     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8627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19867"/>
                  </a:ext>
                </a:extLst>
              </a:tr>
              <a:tr h="48627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1842095"/>
                  </a:ext>
                </a:extLst>
              </a:tr>
              <a:tr h="486269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       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       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        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9187587"/>
                  </a:ext>
                </a:extLst>
              </a:tr>
              <a:tr h="486269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7421596"/>
                  </a:ext>
                </a:extLst>
              </a:tr>
              <a:tr h="48627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max. 9 vokálů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plnovous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rudovous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5674719"/>
                  </a:ext>
                </a:extLst>
              </a:tr>
              <a:tr h="48627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endocentrické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kompozitum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exocentrické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kompozitum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385354"/>
                  </a:ext>
                </a:extLst>
              </a:tr>
              <a:tr h="486269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2098136"/>
                  </a:ext>
                </a:extLst>
              </a:tr>
            </a:tbl>
          </a:graphicData>
        </a:graphic>
      </p:graphicFrame>
      <p:cxnSp>
        <p:nvCxnSpPr>
          <p:cNvPr id="5" name="Přímá spojnice 4"/>
          <p:cNvCxnSpPr/>
          <p:nvPr/>
        </p:nvCxnSpPr>
        <p:spPr>
          <a:xfrm flipV="1">
            <a:off x="6455824" y="3436022"/>
            <a:ext cx="394636" cy="375385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6840354" y="3436023"/>
            <a:ext cx="396400" cy="375384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8016781" y="3411758"/>
            <a:ext cx="394636" cy="375385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8399145" y="3411759"/>
            <a:ext cx="396400" cy="375384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V="1">
            <a:off x="9723119" y="3436023"/>
            <a:ext cx="394636" cy="375385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10107247" y="3436024"/>
            <a:ext cx="396400" cy="375384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882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 fontScale="90000"/>
          </a:bodyPr>
          <a:lstStyle/>
          <a:p>
            <a:pPr fontAlgn="t"/>
            <a:br>
              <a:rPr lang="cs-CZ" dirty="0"/>
            </a:br>
            <a:r>
              <a:rPr lang="en-US" dirty="0"/>
              <a:t>[</a:t>
            </a:r>
            <a:r>
              <a:rPr lang="cs-CZ" dirty="0"/>
              <a:t>e o</a:t>
            </a:r>
            <a:r>
              <a:rPr lang="en-US" dirty="0"/>
              <a:t>]</a:t>
            </a:r>
            <a:r>
              <a:rPr lang="cs-CZ" dirty="0"/>
              <a:t> vs. </a:t>
            </a:r>
            <a:r>
              <a:rPr lang="en-US" dirty="0"/>
              <a:t>[</a:t>
            </a:r>
            <a:r>
              <a:rPr lang="cs-CZ" dirty="0">
                <a:cs typeface="Calibri" panose="020F0502020204030204" pitchFamily="34" charset="0"/>
              </a:rPr>
              <a:t>ɛ ɔ</a:t>
            </a:r>
            <a:r>
              <a:rPr lang="en-US" dirty="0"/>
              <a:t>]</a:t>
            </a:r>
            <a:r>
              <a:rPr lang="cs-CZ" dirty="0"/>
              <a:t> (</a:t>
            </a:r>
            <a:r>
              <a:rPr lang="cs-CZ" dirty="0" err="1"/>
              <a:t>středomor</a:t>
            </a:r>
            <a:r>
              <a:rPr lang="cs-CZ" dirty="0"/>
              <a:t>. </a:t>
            </a:r>
            <a:r>
              <a:rPr lang="cs-CZ" dirty="0" err="1"/>
              <a:t>nář</a:t>
            </a:r>
            <a:r>
              <a:rPr lang="cs-CZ" dirty="0"/>
              <a:t>.)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206475"/>
              </p:ext>
            </p:extLst>
          </p:nvPr>
        </p:nvGraphicFramePr>
        <p:xfrm>
          <a:off x="1024128" y="1892808"/>
          <a:ext cx="10329680" cy="50596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121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2257905897"/>
                    </a:ext>
                  </a:extLst>
                </a:gridCol>
                <a:gridCol w="1148332">
                  <a:extLst>
                    <a:ext uri="{9D8B030D-6E8A-4147-A177-3AD203B41FA5}">
                      <a16:colId xmlns:a16="http://schemas.microsoft.com/office/drawing/2014/main" val="3693528016"/>
                    </a:ext>
                  </a:extLst>
                </a:gridCol>
                <a:gridCol w="142878">
                  <a:extLst>
                    <a:ext uri="{9D8B030D-6E8A-4147-A177-3AD203B41FA5}">
                      <a16:colId xmlns:a16="http://schemas.microsoft.com/office/drawing/2014/main" val="3714746843"/>
                    </a:ext>
                  </a:extLst>
                </a:gridCol>
                <a:gridCol w="1531918">
                  <a:extLst>
                    <a:ext uri="{9D8B030D-6E8A-4147-A177-3AD203B41FA5}">
                      <a16:colId xmlns:a16="http://schemas.microsoft.com/office/drawing/2014/main" val="2759097941"/>
                    </a:ext>
                  </a:extLst>
                </a:gridCol>
                <a:gridCol w="1050502">
                  <a:extLst>
                    <a:ext uri="{9D8B030D-6E8A-4147-A177-3AD203B41FA5}">
                      <a16:colId xmlns:a16="http://schemas.microsoft.com/office/drawing/2014/main" val="261817770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342784629"/>
                    </a:ext>
                  </a:extLst>
                </a:gridCol>
                <a:gridCol w="199357">
                  <a:extLst>
                    <a:ext uri="{9D8B030D-6E8A-4147-A177-3AD203B41FA5}">
                      <a16:colId xmlns:a16="http://schemas.microsoft.com/office/drawing/2014/main" val="4187671792"/>
                    </a:ext>
                  </a:extLst>
                </a:gridCol>
                <a:gridCol w="1091853">
                  <a:extLst>
                    <a:ext uri="{9D8B030D-6E8A-4147-A177-3AD203B41FA5}">
                      <a16:colId xmlns:a16="http://schemas.microsoft.com/office/drawing/2014/main" val="3138182513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2298111056"/>
                    </a:ext>
                  </a:extLst>
                </a:gridCol>
              </a:tblGrid>
              <a:tr h="7885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analýza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analýza 2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analýza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0794898"/>
                  </a:ext>
                </a:extLst>
              </a:tr>
              <a:tr h="7885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658087"/>
                  </a:ext>
                </a:extLst>
              </a:tr>
              <a:tr h="7885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cs typeface="Calibri" panose="020F0502020204030204" pitchFamily="34" charset="0"/>
                        </a:rPr>
                        <a:t>ɛ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dirty="0">
                          <a:cs typeface="Calibri" panose="020F0502020204030204" pitchFamily="34" charset="0"/>
                        </a:rPr>
                        <a:t>ɔ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05796"/>
                  </a:ext>
                </a:extLst>
              </a:tr>
              <a:tr h="7885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analogická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struktura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strukturní rozdíly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028721"/>
                  </a:ext>
                </a:extLst>
              </a:tr>
              <a:tr h="7885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7732378"/>
                  </a:ext>
                </a:extLst>
              </a:tr>
              <a:tr h="7885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0228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054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3elementové vokály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482033"/>
              </p:ext>
            </p:extLst>
          </p:nvPr>
        </p:nvGraphicFramePr>
        <p:xfrm>
          <a:off x="1024128" y="1892808"/>
          <a:ext cx="10632067" cy="43840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755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069147">
                  <a:extLst>
                    <a:ext uri="{9D8B030D-6E8A-4147-A177-3AD203B41FA5}">
                      <a16:colId xmlns:a16="http://schemas.microsoft.com/office/drawing/2014/main" val="2621645252"/>
                    </a:ext>
                  </a:extLst>
                </a:gridCol>
                <a:gridCol w="263830">
                  <a:extLst>
                    <a:ext uri="{9D8B030D-6E8A-4147-A177-3AD203B41FA5}">
                      <a16:colId xmlns:a16="http://schemas.microsoft.com/office/drawing/2014/main" val="2545331062"/>
                    </a:ext>
                  </a:extLst>
                </a:gridCol>
                <a:gridCol w="168564">
                  <a:extLst>
                    <a:ext uri="{9D8B030D-6E8A-4147-A177-3AD203B41FA5}">
                      <a16:colId xmlns:a16="http://schemas.microsoft.com/office/drawing/2014/main" val="3838941791"/>
                    </a:ext>
                  </a:extLst>
                </a:gridCol>
                <a:gridCol w="1434164">
                  <a:extLst>
                    <a:ext uri="{9D8B030D-6E8A-4147-A177-3AD203B41FA5}">
                      <a16:colId xmlns:a16="http://schemas.microsoft.com/office/drawing/2014/main" val="2316659182"/>
                    </a:ext>
                  </a:extLst>
                </a:gridCol>
                <a:gridCol w="1520792">
                  <a:extLst>
                    <a:ext uri="{9D8B030D-6E8A-4147-A177-3AD203B41FA5}">
                      <a16:colId xmlns:a16="http://schemas.microsoft.com/office/drawing/2014/main" val="4091906314"/>
                    </a:ext>
                  </a:extLst>
                </a:gridCol>
                <a:gridCol w="1511166">
                  <a:extLst>
                    <a:ext uri="{9D8B030D-6E8A-4147-A177-3AD203B41FA5}">
                      <a16:colId xmlns:a16="http://schemas.microsoft.com/office/drawing/2014/main" val="3812223448"/>
                    </a:ext>
                  </a:extLst>
                </a:gridCol>
                <a:gridCol w="1996775">
                  <a:extLst>
                    <a:ext uri="{9D8B030D-6E8A-4147-A177-3AD203B41FA5}">
                      <a16:colId xmlns:a16="http://schemas.microsoft.com/office/drawing/2014/main" val="3498988339"/>
                    </a:ext>
                  </a:extLst>
                </a:gridCol>
                <a:gridCol w="1680077">
                  <a:extLst>
                    <a:ext uri="{9D8B030D-6E8A-4147-A177-3AD203B41FA5}">
                      <a16:colId xmlns:a16="http://schemas.microsoft.com/office/drawing/2014/main" val="3723415896"/>
                    </a:ext>
                  </a:extLst>
                </a:gridCol>
              </a:tblGrid>
              <a:tr h="486269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[…]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[[…]…]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[[[…]…]…]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       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3829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 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19867"/>
                  </a:ext>
                </a:extLst>
              </a:tr>
              <a:tr h="48627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[[[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[[[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1842095"/>
                  </a:ext>
                </a:extLst>
              </a:tr>
              <a:tr h="486269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[[[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[[[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  U  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X    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U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9187587"/>
                  </a:ext>
                </a:extLst>
              </a:tr>
              <a:tr h="486269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7421596"/>
                  </a:ext>
                </a:extLst>
              </a:tr>
              <a:tr h="48627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max. 9 vokálů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I      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I        U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5674719"/>
                  </a:ext>
                </a:extLst>
              </a:tr>
              <a:tr h="48627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i="1" dirty="0"/>
                        <a:t>retozubný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i="1" dirty="0" err="1"/>
                        <a:t>černokošiláč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385354"/>
                  </a:ext>
                </a:extLst>
              </a:tr>
              <a:tr h="486269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2098136"/>
                  </a:ext>
                </a:extLst>
              </a:tr>
            </a:tbl>
          </a:graphicData>
        </a:graphic>
      </p:graphicFrame>
      <p:cxnSp>
        <p:nvCxnSpPr>
          <p:cNvPr id="5" name="Přímá spojnice 4"/>
          <p:cNvCxnSpPr/>
          <p:nvPr/>
        </p:nvCxnSpPr>
        <p:spPr>
          <a:xfrm flipV="1">
            <a:off x="6537492" y="3445744"/>
            <a:ext cx="394636" cy="375385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6932128" y="3445744"/>
            <a:ext cx="396400" cy="375384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8405430" y="3421581"/>
            <a:ext cx="370878" cy="37057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8764036" y="3421581"/>
            <a:ext cx="396400" cy="375384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V="1">
            <a:off x="10667117" y="3436023"/>
            <a:ext cx="394636" cy="375385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11051245" y="3445744"/>
            <a:ext cx="396400" cy="375384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6932128" y="3436023"/>
            <a:ext cx="0" cy="414084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8032360" y="4353632"/>
            <a:ext cx="394636" cy="375385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8426996" y="4353632"/>
            <a:ext cx="396400" cy="375384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10652367" y="4360178"/>
            <a:ext cx="396400" cy="375384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10257731" y="4348094"/>
            <a:ext cx="394636" cy="375385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14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 fontScale="90000"/>
          </a:bodyPr>
          <a:lstStyle/>
          <a:p>
            <a:pPr fontAlgn="t"/>
            <a:br>
              <a:rPr lang="cs-CZ" dirty="0"/>
            </a:br>
            <a:r>
              <a:rPr lang="cs-CZ" dirty="0"/>
              <a:t>Střední vokály: </a:t>
            </a:r>
            <a:r>
              <a:rPr lang="en-US" dirty="0"/>
              <a:t>[</a:t>
            </a:r>
            <a:r>
              <a:rPr lang="cs-CZ" dirty="0">
                <a:cs typeface="Calibri" panose="020F0502020204030204" pitchFamily="34" charset="0"/>
              </a:rPr>
              <a:t>ɛ ɶ ɔ</a:t>
            </a:r>
            <a:r>
              <a:rPr lang="en-US" dirty="0"/>
              <a:t>]</a:t>
            </a:r>
            <a:r>
              <a:rPr lang="cs-CZ" dirty="0"/>
              <a:t> (norština)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520656"/>
              </p:ext>
            </p:extLst>
          </p:nvPr>
        </p:nvGraphicFramePr>
        <p:xfrm>
          <a:off x="1024128" y="1892808"/>
          <a:ext cx="10329680" cy="47617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121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2257905897"/>
                    </a:ext>
                  </a:extLst>
                </a:gridCol>
                <a:gridCol w="1148332">
                  <a:extLst>
                    <a:ext uri="{9D8B030D-6E8A-4147-A177-3AD203B41FA5}">
                      <a16:colId xmlns:a16="http://schemas.microsoft.com/office/drawing/2014/main" val="3693528016"/>
                    </a:ext>
                  </a:extLst>
                </a:gridCol>
                <a:gridCol w="142878">
                  <a:extLst>
                    <a:ext uri="{9D8B030D-6E8A-4147-A177-3AD203B41FA5}">
                      <a16:colId xmlns:a16="http://schemas.microsoft.com/office/drawing/2014/main" val="3714746843"/>
                    </a:ext>
                  </a:extLst>
                </a:gridCol>
                <a:gridCol w="1531918">
                  <a:extLst>
                    <a:ext uri="{9D8B030D-6E8A-4147-A177-3AD203B41FA5}">
                      <a16:colId xmlns:a16="http://schemas.microsoft.com/office/drawing/2014/main" val="2759097941"/>
                    </a:ext>
                  </a:extLst>
                </a:gridCol>
                <a:gridCol w="1050502">
                  <a:extLst>
                    <a:ext uri="{9D8B030D-6E8A-4147-A177-3AD203B41FA5}">
                      <a16:colId xmlns:a16="http://schemas.microsoft.com/office/drawing/2014/main" val="261817770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342784629"/>
                    </a:ext>
                  </a:extLst>
                </a:gridCol>
                <a:gridCol w="199357">
                  <a:extLst>
                    <a:ext uri="{9D8B030D-6E8A-4147-A177-3AD203B41FA5}">
                      <a16:colId xmlns:a16="http://schemas.microsoft.com/office/drawing/2014/main" val="4187671792"/>
                    </a:ext>
                  </a:extLst>
                </a:gridCol>
                <a:gridCol w="1091853">
                  <a:extLst>
                    <a:ext uri="{9D8B030D-6E8A-4147-A177-3AD203B41FA5}">
                      <a16:colId xmlns:a16="http://schemas.microsoft.com/office/drawing/2014/main" val="3138182513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2298111056"/>
                    </a:ext>
                  </a:extLst>
                </a:gridCol>
              </a:tblGrid>
              <a:tr h="7885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analýza 1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analýza 2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0794898"/>
                  </a:ext>
                </a:extLst>
              </a:tr>
              <a:tr h="7885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cs typeface="Calibri" panose="020F0502020204030204" pitchFamily="34" charset="0"/>
                        </a:rPr>
                        <a:t>ɛ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dirty="0">
                          <a:cs typeface="Calibri" panose="020F0502020204030204" pitchFamily="34" charset="0"/>
                        </a:rPr>
                        <a:t>ɔ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05796"/>
                  </a:ext>
                </a:extLst>
              </a:tr>
              <a:tr h="7885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028721"/>
                  </a:ext>
                </a:extLst>
              </a:tr>
              <a:tr h="7885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ɶ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7732378"/>
                  </a:ext>
                </a:extLst>
              </a:tr>
              <a:tr h="7885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0228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642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dirty="0"/>
              <a:t>Funkce struktury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293457"/>
              </p:ext>
            </p:extLst>
          </p:nvPr>
        </p:nvGraphicFramePr>
        <p:xfrm>
          <a:off x="1024128" y="1892809"/>
          <a:ext cx="10329680" cy="35620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484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4840">
                  <a:extLst>
                    <a:ext uri="{9D8B030D-6E8A-4147-A177-3AD203B41FA5}">
                      <a16:colId xmlns:a16="http://schemas.microsoft.com/office/drawing/2014/main" val="2144927622"/>
                    </a:ext>
                  </a:extLst>
                </a:gridCol>
              </a:tblGrid>
              <a:tr h="796811">
                <a:tc gridSpan="2"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lexikální kontrast: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různé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hlásky 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fonologické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chování: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proces 1 /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proces 2 /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116610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080475"/>
                  </a:ext>
                </a:extLst>
              </a:tr>
              <a:tr h="79681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scénář 1 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 chová jinak než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scénář 2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 chová různě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7626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1185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1 forma: různé chování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316417"/>
              </p:ext>
            </p:extLst>
          </p:nvPr>
        </p:nvGraphicFramePr>
        <p:xfrm>
          <a:off x="1024128" y="1892808"/>
          <a:ext cx="10329680" cy="4415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558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175310">
                  <a:extLst>
                    <a:ext uri="{9D8B030D-6E8A-4147-A177-3AD203B41FA5}">
                      <a16:colId xmlns:a16="http://schemas.microsoft.com/office/drawing/2014/main" val="1130647054"/>
                    </a:ext>
                  </a:extLst>
                </a:gridCol>
                <a:gridCol w="1722922">
                  <a:extLst>
                    <a:ext uri="{9D8B030D-6E8A-4147-A177-3AD203B41FA5}">
                      <a16:colId xmlns:a16="http://schemas.microsoft.com/office/drawing/2014/main" val="3059422763"/>
                    </a:ext>
                  </a:extLst>
                </a:gridCol>
                <a:gridCol w="922640">
                  <a:extLst>
                    <a:ext uri="{9D8B030D-6E8A-4147-A177-3AD203B41FA5}">
                      <a16:colId xmlns:a16="http://schemas.microsoft.com/office/drawing/2014/main" val="4089061032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1420633758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3372596028"/>
                    </a:ext>
                  </a:extLst>
                </a:gridCol>
              </a:tblGrid>
              <a:tr h="549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hro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b-e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á-hro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[b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]k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hro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bj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4998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d-e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hrá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d-e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]k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ɟ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825365"/>
                  </a:ext>
                </a:extLst>
              </a:tr>
              <a:tr h="549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rybní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k-e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rybní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͡ʃ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rybní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͡s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0547658"/>
                  </a:ext>
                </a:extLst>
              </a:tr>
              <a:tr h="54998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*</a:t>
                      </a:r>
                      <a:r>
                        <a:rPr lang="cs-CZ" sz="2800" b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cs-CZ" sz="2800" b="0" cap="small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</a:t>
                      </a:r>
                      <a:r>
                        <a:rPr lang="en-US" sz="2800" b="0" cap="small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cap="small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veláry</a:t>
                      </a:r>
                      <a:r>
                        <a:rPr lang="en-US" sz="2800" b="0" cap="small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baseline="-25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cs-CZ" sz="2800" b="0" cap="small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</a:t>
                      </a:r>
                      <a:endParaRPr lang="cs-CZ" sz="2800" b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92884"/>
                  </a:ext>
                </a:extLst>
              </a:tr>
              <a:tr h="56589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789409"/>
                  </a:ext>
                </a:extLst>
              </a:tr>
              <a:tr h="549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bř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d-l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bř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5309985"/>
                  </a:ext>
                </a:extLst>
              </a:tr>
              <a:tr h="54998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553134"/>
                  </a:ext>
                </a:extLst>
              </a:tr>
              <a:tr h="549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8758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2356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789</Words>
  <Application>Microsoft Office PowerPoint</Application>
  <PresentationFormat>Širokoúhlá obrazovka</PresentationFormat>
  <Paragraphs>209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Kombinatorika elementů: vokály</vt:lpstr>
      <vt:lpstr>Komplexní vokalické systémy </vt:lpstr>
      <vt:lpstr>Struktura</vt:lpstr>
      <vt:lpstr>2elementové vokály</vt:lpstr>
      <vt:lpstr> [e o] vs. [ɛ ɔ] (středomor. nář.) </vt:lpstr>
      <vt:lpstr>3elementové vokály</vt:lpstr>
      <vt:lpstr> Střední vokály: [ɛ ɶ ɔ] (norština) </vt:lpstr>
      <vt:lpstr>Funkce struktury </vt:lpstr>
      <vt:lpstr>1 forma: různé chování </vt:lpstr>
      <vt:lpstr>Paralela s morfémy: synkretismus</vt:lpstr>
      <vt:lpstr>Paralela s morfémy: alomorfie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802</cp:revision>
  <cp:lastPrinted>2019-06-24T12:30:17Z</cp:lastPrinted>
  <dcterms:created xsi:type="dcterms:W3CDTF">2018-11-27T11:40:05Z</dcterms:created>
  <dcterms:modified xsi:type="dcterms:W3CDTF">2021-03-24T12:48:10Z</dcterms:modified>
</cp:coreProperties>
</file>