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2"/>
  </p:handoutMasterIdLst>
  <p:sldIdLst>
    <p:sldId id="496" r:id="rId2"/>
    <p:sldId id="486" r:id="rId3"/>
    <p:sldId id="499" r:id="rId4"/>
    <p:sldId id="501" r:id="rId5"/>
    <p:sldId id="502" r:id="rId6"/>
    <p:sldId id="509" r:id="rId7"/>
    <p:sldId id="505" r:id="rId8"/>
    <p:sldId id="511" r:id="rId9"/>
    <p:sldId id="510" r:id="rId10"/>
    <p:sldId id="512" r:id="rId1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265" autoAdjust="0"/>
  </p:normalViewPr>
  <p:slideViewPr>
    <p:cSldViewPr snapToGrid="0"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okabular.ujc.cas.cz/banka.aspx?idz=ST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Čeština: veláry vs. labiály (palatalizace)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835554"/>
              </p:ext>
            </p:extLst>
          </p:nvPr>
        </p:nvGraphicFramePr>
        <p:xfrm>
          <a:off x="1024128" y="1892808"/>
          <a:ext cx="10329680" cy="4296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077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42173">
                  <a:extLst>
                    <a:ext uri="{9D8B030D-6E8A-4147-A177-3AD203B41FA5}">
                      <a16:colId xmlns:a16="http://schemas.microsoft.com/office/drawing/2014/main" val="2516866692"/>
                    </a:ext>
                  </a:extLst>
                </a:gridCol>
                <a:gridCol w="1838425">
                  <a:extLst>
                    <a:ext uri="{9D8B030D-6E8A-4147-A177-3AD203B41FA5}">
                      <a16:colId xmlns:a16="http://schemas.microsoft.com/office/drawing/2014/main" val="2529273422"/>
                    </a:ext>
                  </a:extLst>
                </a:gridCol>
                <a:gridCol w="2248309">
                  <a:extLst>
                    <a:ext uri="{9D8B030D-6E8A-4147-A177-3AD203B41FA5}">
                      <a16:colId xmlns:a16="http://schemas.microsoft.com/office/drawing/2014/main" val="1432525877"/>
                    </a:ext>
                  </a:extLst>
                </a:gridCol>
              </a:tblGrid>
              <a:tr h="67593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cíl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f v 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cap="small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d/</a:t>
                      </a:r>
                      <a:r>
                        <a:rPr lang="cs-CZ" sz="2800" b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lSG</a:t>
                      </a:r>
                      <a:r>
                        <a:rPr lang="en-US" sz="2800" b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ěj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cap="small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potoc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divoč-ej-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příkop-ě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hloup-ěj-ší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904005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ptác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ptač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čáp-i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čap-í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162953"/>
                  </a:ext>
                </a:extLst>
              </a:tr>
              <a:tr h="6759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dim</a:t>
                      </a:r>
                      <a:r>
                        <a:rPr lang="en-US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ptáč-ek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cůp-ek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769327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91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992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en-US" dirty="0"/>
              <a:t>[</a:t>
            </a:r>
            <a:r>
              <a:rPr lang="cs-CZ" dirty="0"/>
              <a:t>u</a:t>
            </a:r>
            <a:r>
              <a:rPr lang="en-US" dirty="0"/>
              <a:t>]</a:t>
            </a:r>
            <a:r>
              <a:rPr lang="cs-CZ" dirty="0"/>
              <a:t>: stč. UB x </a:t>
            </a:r>
            <a:r>
              <a:rPr lang="cs-CZ" dirty="0" err="1"/>
              <a:t>nč</a:t>
            </a:r>
            <a:r>
              <a:rPr lang="cs-CZ" dirty="0"/>
              <a:t>. 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454205"/>
              </p:ext>
            </p:extLst>
          </p:nvPr>
        </p:nvGraphicFramePr>
        <p:xfrm>
          <a:off x="1024128" y="1892807"/>
          <a:ext cx="10329684" cy="4614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970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83524">
                  <a:extLst>
                    <a:ext uri="{9D8B030D-6E8A-4147-A177-3AD203B41FA5}">
                      <a16:colId xmlns:a16="http://schemas.microsoft.com/office/drawing/2014/main" val="2916793545"/>
                    </a:ext>
                  </a:extLst>
                </a:gridCol>
                <a:gridCol w="970918">
                  <a:extLst>
                    <a:ext uri="{9D8B030D-6E8A-4147-A177-3AD203B41FA5}">
                      <a16:colId xmlns:a16="http://schemas.microsoft.com/office/drawing/2014/main" val="1618074609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759203473"/>
                    </a:ext>
                  </a:extLst>
                </a:gridCol>
                <a:gridCol w="1375030">
                  <a:extLst>
                    <a:ext uri="{9D8B030D-6E8A-4147-A177-3AD203B41FA5}">
                      <a16:colId xmlns:a16="http://schemas.microsoft.com/office/drawing/2014/main" val="3636747681"/>
                    </a:ext>
                  </a:extLst>
                </a:gridCol>
                <a:gridCol w="1368170">
                  <a:extLst>
                    <a:ext uri="{9D8B030D-6E8A-4147-A177-3AD203B41FA5}">
                      <a16:colId xmlns:a16="http://schemas.microsoft.com/office/drawing/2014/main" val="235138599"/>
                    </a:ext>
                  </a:extLst>
                </a:gridCol>
                <a:gridCol w="353444">
                  <a:extLst>
                    <a:ext uri="{9D8B030D-6E8A-4147-A177-3AD203B41FA5}">
                      <a16:colId xmlns:a16="http://schemas.microsoft.com/office/drawing/2014/main" val="3098152171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477716211"/>
                    </a:ext>
                  </a:extLst>
                </a:gridCol>
              </a:tblGrid>
              <a:tr h="648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stč.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nč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ɦ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U-U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ku/podivu, ku/příkladu, ku prospěchu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1620983"/>
                  </a:ext>
                </a:extLst>
              </a:tr>
              <a:tr h="6737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f v m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B-B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ku dvěma/šesti/jedné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881039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UB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790982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/>
                        <a:t>*</a:t>
                      </a:r>
                      <a:r>
                        <a:rPr lang="cs-CZ" sz="2800" dirty="0" smtClean="0"/>
                        <a:t>Prokop-u (x Prokop-e)</a:t>
                      </a:r>
                      <a:endParaRPr lang="cs-CZ" sz="2800" dirty="0"/>
                    </a:p>
                    <a:p>
                      <a:r>
                        <a:rPr lang="cs-CZ" sz="2800" dirty="0"/>
                        <a:t>             B-B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err="1" smtClean="0"/>
                        <a:t>Radk</a:t>
                      </a:r>
                      <a:r>
                        <a:rPr lang="cs-CZ" sz="2800" dirty="0" smtClean="0"/>
                        <a:t>-u</a:t>
                      </a:r>
                    </a:p>
                    <a:p>
                      <a:r>
                        <a:rPr lang="cs-CZ" sz="2800" dirty="0" smtClean="0"/>
                        <a:t>       </a:t>
                      </a:r>
                      <a:r>
                        <a:rPr lang="cs-CZ" sz="2800" dirty="0"/>
                        <a:t>U-U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832116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7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24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U-segmenty (</a:t>
            </a:r>
            <a:r>
              <a:rPr lang="cs-CZ" dirty="0" err="1"/>
              <a:t>Backley</a:t>
            </a:r>
            <a:r>
              <a:rPr lang="cs-CZ" dirty="0"/>
              <a:t>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529824"/>
              </p:ext>
            </p:extLst>
          </p:nvPr>
        </p:nvGraphicFramePr>
        <p:xfrm>
          <a:off x="1024128" y="1892807"/>
          <a:ext cx="10329688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08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34088">
                  <a:extLst>
                    <a:ext uri="{9D8B030D-6E8A-4147-A177-3AD203B41FA5}">
                      <a16:colId xmlns:a16="http://schemas.microsoft.com/office/drawing/2014/main" val="1642072260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2852233657"/>
                    </a:ext>
                  </a:extLst>
                </a:gridCol>
                <a:gridCol w="558265">
                  <a:extLst>
                    <a:ext uri="{9D8B030D-6E8A-4147-A177-3AD203B41FA5}">
                      <a16:colId xmlns:a16="http://schemas.microsoft.com/office/drawing/2014/main" val="1110249658"/>
                    </a:ext>
                  </a:extLst>
                </a:gridCol>
                <a:gridCol w="1771049">
                  <a:extLst>
                    <a:ext uri="{9D8B030D-6E8A-4147-A177-3AD203B41FA5}">
                      <a16:colId xmlns:a16="http://schemas.microsoft.com/office/drawing/2014/main" val="3147728015"/>
                    </a:ext>
                  </a:extLst>
                </a:gridCol>
                <a:gridCol w="612022">
                  <a:extLst>
                    <a:ext uri="{9D8B030D-6E8A-4147-A177-3AD203B41FA5}">
                      <a16:colId xmlns:a16="http://schemas.microsoft.com/office/drawing/2014/main" val="1661746923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C-slot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C-slot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V-slot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V-slot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hlava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hlava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070450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zaokrouhlené a/n zadní 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442455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f v ɸ w m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 ɣ ŋ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o </a:t>
                      </a:r>
                      <a:r>
                        <a:rPr lang="cs-CZ" sz="2800" b="0" i="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ø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310887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74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85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sz="3600" dirty="0"/>
              <a:t>Palatalizace: alveoláry/veláry vs. labiály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758587"/>
              </p:ext>
            </p:extLst>
          </p:nvPr>
        </p:nvGraphicFramePr>
        <p:xfrm>
          <a:off x="1024128" y="1892808"/>
          <a:ext cx="10329680" cy="4972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77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13811">
                  <a:extLst>
                    <a:ext uri="{9D8B030D-6E8A-4147-A177-3AD203B41FA5}">
                      <a16:colId xmlns:a16="http://schemas.microsoft.com/office/drawing/2014/main" val="2516866692"/>
                    </a:ext>
                  </a:extLst>
                </a:gridCol>
                <a:gridCol w="2117557">
                  <a:extLst>
                    <a:ext uri="{9D8B030D-6E8A-4147-A177-3AD203B41FA5}">
                      <a16:colId xmlns:a16="http://schemas.microsoft.com/office/drawing/2014/main" val="2529273422"/>
                    </a:ext>
                  </a:extLst>
                </a:gridCol>
                <a:gridCol w="2960579">
                  <a:extLst>
                    <a:ext uri="{9D8B030D-6E8A-4147-A177-3AD203B41FA5}">
                      <a16:colId xmlns:a16="http://schemas.microsoft.com/office/drawing/2014/main" val="1432525877"/>
                    </a:ext>
                  </a:extLst>
                </a:gridCol>
              </a:tblGrid>
              <a:tr h="67593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cíl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alveoláry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d 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f v m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cap="small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d/</a:t>
                      </a:r>
                      <a:r>
                        <a:rPr lang="cs-CZ" sz="2400" b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lSG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ěj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cap="small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potoc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divoč-ej-</a:t>
                      </a:r>
                      <a:r>
                        <a:rPr lang="cs-CZ" sz="24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ší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plot-ě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krut-</a:t>
                      </a:r>
                      <a:r>
                        <a:rPr lang="cs-CZ" sz="24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ěj</a:t>
                      </a: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ší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příkop-ě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hloup-ěj-ší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904005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ptác</a:t>
                      </a: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ptač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kojot-i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kojot-í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čáp-i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čap-í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162953"/>
                  </a:ext>
                </a:extLst>
              </a:tr>
              <a:tr h="6759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dim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4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ptáč-ek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kojot-</a:t>
                      </a:r>
                      <a:r>
                        <a:rPr lang="cs-CZ" sz="24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cůp-ek</a:t>
                      </a:r>
                      <a:endParaRPr lang="cs-CZ" sz="2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769327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+ I =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I </a:t>
                      </a:r>
                      <a:r>
                        <a:rPr lang="cs-CZ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+ I =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UI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91964"/>
                  </a:ext>
                </a:extLst>
              </a:tr>
              <a:tr h="6759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změna artikulace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sekundární artikulace</a:t>
                      </a:r>
                      <a:endParaRPr lang="cs-CZ" sz="24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315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10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Vokativ: alveoláry/labiály vs. veláry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49127"/>
              </p:ext>
            </p:extLst>
          </p:nvPr>
        </p:nvGraphicFramePr>
        <p:xfrm>
          <a:off x="1024128" y="1892807"/>
          <a:ext cx="10329685" cy="5748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9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70535">
                  <a:extLst>
                    <a:ext uri="{9D8B030D-6E8A-4147-A177-3AD203B41FA5}">
                      <a16:colId xmlns:a16="http://schemas.microsoft.com/office/drawing/2014/main" val="397321611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20627988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53059304"/>
                    </a:ext>
                  </a:extLst>
                </a:gridCol>
                <a:gridCol w="966076">
                  <a:extLst>
                    <a:ext uri="{9D8B030D-6E8A-4147-A177-3AD203B41FA5}">
                      <a16:colId xmlns:a16="http://schemas.microsoft.com/office/drawing/2014/main" val="1652748186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1503154372"/>
                    </a:ext>
                  </a:extLst>
                </a:gridCol>
                <a:gridCol w="1742173">
                  <a:extLst>
                    <a:ext uri="{9D8B030D-6E8A-4147-A177-3AD203B41FA5}">
                      <a16:colId xmlns:a16="http://schemas.microsoft.com/office/drawing/2014/main" val="3422486615"/>
                    </a:ext>
                  </a:extLst>
                </a:gridCol>
                <a:gridCol w="1609838">
                  <a:extLst>
                    <a:ext uri="{9D8B030D-6E8A-4147-A177-3AD203B41FA5}">
                      <a16:colId xmlns:a16="http://schemas.microsoft.com/office/drawing/2014/main" val="81828818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668319000"/>
                    </a:ext>
                  </a:extLst>
                </a:gridCol>
              </a:tblGrid>
              <a:tr h="42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palatalizující alomorfy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Nsg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hňup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Vsg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kluk-u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*kluč-e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746174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Asg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hňup-a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chrt-a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kluk-a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*kluk-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kluc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884084"/>
                  </a:ext>
                </a:extLst>
              </a:tr>
              <a:tr h="4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Vsg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hňup-e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chrt-e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kluk-u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kluk-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ách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kluc-ích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567049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235874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681533"/>
                  </a:ext>
                </a:extLst>
              </a:tr>
              <a:tr h="4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Vsg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*Petr-u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Petř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753174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harmonie mezi základem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koncovkou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lúzr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lúzř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39645"/>
                  </a:ext>
                </a:extLst>
              </a:tr>
              <a:tr h="4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389550"/>
                  </a:ext>
                </a:extLst>
              </a:tr>
              <a:tr h="428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106939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 flipV="1">
            <a:off x="4562375" y="5399775"/>
            <a:ext cx="837397" cy="4620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89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937831"/>
              </p:ext>
            </p:extLst>
          </p:nvPr>
        </p:nvGraphicFramePr>
        <p:xfrm>
          <a:off x="1024128" y="1892807"/>
          <a:ext cx="10329688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576000">
                  <a:extLst>
                    <a:ext uri="{9D8B030D-6E8A-4147-A177-3AD203B41FA5}">
                      <a16:colId xmlns:a16="http://schemas.microsoft.com/office/drawing/2014/main" val="1721723740"/>
                    </a:ext>
                  </a:extLst>
                </a:gridCol>
                <a:gridCol w="1867229">
                  <a:extLst>
                    <a:ext uri="{9D8B030D-6E8A-4147-A177-3AD203B41FA5}">
                      <a16:colId xmlns:a16="http://schemas.microsoft.com/office/drawing/2014/main" val="1794083252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3845304431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4066233384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657746646"/>
                    </a:ext>
                  </a:extLst>
                </a:gridCol>
              </a:tblGrid>
              <a:tr h="856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palatalizace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30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268194"/>
                  </a:ext>
                </a:extLst>
              </a:tr>
              <a:tr h="8568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alomorfie (vokativ)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189414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160332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3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573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Zadní/velární ≠ labiální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38696"/>
              </p:ext>
            </p:extLst>
          </p:nvPr>
        </p:nvGraphicFramePr>
        <p:xfrm>
          <a:off x="1024128" y="1892807"/>
          <a:ext cx="10329684" cy="4533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03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149041674"/>
                    </a:ext>
                  </a:extLst>
                </a:gridCol>
                <a:gridCol w="3352368">
                  <a:extLst>
                    <a:ext uri="{9D8B030D-6E8A-4147-A177-3AD203B41FA5}">
                      <a16:colId xmlns:a16="http://schemas.microsoft.com/office/drawing/2014/main" val="555630222"/>
                    </a:ext>
                  </a:extLst>
                </a:gridCol>
                <a:gridCol w="2582421">
                  <a:extLst>
                    <a:ext uri="{9D8B030D-6E8A-4147-A177-3AD203B41FA5}">
                      <a16:colId xmlns:a16="http://schemas.microsoft.com/office/drawing/2014/main" val="1954372699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zadní/velární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velární C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 ɣ ŋ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nezaokrouhlené zadní V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ɯ ʌ ɑ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184012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zaokrouhlené přední V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ø ɶ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830727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labializované velární C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30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cs-CZ" sz="2800" b="0" i="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baseline="30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zaokrouhlené zadní V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o ɒ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857163"/>
                  </a:ext>
                </a:extLst>
              </a:tr>
              <a:tr h="85683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veláry a labiály mají různý obsah (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1990,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Rennison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1990)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73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81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214679"/>
          </a:xfrm>
        </p:spPr>
        <p:txBody>
          <a:bodyPr/>
          <a:lstStyle/>
          <a:p>
            <a:r>
              <a:rPr lang="cs-CZ" dirty="0"/>
              <a:t>Labiální element </a:t>
            </a:r>
            <a:r>
              <a:rPr lang="cs-CZ" dirty="0" smtClean="0"/>
              <a:t>B (</a:t>
            </a:r>
            <a:r>
              <a:rPr lang="cs-CZ" dirty="0" err="1" smtClean="0"/>
              <a:t>Scheer</a:t>
            </a:r>
            <a:r>
              <a:rPr lang="cs-CZ" dirty="0" smtClean="0"/>
              <a:t> </a:t>
            </a:r>
            <a:r>
              <a:rPr lang="cs-CZ" dirty="0"/>
              <a:t>2004)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38586"/>
              </p:ext>
            </p:extLst>
          </p:nvPr>
        </p:nvGraphicFramePr>
        <p:xfrm>
          <a:off x="1024112" y="1599054"/>
          <a:ext cx="10329688" cy="5258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5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568918">
                  <a:extLst>
                    <a:ext uri="{9D8B030D-6E8A-4147-A177-3AD203B41FA5}">
                      <a16:colId xmlns:a16="http://schemas.microsoft.com/office/drawing/2014/main" val="2406418343"/>
                    </a:ext>
                  </a:extLst>
                </a:gridCol>
                <a:gridCol w="1780674">
                  <a:extLst>
                    <a:ext uri="{9D8B030D-6E8A-4147-A177-3AD203B41FA5}">
                      <a16:colId xmlns:a16="http://schemas.microsoft.com/office/drawing/2014/main" val="150268411"/>
                    </a:ext>
                  </a:extLst>
                </a:gridCol>
                <a:gridCol w="1944319">
                  <a:extLst>
                    <a:ext uri="{9D8B030D-6E8A-4147-A177-3AD203B41FA5}">
                      <a16:colId xmlns:a16="http://schemas.microsoft.com/office/drawing/2014/main" val="1196598291"/>
                    </a:ext>
                  </a:extLst>
                </a:gridCol>
                <a:gridCol w="721879">
                  <a:extLst>
                    <a:ext uri="{9D8B030D-6E8A-4147-A177-3AD203B41FA5}">
                      <a16:colId xmlns:a16="http://schemas.microsoft.com/office/drawing/2014/main" val="2456678245"/>
                    </a:ext>
                  </a:extLst>
                </a:gridCol>
                <a:gridCol w="904790">
                  <a:extLst>
                    <a:ext uri="{9D8B030D-6E8A-4147-A177-3AD203B41FA5}">
                      <a16:colId xmlns:a16="http://schemas.microsoft.com/office/drawing/2014/main" val="1928148589"/>
                    </a:ext>
                  </a:extLst>
                </a:gridCol>
                <a:gridCol w="2344554">
                  <a:extLst>
                    <a:ext uri="{9D8B030D-6E8A-4147-A177-3AD203B41FA5}">
                      <a16:colId xmlns:a16="http://schemas.microsoft.com/office/drawing/2014/main" val="98795585"/>
                    </a:ext>
                  </a:extLst>
                </a:gridCol>
              </a:tblGrid>
              <a:tr h="648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U/I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384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414771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ɦ</a:t>
                      </a: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f v m</a:t>
                      </a: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49688"/>
                  </a:ext>
                </a:extLst>
              </a:tr>
              <a:tr h="85683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palatalizace velár: </a:t>
                      </a:r>
                      <a:r>
                        <a:rPr lang="cs-CZ" sz="2800" b="0" i="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←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palatalizace labiál: BI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←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678015"/>
                  </a:ext>
                </a:extLst>
              </a:tr>
              <a:tr h="679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U/I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611939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29716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 ʃ</a:t>
                      </a: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pj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fj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vj</a:t>
                      </a:r>
                      <a:r>
                        <a:rPr lang="en-US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dirty="0"/>
                        <a:t>[</a:t>
                      </a:r>
                      <a:r>
                        <a:rPr lang="cs-CZ" sz="2400" dirty="0" err="1"/>
                        <a:t>mj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 </a:t>
                      </a:r>
                      <a:r>
                        <a:rPr lang="en-US" sz="2400" dirty="0"/>
                        <a:t>&gt;</a:t>
                      </a:r>
                      <a:r>
                        <a:rPr lang="cs-CZ" sz="2400" dirty="0"/>
                        <a:t> </a:t>
                      </a:r>
                      <a:r>
                        <a:rPr lang="en-US" sz="2400" dirty="0"/>
                        <a:t>[</a:t>
                      </a:r>
                      <a:r>
                        <a:rPr lang="cs-CZ" sz="2400" dirty="0" err="1"/>
                        <a:t>mɲ</a:t>
                      </a:r>
                      <a:r>
                        <a:rPr lang="en-US" sz="2400" dirty="0"/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43276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 flipH="1">
            <a:off x="2608447" y="4860758"/>
            <a:ext cx="88552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7968114" y="4839903"/>
            <a:ext cx="88552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07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en-US" dirty="0"/>
              <a:t>[</a:t>
            </a:r>
            <a:r>
              <a:rPr lang="cs-CZ" dirty="0"/>
              <a:t>u o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42967"/>
              </p:ext>
            </p:extLst>
          </p:nvPr>
        </p:nvGraphicFramePr>
        <p:xfrm>
          <a:off x="1024128" y="1892807"/>
          <a:ext cx="10329684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03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149041674"/>
                    </a:ext>
                  </a:extLst>
                </a:gridCol>
                <a:gridCol w="3352368">
                  <a:extLst>
                    <a:ext uri="{9D8B030D-6E8A-4147-A177-3AD203B41FA5}">
                      <a16:colId xmlns:a16="http://schemas.microsoft.com/office/drawing/2014/main" val="555630222"/>
                    </a:ext>
                  </a:extLst>
                </a:gridCol>
                <a:gridCol w="2582421">
                  <a:extLst>
                    <a:ext uri="{9D8B030D-6E8A-4147-A177-3AD203B41FA5}">
                      <a16:colId xmlns:a16="http://schemas.microsoft.com/office/drawing/2014/main" val="1954372699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zadní/velární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184012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830727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o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857163"/>
                  </a:ext>
                </a:extLst>
              </a:tr>
              <a:tr h="85683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predikce: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o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UB =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interakce s velárami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labiálami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73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3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Stará čeština: předložka </a:t>
            </a:r>
            <a:r>
              <a:rPr lang="cs-CZ" i="1" dirty="0"/>
              <a:t>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46906"/>
              </p:ext>
            </p:extLst>
          </p:nvPr>
        </p:nvGraphicFramePr>
        <p:xfrm>
          <a:off x="1024128" y="1892807"/>
          <a:ext cx="10329684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284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</a:rPr>
                        <a:t>ku [pbmvfkghc].*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</a:rPr>
                        <a:t>ku [^pbmvfkghc].*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hlinkClick r:id="rId2"/>
                        </a:rPr>
                        <a:t>https://vokabular.ujc.cas.cz/banka.aspx?idz=STB</a:t>
                      </a:r>
                      <a:endParaRPr lang="cs-CZ" sz="2800" b="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008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Širokoúhlá obrazovka</PresentationFormat>
  <Paragraphs>213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Čeština: veláry vs. labiály (palatalizace)</vt:lpstr>
      <vt:lpstr>U-segmenty (Backley 2011)</vt:lpstr>
      <vt:lpstr>Palatalizace: alveoláry/veláry vs. labiály</vt:lpstr>
      <vt:lpstr>Vokativ: alveoláry/labiály vs. veláry</vt:lpstr>
      <vt:lpstr>Shrnutí</vt:lpstr>
      <vt:lpstr>Zadní/velární ≠ labiální </vt:lpstr>
      <vt:lpstr>Labiální element B (Scheer 2004)</vt:lpstr>
      <vt:lpstr>[u o]</vt:lpstr>
      <vt:lpstr>Stará čeština: předložka k</vt:lpstr>
      <vt:lpstr>[u]: stč. UB x nč. 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826</cp:revision>
  <cp:lastPrinted>2019-06-24T12:30:17Z</cp:lastPrinted>
  <dcterms:created xsi:type="dcterms:W3CDTF">2018-11-27T11:40:05Z</dcterms:created>
  <dcterms:modified xsi:type="dcterms:W3CDTF">2021-04-07T13:07:04Z</dcterms:modified>
</cp:coreProperties>
</file>