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2"/>
  </p:handoutMasterIdLst>
  <p:sldIdLst>
    <p:sldId id="496" r:id="rId2"/>
    <p:sldId id="486" r:id="rId3"/>
    <p:sldId id="499" r:id="rId4"/>
    <p:sldId id="501" r:id="rId5"/>
    <p:sldId id="502" r:id="rId6"/>
    <p:sldId id="509" r:id="rId7"/>
    <p:sldId id="505" r:id="rId8"/>
    <p:sldId id="511" r:id="rId9"/>
    <p:sldId id="510" r:id="rId10"/>
    <p:sldId id="512" r:id="rId11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6265" autoAdjust="0"/>
  </p:normalViewPr>
  <p:slideViewPr>
    <p:cSldViewPr snapToGrid="0">
      <p:cViewPr varScale="1">
        <p:scale>
          <a:sx n="99" d="100"/>
          <a:sy n="99" d="100"/>
        </p:scale>
        <p:origin x="8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807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247" y="0"/>
            <a:ext cx="4301806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220"/>
            <a:ext cx="4301807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247" y="6456220"/>
            <a:ext cx="4301806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vokabular.ujc.cas.cz/banka.aspx?idz=STB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/>
              <a:t>Čeština: veláry vs. labiály (palatalizace)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835554"/>
              </p:ext>
            </p:extLst>
          </p:nvPr>
        </p:nvGraphicFramePr>
        <p:xfrm>
          <a:off x="1024128" y="1892808"/>
          <a:ext cx="10329680" cy="42962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0077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742173">
                  <a:extLst>
                    <a:ext uri="{9D8B030D-6E8A-4147-A177-3AD203B41FA5}">
                      <a16:colId xmlns:a16="http://schemas.microsoft.com/office/drawing/2014/main" val="2516866692"/>
                    </a:ext>
                  </a:extLst>
                </a:gridCol>
                <a:gridCol w="1838425">
                  <a:extLst>
                    <a:ext uri="{9D8B030D-6E8A-4147-A177-3AD203B41FA5}">
                      <a16:colId xmlns:a16="http://schemas.microsoft.com/office/drawing/2014/main" val="2529273422"/>
                    </a:ext>
                  </a:extLst>
                </a:gridCol>
                <a:gridCol w="2248309">
                  <a:extLst>
                    <a:ext uri="{9D8B030D-6E8A-4147-A177-3AD203B41FA5}">
                      <a16:colId xmlns:a16="http://schemas.microsoft.com/office/drawing/2014/main" val="1432525877"/>
                    </a:ext>
                  </a:extLst>
                </a:gridCol>
              </a:tblGrid>
              <a:tr h="67593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cíl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zdroj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veláry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 g x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labiály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b f v m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7593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-ě</a:t>
                      </a:r>
                      <a:r>
                        <a:rPr lang="en-US" sz="2800" b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cap="small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d/</a:t>
                      </a:r>
                      <a:r>
                        <a:rPr lang="cs-CZ" sz="2800" b="0" cap="small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lSG</a:t>
                      </a:r>
                      <a:r>
                        <a:rPr lang="en-US" sz="2800" b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ěj</a:t>
                      </a:r>
                      <a:r>
                        <a:rPr lang="en-US" sz="2800" b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cap="small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</a:t>
                      </a:r>
                      <a:r>
                        <a:rPr lang="en-US" sz="2800" b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potoc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divoč-ej-</a:t>
                      </a:r>
                      <a:r>
                        <a:rPr lang="cs-CZ" sz="2800" b="0" i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ší</a:t>
                      </a: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příkop-ě</a:t>
                      </a: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hloup-ěj-ší</a:t>
                      </a: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904005"/>
                  </a:ext>
                </a:extLst>
              </a:tr>
              <a:tr h="67593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  <a:r>
                        <a:rPr lang="en-US" sz="2800" b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cap="small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Npl</a:t>
                      </a:r>
                      <a:r>
                        <a:rPr lang="en-US" sz="2800" b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-í</a:t>
                      </a:r>
                      <a:r>
                        <a:rPr lang="en-US" sz="2800" b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i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ptác</a:t>
                      </a:r>
                      <a:r>
                        <a:rPr lang="cs-CZ" sz="28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ptač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čáp-i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čap-í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7162953"/>
                  </a:ext>
                </a:extLst>
              </a:tr>
              <a:tr h="67593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en-US" sz="2800" b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cap="small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dim</a:t>
                      </a:r>
                      <a:r>
                        <a:rPr lang="en-US" sz="2800" b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800" b="0" i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ptáč-ek</a:t>
                      </a: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cůp-ek</a:t>
                      </a: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769327"/>
                  </a:ext>
                </a:extLst>
              </a:tr>
              <a:tr h="67593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91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992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en-US" dirty="0"/>
              <a:t>[</a:t>
            </a:r>
            <a:r>
              <a:rPr lang="cs-CZ" dirty="0"/>
              <a:t>u</a:t>
            </a:r>
            <a:r>
              <a:rPr lang="en-US" dirty="0"/>
              <a:t>]</a:t>
            </a:r>
            <a:r>
              <a:rPr lang="cs-CZ" dirty="0"/>
              <a:t>: stč. UB x </a:t>
            </a:r>
            <a:r>
              <a:rPr lang="cs-CZ" dirty="0" err="1"/>
              <a:t>nč</a:t>
            </a:r>
            <a:r>
              <a:rPr lang="cs-CZ" dirty="0"/>
              <a:t>. 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454205"/>
              </p:ext>
            </p:extLst>
          </p:nvPr>
        </p:nvGraphicFramePr>
        <p:xfrm>
          <a:off x="1024128" y="1892807"/>
          <a:ext cx="10329684" cy="4614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970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483524">
                  <a:extLst>
                    <a:ext uri="{9D8B030D-6E8A-4147-A177-3AD203B41FA5}">
                      <a16:colId xmlns:a16="http://schemas.microsoft.com/office/drawing/2014/main" val="2916793545"/>
                    </a:ext>
                  </a:extLst>
                </a:gridCol>
                <a:gridCol w="970918">
                  <a:extLst>
                    <a:ext uri="{9D8B030D-6E8A-4147-A177-3AD203B41FA5}">
                      <a16:colId xmlns:a16="http://schemas.microsoft.com/office/drawing/2014/main" val="1618074609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3759203473"/>
                    </a:ext>
                  </a:extLst>
                </a:gridCol>
                <a:gridCol w="1375030">
                  <a:extLst>
                    <a:ext uri="{9D8B030D-6E8A-4147-A177-3AD203B41FA5}">
                      <a16:colId xmlns:a16="http://schemas.microsoft.com/office/drawing/2014/main" val="3636747681"/>
                    </a:ext>
                  </a:extLst>
                </a:gridCol>
                <a:gridCol w="1368170">
                  <a:extLst>
                    <a:ext uri="{9D8B030D-6E8A-4147-A177-3AD203B41FA5}">
                      <a16:colId xmlns:a16="http://schemas.microsoft.com/office/drawing/2014/main" val="235138599"/>
                    </a:ext>
                  </a:extLst>
                </a:gridCol>
                <a:gridCol w="353444">
                  <a:extLst>
                    <a:ext uri="{9D8B030D-6E8A-4147-A177-3AD203B41FA5}">
                      <a16:colId xmlns:a16="http://schemas.microsoft.com/office/drawing/2014/main" val="3098152171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477716211"/>
                    </a:ext>
                  </a:extLst>
                </a:gridCol>
              </a:tblGrid>
              <a:tr h="6482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stč.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nč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218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 g x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ɦ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U-U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ku/podivu, ku/příkladu, ku prospěchu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1620983"/>
                  </a:ext>
                </a:extLst>
              </a:tr>
              <a:tr h="6737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b f v m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B-B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ku dvěma/šesti/jedné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3881039"/>
                  </a:ext>
                </a:extLst>
              </a:tr>
              <a:tr h="856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UB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8790982"/>
                  </a:ext>
                </a:extLst>
              </a:tr>
              <a:tr h="856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sz="2800" dirty="0"/>
                        <a:t>*</a:t>
                      </a:r>
                      <a:r>
                        <a:rPr lang="cs-CZ" sz="2800" dirty="0" smtClean="0"/>
                        <a:t>Prokop-u (x Prokop-e)</a:t>
                      </a:r>
                      <a:endParaRPr lang="cs-CZ" sz="2800" dirty="0"/>
                    </a:p>
                    <a:p>
                      <a:r>
                        <a:rPr lang="cs-CZ" sz="2800" dirty="0"/>
                        <a:t>             B-B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dirty="0" err="1" smtClean="0"/>
                        <a:t>Radk</a:t>
                      </a:r>
                      <a:r>
                        <a:rPr lang="cs-CZ" sz="2800" dirty="0" smtClean="0"/>
                        <a:t>-u</a:t>
                      </a:r>
                    </a:p>
                    <a:p>
                      <a:r>
                        <a:rPr lang="cs-CZ" sz="2800" dirty="0" smtClean="0"/>
                        <a:t>       </a:t>
                      </a:r>
                      <a:r>
                        <a:rPr lang="cs-CZ" sz="2800" dirty="0"/>
                        <a:t>U-U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832116"/>
                  </a:ext>
                </a:extLst>
              </a:tr>
              <a:tr h="856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074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241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/>
              <a:t>U-segmenty (</a:t>
            </a:r>
            <a:r>
              <a:rPr lang="cs-CZ" dirty="0" err="1"/>
              <a:t>Backley</a:t>
            </a:r>
            <a:r>
              <a:rPr lang="cs-CZ" dirty="0"/>
              <a:t> 2011)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529824"/>
              </p:ext>
            </p:extLst>
          </p:nvPr>
        </p:nvGraphicFramePr>
        <p:xfrm>
          <a:off x="1024128" y="1892807"/>
          <a:ext cx="10329688" cy="4284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084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234088">
                  <a:extLst>
                    <a:ext uri="{9D8B030D-6E8A-4147-A177-3AD203B41FA5}">
                      <a16:colId xmlns:a16="http://schemas.microsoft.com/office/drawing/2014/main" val="1642072260"/>
                    </a:ext>
                  </a:extLst>
                </a:gridCol>
                <a:gridCol w="1453415">
                  <a:extLst>
                    <a:ext uri="{9D8B030D-6E8A-4147-A177-3AD203B41FA5}">
                      <a16:colId xmlns:a16="http://schemas.microsoft.com/office/drawing/2014/main" val="2852233657"/>
                    </a:ext>
                  </a:extLst>
                </a:gridCol>
                <a:gridCol w="558265">
                  <a:extLst>
                    <a:ext uri="{9D8B030D-6E8A-4147-A177-3AD203B41FA5}">
                      <a16:colId xmlns:a16="http://schemas.microsoft.com/office/drawing/2014/main" val="1110249658"/>
                    </a:ext>
                  </a:extLst>
                </a:gridCol>
                <a:gridCol w="1771049">
                  <a:extLst>
                    <a:ext uri="{9D8B030D-6E8A-4147-A177-3AD203B41FA5}">
                      <a16:colId xmlns:a16="http://schemas.microsoft.com/office/drawing/2014/main" val="3147728015"/>
                    </a:ext>
                  </a:extLst>
                </a:gridCol>
                <a:gridCol w="612022">
                  <a:extLst>
                    <a:ext uri="{9D8B030D-6E8A-4147-A177-3AD203B41FA5}">
                      <a16:colId xmlns:a16="http://schemas.microsoft.com/office/drawing/2014/main" val="1661746923"/>
                    </a:ext>
                  </a:extLst>
                </a:gridCol>
              </a:tblGrid>
              <a:tr h="856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C-slot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C-slot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V-slot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V-slot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856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hlava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hlava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hlava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hlava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8070450"/>
                  </a:ext>
                </a:extLst>
              </a:tr>
              <a:tr h="8568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labiály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veláry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zaokrouhlené a/n zadní V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0442455"/>
                  </a:ext>
                </a:extLst>
              </a:tr>
              <a:tr h="856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b f v ɸ w m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 g x ɣ ŋ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o </a:t>
                      </a:r>
                      <a:r>
                        <a:rPr lang="cs-CZ" sz="2800" b="0" i="0" strike="sng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ø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310887"/>
                  </a:ext>
                </a:extLst>
              </a:tr>
              <a:tr h="856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0740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850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sz="3600" dirty="0"/>
              <a:t>Palatalizace: alveoláry/veláry vs. labiály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758587"/>
              </p:ext>
            </p:extLst>
          </p:nvPr>
        </p:nvGraphicFramePr>
        <p:xfrm>
          <a:off x="1024128" y="1892808"/>
          <a:ext cx="10329680" cy="49721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773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213811">
                  <a:extLst>
                    <a:ext uri="{9D8B030D-6E8A-4147-A177-3AD203B41FA5}">
                      <a16:colId xmlns:a16="http://schemas.microsoft.com/office/drawing/2014/main" val="2516866692"/>
                    </a:ext>
                  </a:extLst>
                </a:gridCol>
                <a:gridCol w="2117557">
                  <a:extLst>
                    <a:ext uri="{9D8B030D-6E8A-4147-A177-3AD203B41FA5}">
                      <a16:colId xmlns:a16="http://schemas.microsoft.com/office/drawing/2014/main" val="2529273422"/>
                    </a:ext>
                  </a:extLst>
                </a:gridCol>
                <a:gridCol w="2960579">
                  <a:extLst>
                    <a:ext uri="{9D8B030D-6E8A-4147-A177-3AD203B41FA5}">
                      <a16:colId xmlns:a16="http://schemas.microsoft.com/office/drawing/2014/main" val="1432525877"/>
                    </a:ext>
                  </a:extLst>
                </a:gridCol>
              </a:tblGrid>
              <a:tr h="67593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cíl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zdroj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veláry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 g x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alveoláry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 d 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labiály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b f v m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7593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-ě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cap="small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d/</a:t>
                      </a:r>
                      <a:r>
                        <a:rPr lang="cs-CZ" sz="2400" b="0" cap="small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lSG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ěj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cap="small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potoc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divoč-ej-</a:t>
                      </a:r>
                      <a:r>
                        <a:rPr lang="cs-CZ" sz="2400" b="0" i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ší</a:t>
                      </a:r>
                      <a:endParaRPr lang="cs-CZ" sz="24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4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plot-ě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4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krut-</a:t>
                      </a:r>
                      <a:r>
                        <a:rPr lang="cs-CZ" sz="2400" b="0" i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ěj</a:t>
                      </a:r>
                      <a:r>
                        <a:rPr lang="cs-CZ" sz="24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ší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příkop-ě</a:t>
                      </a:r>
                      <a:endParaRPr lang="cs-CZ" sz="24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hloup-ěj-ší</a:t>
                      </a:r>
                      <a:endParaRPr lang="cs-CZ" sz="24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904005"/>
                  </a:ext>
                </a:extLst>
              </a:tr>
              <a:tr h="67593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cap="small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Npl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-í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i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ptác</a:t>
                      </a:r>
                      <a:r>
                        <a:rPr lang="cs-CZ" sz="24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  <a:endParaRPr lang="cs-CZ" sz="24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ptač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kojot-i</a:t>
                      </a:r>
                      <a:endParaRPr lang="cs-CZ" sz="24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kojot-í</a:t>
                      </a:r>
                      <a:endParaRPr lang="cs-CZ" sz="24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čáp-i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čap-í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7162953"/>
                  </a:ext>
                </a:extLst>
              </a:tr>
              <a:tr h="67593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cap="small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dim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400" b="0" i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ptáč-ek</a:t>
                      </a:r>
                      <a:endParaRPr lang="cs-CZ" sz="24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kojot-</a:t>
                      </a:r>
                      <a:r>
                        <a:rPr lang="cs-CZ" sz="2400" b="0" i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endParaRPr lang="cs-CZ" sz="24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cůp-ek</a:t>
                      </a:r>
                      <a:endParaRPr lang="cs-CZ" sz="24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769327"/>
                  </a:ext>
                </a:extLst>
              </a:tr>
              <a:tr h="67593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+ I =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4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I </a:t>
                      </a:r>
                      <a:r>
                        <a:rPr lang="cs-CZ" sz="24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4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+ I =</a:t>
                      </a:r>
                      <a:r>
                        <a:rPr lang="en-US" sz="24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4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UI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91964"/>
                  </a:ext>
                </a:extLst>
              </a:tr>
              <a:tr h="67593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změna artikulace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sekundární artikulace</a:t>
                      </a:r>
                      <a:endParaRPr lang="cs-CZ" sz="24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6315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106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/>
              <a:t>Vokativ: alveoláry/labiály vs. veláry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149127"/>
              </p:ext>
            </p:extLst>
          </p:nvPr>
        </p:nvGraphicFramePr>
        <p:xfrm>
          <a:off x="1024128" y="1892807"/>
          <a:ext cx="10329685" cy="5748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893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270535">
                  <a:extLst>
                    <a:ext uri="{9D8B030D-6E8A-4147-A177-3AD203B41FA5}">
                      <a16:colId xmlns:a16="http://schemas.microsoft.com/office/drawing/2014/main" val="397321611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20627988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53059304"/>
                    </a:ext>
                  </a:extLst>
                </a:gridCol>
                <a:gridCol w="966076">
                  <a:extLst>
                    <a:ext uri="{9D8B030D-6E8A-4147-A177-3AD203B41FA5}">
                      <a16:colId xmlns:a16="http://schemas.microsoft.com/office/drawing/2014/main" val="1652748186"/>
                    </a:ext>
                  </a:extLst>
                </a:gridCol>
                <a:gridCol w="910850">
                  <a:extLst>
                    <a:ext uri="{9D8B030D-6E8A-4147-A177-3AD203B41FA5}">
                      <a16:colId xmlns:a16="http://schemas.microsoft.com/office/drawing/2014/main" val="1503154372"/>
                    </a:ext>
                  </a:extLst>
                </a:gridCol>
                <a:gridCol w="1742173">
                  <a:extLst>
                    <a:ext uri="{9D8B030D-6E8A-4147-A177-3AD203B41FA5}">
                      <a16:colId xmlns:a16="http://schemas.microsoft.com/office/drawing/2014/main" val="3422486615"/>
                    </a:ext>
                  </a:extLst>
                </a:gridCol>
                <a:gridCol w="1609838">
                  <a:extLst>
                    <a:ext uri="{9D8B030D-6E8A-4147-A177-3AD203B41FA5}">
                      <a16:colId xmlns:a16="http://schemas.microsoft.com/office/drawing/2014/main" val="818288188"/>
                    </a:ext>
                  </a:extLst>
                </a:gridCol>
                <a:gridCol w="60960">
                  <a:extLst>
                    <a:ext uri="{9D8B030D-6E8A-4147-A177-3AD203B41FA5}">
                      <a16:colId xmlns:a16="http://schemas.microsoft.com/office/drawing/2014/main" val="2668319000"/>
                    </a:ext>
                  </a:extLst>
                </a:gridCol>
              </a:tblGrid>
              <a:tr h="428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labiály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alveoláry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veláry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palatalizující alomorfy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284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Nsg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hňup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kluk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Vsg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kluk-u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*kluč-e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6746174"/>
                  </a:ext>
                </a:extLst>
              </a:tr>
              <a:tr h="428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G/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Asg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hňup-a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chrt-a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kluk-a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Npl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*kluk-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ové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kluc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0884084"/>
                  </a:ext>
                </a:extLst>
              </a:tr>
              <a:tr h="4284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Vsg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hňup-e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chrt-e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kluk-u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Lpl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kluk-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ách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kluc-ích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567049"/>
                  </a:ext>
                </a:extLst>
              </a:tr>
              <a:tr h="428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6235874"/>
                  </a:ext>
                </a:extLst>
              </a:tr>
              <a:tr h="428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U-IA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8681533"/>
                  </a:ext>
                </a:extLst>
              </a:tr>
              <a:tr h="4284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Vsg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*Petr-u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Petř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753174"/>
                  </a:ext>
                </a:extLst>
              </a:tr>
              <a:tr h="428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harmonie mezi základem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koncovkou 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lúzr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lúzř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39645"/>
                  </a:ext>
                </a:extLst>
              </a:tr>
              <a:tr h="4284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8389550"/>
                  </a:ext>
                </a:extLst>
              </a:tr>
              <a:tr h="428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3106939"/>
                  </a:ext>
                </a:extLst>
              </a:tr>
            </a:tbl>
          </a:graphicData>
        </a:graphic>
      </p:graphicFrame>
      <p:cxnSp>
        <p:nvCxnSpPr>
          <p:cNvPr id="5" name="Přímá spojnice se šipkou 4"/>
          <p:cNvCxnSpPr/>
          <p:nvPr/>
        </p:nvCxnSpPr>
        <p:spPr>
          <a:xfrm flipV="1">
            <a:off x="4562375" y="5399775"/>
            <a:ext cx="837397" cy="4620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890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937831"/>
              </p:ext>
            </p:extLst>
          </p:nvPr>
        </p:nvGraphicFramePr>
        <p:xfrm>
          <a:off x="1024128" y="1892807"/>
          <a:ext cx="10329688" cy="4284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61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576000">
                  <a:extLst>
                    <a:ext uri="{9D8B030D-6E8A-4147-A177-3AD203B41FA5}">
                      <a16:colId xmlns:a16="http://schemas.microsoft.com/office/drawing/2014/main" val="1721723740"/>
                    </a:ext>
                  </a:extLst>
                </a:gridCol>
                <a:gridCol w="1867229">
                  <a:extLst>
                    <a:ext uri="{9D8B030D-6E8A-4147-A177-3AD203B41FA5}">
                      <a16:colId xmlns:a16="http://schemas.microsoft.com/office/drawing/2014/main" val="1794083252"/>
                    </a:ext>
                  </a:extLst>
                </a:gridCol>
                <a:gridCol w="1721615">
                  <a:extLst>
                    <a:ext uri="{9D8B030D-6E8A-4147-A177-3AD203B41FA5}">
                      <a16:colId xmlns:a16="http://schemas.microsoft.com/office/drawing/2014/main" val="3845304431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4066233384"/>
                    </a:ext>
                  </a:extLst>
                </a:gridCol>
                <a:gridCol w="1721615">
                  <a:extLst>
                    <a:ext uri="{9D8B030D-6E8A-4147-A177-3AD203B41FA5}">
                      <a16:colId xmlns:a16="http://schemas.microsoft.com/office/drawing/2014/main" val="1657746646"/>
                    </a:ext>
                  </a:extLst>
                </a:gridCol>
              </a:tblGrid>
              <a:tr h="8568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labiály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alveoláry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veláry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8568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palatalizace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i="0" baseline="30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268194"/>
                  </a:ext>
                </a:extLst>
              </a:tr>
              <a:tr h="85683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alomorfie (vokativ)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6189414"/>
                  </a:ext>
                </a:extLst>
              </a:tr>
              <a:tr h="856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4160332"/>
                  </a:ext>
                </a:extLst>
              </a:tr>
              <a:tr h="856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7836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573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Zadní/velární ≠ labiální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738696"/>
              </p:ext>
            </p:extLst>
          </p:nvPr>
        </p:nvGraphicFramePr>
        <p:xfrm>
          <a:off x="1024128" y="1892807"/>
          <a:ext cx="10329684" cy="45334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033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149041674"/>
                    </a:ext>
                  </a:extLst>
                </a:gridCol>
                <a:gridCol w="3352368">
                  <a:extLst>
                    <a:ext uri="{9D8B030D-6E8A-4147-A177-3AD203B41FA5}">
                      <a16:colId xmlns:a16="http://schemas.microsoft.com/office/drawing/2014/main" val="555630222"/>
                    </a:ext>
                  </a:extLst>
                </a:gridCol>
                <a:gridCol w="2582421">
                  <a:extLst>
                    <a:ext uri="{9D8B030D-6E8A-4147-A177-3AD203B41FA5}">
                      <a16:colId xmlns:a16="http://schemas.microsoft.com/office/drawing/2014/main" val="1954372699"/>
                    </a:ext>
                  </a:extLst>
                </a:gridCol>
              </a:tblGrid>
              <a:tr h="856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zadní/velární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labiální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856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velární C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 g x ɣ ŋ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nezaokrouhlené zadní V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ɯ ʌ ɑ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2184012"/>
                  </a:ext>
                </a:extLst>
              </a:tr>
              <a:tr h="8568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zaokrouhlené přední V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 ø ɶ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6830727"/>
                  </a:ext>
                </a:extLst>
              </a:tr>
              <a:tr h="856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labializované velární C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cs-CZ" sz="2800" b="0" i="0" baseline="30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cs-CZ" sz="2800" b="0" i="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cs-CZ" sz="2800" b="0" i="0" baseline="30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zaokrouhlené zadní V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o ɒ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9857163"/>
                  </a:ext>
                </a:extLst>
              </a:tr>
              <a:tr h="856831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 veláry a labiály mají různý obsah (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1990, 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Rennison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1990)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2738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810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214679"/>
          </a:xfrm>
        </p:spPr>
        <p:txBody>
          <a:bodyPr/>
          <a:lstStyle/>
          <a:p>
            <a:r>
              <a:rPr lang="cs-CZ" dirty="0"/>
              <a:t>Labiální element </a:t>
            </a:r>
            <a:r>
              <a:rPr lang="cs-CZ" dirty="0" smtClean="0"/>
              <a:t>B (</a:t>
            </a:r>
            <a:r>
              <a:rPr lang="cs-CZ" dirty="0" err="1" smtClean="0"/>
              <a:t>Scheer</a:t>
            </a:r>
            <a:r>
              <a:rPr lang="cs-CZ" dirty="0" smtClean="0"/>
              <a:t> </a:t>
            </a:r>
            <a:r>
              <a:rPr lang="cs-CZ" dirty="0"/>
              <a:t>2004)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538586"/>
              </p:ext>
            </p:extLst>
          </p:nvPr>
        </p:nvGraphicFramePr>
        <p:xfrm>
          <a:off x="1024112" y="1599054"/>
          <a:ext cx="10329688" cy="5258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455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568918">
                  <a:extLst>
                    <a:ext uri="{9D8B030D-6E8A-4147-A177-3AD203B41FA5}">
                      <a16:colId xmlns:a16="http://schemas.microsoft.com/office/drawing/2014/main" val="2406418343"/>
                    </a:ext>
                  </a:extLst>
                </a:gridCol>
                <a:gridCol w="1780674">
                  <a:extLst>
                    <a:ext uri="{9D8B030D-6E8A-4147-A177-3AD203B41FA5}">
                      <a16:colId xmlns:a16="http://schemas.microsoft.com/office/drawing/2014/main" val="150268411"/>
                    </a:ext>
                  </a:extLst>
                </a:gridCol>
                <a:gridCol w="1944319">
                  <a:extLst>
                    <a:ext uri="{9D8B030D-6E8A-4147-A177-3AD203B41FA5}">
                      <a16:colId xmlns:a16="http://schemas.microsoft.com/office/drawing/2014/main" val="1196598291"/>
                    </a:ext>
                  </a:extLst>
                </a:gridCol>
                <a:gridCol w="721879">
                  <a:extLst>
                    <a:ext uri="{9D8B030D-6E8A-4147-A177-3AD203B41FA5}">
                      <a16:colId xmlns:a16="http://schemas.microsoft.com/office/drawing/2014/main" val="2456678245"/>
                    </a:ext>
                  </a:extLst>
                </a:gridCol>
                <a:gridCol w="904790">
                  <a:extLst>
                    <a:ext uri="{9D8B030D-6E8A-4147-A177-3AD203B41FA5}">
                      <a16:colId xmlns:a16="http://schemas.microsoft.com/office/drawing/2014/main" val="1928148589"/>
                    </a:ext>
                  </a:extLst>
                </a:gridCol>
                <a:gridCol w="2344554">
                  <a:extLst>
                    <a:ext uri="{9D8B030D-6E8A-4147-A177-3AD203B41FA5}">
                      <a16:colId xmlns:a16="http://schemas.microsoft.com/office/drawing/2014/main" val="98795585"/>
                    </a:ext>
                  </a:extLst>
                </a:gridCol>
              </a:tblGrid>
              <a:tr h="6482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U/I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384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414771"/>
                  </a:ext>
                </a:extLst>
              </a:tr>
              <a:tr h="8568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 g x</a:t>
                      </a:r>
                      <a:r>
                        <a:rPr lang="en-US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ɦ</a:t>
                      </a:r>
                      <a:r>
                        <a:rPr lang="en-US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b f v m</a:t>
                      </a:r>
                      <a:r>
                        <a:rPr lang="en-US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349688"/>
                  </a:ext>
                </a:extLst>
              </a:tr>
              <a:tr h="85683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palatalizace velár: </a:t>
                      </a:r>
                      <a:r>
                        <a:rPr lang="cs-CZ" sz="2800" b="0" i="0" strike="sng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←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palatalizace labiál: BI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←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1678015"/>
                  </a:ext>
                </a:extLst>
              </a:tr>
              <a:tr h="679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U/I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strike="sng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611939"/>
                  </a:ext>
                </a:extLst>
              </a:tr>
              <a:tr h="7218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929716"/>
                  </a:ext>
                </a:extLst>
              </a:tr>
              <a:tr h="856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͡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͡ʃ</a:t>
                      </a: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z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 ʃ</a:t>
                      </a:r>
                      <a:r>
                        <a:rPr lang="en-US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pj</a:t>
                      </a: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bj</a:t>
                      </a: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fj</a:t>
                      </a: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vj</a:t>
                      </a:r>
                      <a:r>
                        <a:rPr lang="en-US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[</a:t>
                      </a:r>
                      <a:r>
                        <a:rPr lang="cs-CZ" sz="2400" dirty="0" err="1"/>
                        <a:t>mj</a:t>
                      </a:r>
                      <a:r>
                        <a:rPr lang="en-US" sz="2400" dirty="0"/>
                        <a:t>]</a:t>
                      </a:r>
                      <a:r>
                        <a:rPr lang="cs-CZ" sz="2400" dirty="0"/>
                        <a:t> </a:t>
                      </a:r>
                      <a:r>
                        <a:rPr lang="en-US" sz="2400" dirty="0"/>
                        <a:t>&gt;</a:t>
                      </a:r>
                      <a:r>
                        <a:rPr lang="cs-CZ" sz="2400" dirty="0"/>
                        <a:t> </a:t>
                      </a:r>
                      <a:r>
                        <a:rPr lang="en-US" sz="2400" dirty="0"/>
                        <a:t>[</a:t>
                      </a:r>
                      <a:r>
                        <a:rPr lang="cs-CZ" sz="2400" dirty="0" err="1"/>
                        <a:t>mɲ</a:t>
                      </a:r>
                      <a:r>
                        <a:rPr lang="en-US" sz="2400" dirty="0"/>
                        <a:t>]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843276"/>
                  </a:ext>
                </a:extLst>
              </a:tr>
            </a:tbl>
          </a:graphicData>
        </a:graphic>
      </p:graphicFrame>
      <p:cxnSp>
        <p:nvCxnSpPr>
          <p:cNvPr id="5" name="Přímá spojnice se šipkou 4"/>
          <p:cNvCxnSpPr/>
          <p:nvPr/>
        </p:nvCxnSpPr>
        <p:spPr>
          <a:xfrm flipH="1">
            <a:off x="2608447" y="4860758"/>
            <a:ext cx="88552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H="1">
            <a:off x="7968114" y="4839903"/>
            <a:ext cx="88552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307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en-US" dirty="0"/>
              <a:t>[</a:t>
            </a:r>
            <a:r>
              <a:rPr lang="cs-CZ" dirty="0"/>
              <a:t>u o</a:t>
            </a:r>
            <a:r>
              <a:rPr lang="en-US" dirty="0"/>
              <a:t>]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342967"/>
              </p:ext>
            </p:extLst>
          </p:nvPr>
        </p:nvGraphicFramePr>
        <p:xfrm>
          <a:off x="1024128" y="1892807"/>
          <a:ext cx="10329684" cy="4284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033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149041674"/>
                    </a:ext>
                  </a:extLst>
                </a:gridCol>
                <a:gridCol w="3352368">
                  <a:extLst>
                    <a:ext uri="{9D8B030D-6E8A-4147-A177-3AD203B41FA5}">
                      <a16:colId xmlns:a16="http://schemas.microsoft.com/office/drawing/2014/main" val="555630222"/>
                    </a:ext>
                  </a:extLst>
                </a:gridCol>
                <a:gridCol w="2582421">
                  <a:extLst>
                    <a:ext uri="{9D8B030D-6E8A-4147-A177-3AD203B41FA5}">
                      <a16:colId xmlns:a16="http://schemas.microsoft.com/office/drawing/2014/main" val="1954372699"/>
                    </a:ext>
                  </a:extLst>
                </a:gridCol>
              </a:tblGrid>
              <a:tr h="856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zadní/velární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labiální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856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U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veláry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2184012"/>
                  </a:ext>
                </a:extLst>
              </a:tr>
              <a:tr h="8568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labiály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6830727"/>
                  </a:ext>
                </a:extLst>
              </a:tr>
              <a:tr h="856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o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9857163"/>
                  </a:ext>
                </a:extLst>
              </a:tr>
              <a:tr h="856831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predikce: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o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UB =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interakce s velárami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labiálami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2738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238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/>
              <a:t>Stará čeština: předložka </a:t>
            </a:r>
            <a:r>
              <a:rPr lang="cs-CZ" i="1" dirty="0"/>
              <a:t>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146906"/>
              </p:ext>
            </p:extLst>
          </p:nvPr>
        </p:nvGraphicFramePr>
        <p:xfrm>
          <a:off x="1024128" y="1892807"/>
          <a:ext cx="10329684" cy="4284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2968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</a:tblGrid>
              <a:tr h="42841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</a:rPr>
                        <a:t>ku [pbmvfkghc].*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</a:rPr>
                        <a:t>ku [^pbmvfkghc].*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hlinkClick r:id="rId2"/>
                        </a:rPr>
                        <a:t>https://vokabular.ujc.cas.cz/banka.aspx?idz=STB</a:t>
                      </a:r>
                      <a:endParaRPr lang="cs-CZ" sz="2800" b="0" i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0087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530</Words>
  <Application>Microsoft Office PowerPoint</Application>
  <PresentationFormat>Širokoúhlá obrazovka</PresentationFormat>
  <Paragraphs>213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Motiv Office</vt:lpstr>
      <vt:lpstr>Čeština: veláry vs. labiály (palatalizace)</vt:lpstr>
      <vt:lpstr>U-segmenty (Backley 2011)</vt:lpstr>
      <vt:lpstr>Palatalizace: alveoláry/veláry vs. labiály</vt:lpstr>
      <vt:lpstr>Vokativ: alveoláry/labiály vs. veláry</vt:lpstr>
      <vt:lpstr>Shrnutí</vt:lpstr>
      <vt:lpstr>Zadní/velární ≠ labiální </vt:lpstr>
      <vt:lpstr>Labiální element B (Scheer 2004)</vt:lpstr>
      <vt:lpstr>[u o]</vt:lpstr>
      <vt:lpstr>Stará čeština: předložka k</vt:lpstr>
      <vt:lpstr>[u]: stč. UB x nč. U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Markéta Ziková</cp:lastModifiedBy>
  <cp:revision>826</cp:revision>
  <cp:lastPrinted>2019-06-24T12:30:17Z</cp:lastPrinted>
  <dcterms:created xsi:type="dcterms:W3CDTF">2018-11-27T11:40:05Z</dcterms:created>
  <dcterms:modified xsi:type="dcterms:W3CDTF">2021-04-07T13:07:04Z</dcterms:modified>
</cp:coreProperties>
</file>