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14"/>
  </p:handoutMasterIdLst>
  <p:sldIdLst>
    <p:sldId id="511" r:id="rId2"/>
    <p:sldId id="520" r:id="rId3"/>
    <p:sldId id="519" r:id="rId4"/>
    <p:sldId id="523" r:id="rId5"/>
    <p:sldId id="524" r:id="rId6"/>
    <p:sldId id="522" r:id="rId7"/>
    <p:sldId id="531" r:id="rId8"/>
    <p:sldId id="534" r:id="rId9"/>
    <p:sldId id="535" r:id="rId10"/>
    <p:sldId id="547" r:id="rId11"/>
    <p:sldId id="538" r:id="rId12"/>
    <p:sldId id="536" r:id="rId13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6265" autoAdjust="0"/>
  </p:normalViewPr>
  <p:slideViewPr>
    <p:cSldViewPr snapToGrid="0">
      <p:cViewPr varScale="1">
        <p:scale>
          <a:sx n="99" d="100"/>
          <a:sy n="99" d="100"/>
        </p:scale>
        <p:origin x="8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807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247" y="0"/>
            <a:ext cx="4301806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220"/>
            <a:ext cx="4301807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247" y="6456220"/>
            <a:ext cx="4301806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 smtClean="0"/>
              <a:t>Labiální B, velární 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347032"/>
              </p:ext>
            </p:extLst>
          </p:nvPr>
        </p:nvGraphicFramePr>
        <p:xfrm>
          <a:off x="1024128" y="1892807"/>
          <a:ext cx="10329687" cy="59479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535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185352">
                  <a:extLst>
                    <a:ext uri="{9D8B030D-6E8A-4147-A177-3AD203B41FA5}">
                      <a16:colId xmlns:a16="http://schemas.microsoft.com/office/drawing/2014/main" val="712416050"/>
                    </a:ext>
                  </a:extLst>
                </a:gridCol>
                <a:gridCol w="211719">
                  <a:extLst>
                    <a:ext uri="{9D8B030D-6E8A-4147-A177-3AD203B41FA5}">
                      <a16:colId xmlns:a16="http://schemas.microsoft.com/office/drawing/2014/main" val="2094614300"/>
                    </a:ext>
                  </a:extLst>
                </a:gridCol>
                <a:gridCol w="753693">
                  <a:extLst>
                    <a:ext uri="{9D8B030D-6E8A-4147-A177-3AD203B41FA5}">
                      <a16:colId xmlns:a16="http://schemas.microsoft.com/office/drawing/2014/main" val="718246836"/>
                    </a:ext>
                  </a:extLst>
                </a:gridCol>
                <a:gridCol w="972152">
                  <a:extLst>
                    <a:ext uri="{9D8B030D-6E8A-4147-A177-3AD203B41FA5}">
                      <a16:colId xmlns:a16="http://schemas.microsoft.com/office/drawing/2014/main" val="4029301876"/>
                    </a:ext>
                  </a:extLst>
                </a:gridCol>
                <a:gridCol w="826909">
                  <a:extLst>
                    <a:ext uri="{9D8B030D-6E8A-4147-A177-3AD203B41FA5}">
                      <a16:colId xmlns:a16="http://schemas.microsoft.com/office/drawing/2014/main" val="2272801044"/>
                    </a:ext>
                  </a:extLst>
                </a:gridCol>
                <a:gridCol w="789560">
                  <a:extLst>
                    <a:ext uri="{9D8B030D-6E8A-4147-A177-3AD203B41FA5}">
                      <a16:colId xmlns:a16="http://schemas.microsoft.com/office/drawing/2014/main" val="2155679167"/>
                    </a:ext>
                  </a:extLst>
                </a:gridCol>
                <a:gridCol w="789561">
                  <a:extLst>
                    <a:ext uri="{9D8B030D-6E8A-4147-A177-3AD203B41FA5}">
                      <a16:colId xmlns:a16="http://schemas.microsoft.com/office/drawing/2014/main" val="2041359758"/>
                    </a:ext>
                  </a:extLst>
                </a:gridCol>
                <a:gridCol w="471923">
                  <a:extLst>
                    <a:ext uri="{9D8B030D-6E8A-4147-A177-3AD203B41FA5}">
                      <a16:colId xmlns:a16="http://schemas.microsoft.com/office/drawing/2014/main" val="469672854"/>
                    </a:ext>
                  </a:extLst>
                </a:gridCol>
                <a:gridCol w="3143466">
                  <a:extLst>
                    <a:ext uri="{9D8B030D-6E8A-4147-A177-3AD203B41FA5}">
                      <a16:colId xmlns:a16="http://schemas.microsoft.com/office/drawing/2014/main" val="4254206758"/>
                    </a:ext>
                  </a:extLst>
                </a:gridCol>
              </a:tblGrid>
              <a:tr h="85683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alomorfie 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Vsg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Radk</a:t>
                      </a:r>
                      <a:r>
                        <a:rPr lang="cs-CZ" sz="2800" b="0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U-U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cs-CZ" sz="2800" b="0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Prokop-u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veláry+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labiály: ¬U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¬B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123588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protetické </a:t>
                      </a:r>
                      <a:r>
                        <a:rPr lang="cs-CZ" sz="2800" b="0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voko</a:t>
                      </a:r>
                      <a:endParaRPr lang="cs-CZ" sz="2800" b="0" i="1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B-B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cs-CZ" sz="2800" b="0" i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vucho</a:t>
                      </a:r>
                      <a:endParaRPr lang="cs-CZ" sz="2800" b="0" i="1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labiály+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¬B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2904127"/>
                  </a:ext>
                </a:extLst>
              </a:tr>
              <a:tr h="5140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nebo    o = BU ?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3192424"/>
                  </a:ext>
                </a:extLst>
              </a:tr>
              <a:tr h="5140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?</a:t>
                      </a:r>
                      <a:endParaRPr lang="cs-CZ" sz="2800" dirty="0"/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= 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465714"/>
                  </a:ext>
                </a:extLst>
              </a:tr>
              <a:tr h="5141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4552775"/>
                  </a:ext>
                </a:extLst>
              </a:tr>
              <a:tr h="17136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9255"/>
                  </a:ext>
                </a:extLst>
              </a:tr>
              <a:tr h="34273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5507774"/>
                  </a:ext>
                </a:extLst>
              </a:tr>
              <a:tr h="5140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447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238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i="1" dirty="0"/>
              <a:t>d</a:t>
            </a:r>
            <a:r>
              <a:rPr lang="cs-CZ" i="1" dirty="0" smtClean="0"/>
              <a:t>ům - domu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571075"/>
              </p:ext>
            </p:extLst>
          </p:nvPr>
        </p:nvGraphicFramePr>
        <p:xfrm>
          <a:off x="1024128" y="1892807"/>
          <a:ext cx="10329684" cy="46518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296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032969">
                  <a:extLst>
                    <a:ext uri="{9D8B030D-6E8A-4147-A177-3AD203B41FA5}">
                      <a16:colId xmlns:a16="http://schemas.microsoft.com/office/drawing/2014/main" val="3314549774"/>
                    </a:ext>
                  </a:extLst>
                </a:gridCol>
                <a:gridCol w="1032968">
                  <a:extLst>
                    <a:ext uri="{9D8B030D-6E8A-4147-A177-3AD203B41FA5}">
                      <a16:colId xmlns:a16="http://schemas.microsoft.com/office/drawing/2014/main" val="2097478008"/>
                    </a:ext>
                  </a:extLst>
                </a:gridCol>
                <a:gridCol w="1032969">
                  <a:extLst>
                    <a:ext uri="{9D8B030D-6E8A-4147-A177-3AD203B41FA5}">
                      <a16:colId xmlns:a16="http://schemas.microsoft.com/office/drawing/2014/main" val="115234850"/>
                    </a:ext>
                  </a:extLst>
                </a:gridCol>
                <a:gridCol w="1032968">
                  <a:extLst>
                    <a:ext uri="{9D8B030D-6E8A-4147-A177-3AD203B41FA5}">
                      <a16:colId xmlns:a16="http://schemas.microsoft.com/office/drawing/2014/main" val="2096518018"/>
                    </a:ext>
                  </a:extLst>
                </a:gridCol>
                <a:gridCol w="1032968">
                  <a:extLst>
                    <a:ext uri="{9D8B030D-6E8A-4147-A177-3AD203B41FA5}">
                      <a16:colId xmlns:a16="http://schemas.microsoft.com/office/drawing/2014/main" val="3830780637"/>
                    </a:ext>
                  </a:extLst>
                </a:gridCol>
                <a:gridCol w="1032969">
                  <a:extLst>
                    <a:ext uri="{9D8B030D-6E8A-4147-A177-3AD203B41FA5}">
                      <a16:colId xmlns:a16="http://schemas.microsoft.com/office/drawing/2014/main" val="1125726597"/>
                    </a:ext>
                  </a:extLst>
                </a:gridCol>
                <a:gridCol w="1032968">
                  <a:extLst>
                    <a:ext uri="{9D8B030D-6E8A-4147-A177-3AD203B41FA5}">
                      <a16:colId xmlns:a16="http://schemas.microsoft.com/office/drawing/2014/main" val="3197475725"/>
                    </a:ext>
                  </a:extLst>
                </a:gridCol>
                <a:gridCol w="1032969">
                  <a:extLst>
                    <a:ext uri="{9D8B030D-6E8A-4147-A177-3AD203B41FA5}">
                      <a16:colId xmlns:a16="http://schemas.microsoft.com/office/drawing/2014/main" val="641593837"/>
                    </a:ext>
                  </a:extLst>
                </a:gridCol>
                <a:gridCol w="1032968">
                  <a:extLst>
                    <a:ext uri="{9D8B030D-6E8A-4147-A177-3AD203B41FA5}">
                      <a16:colId xmlns:a16="http://schemas.microsoft.com/office/drawing/2014/main" val="3478552262"/>
                    </a:ext>
                  </a:extLst>
                </a:gridCol>
              </a:tblGrid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dům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hnůj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sůl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otc-ův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dom-u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hnoj-e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sol-i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otc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-ov-a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1040225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dom-y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hnoj-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ník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sol-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otc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-ov-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ých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0203515"/>
                  </a:ext>
                </a:extLst>
              </a:tr>
              <a:tr h="52993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dom-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ácí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hnoj-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sol-ný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otc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-ov-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ský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4589732"/>
                  </a:ext>
                </a:extLst>
              </a:tr>
              <a:tr h="52993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046340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5326478"/>
                  </a:ext>
                </a:extLst>
              </a:tr>
              <a:tr h="1059874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je všude kromě 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Nsg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→ nejde o krácení *u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o, ale ani o dloužení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→ alternace není výsledkem fonologického procesu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7516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5020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Imperativ: </a:t>
            </a:r>
            <a:r>
              <a:rPr lang="cs-CZ" dirty="0">
                <a:solidFill>
                  <a:prstClr val="black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*VVC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cs-CZ" dirty="0">
                <a:solidFill>
                  <a:prstClr val="black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619379"/>
              </p:ext>
            </p:extLst>
          </p:nvPr>
        </p:nvGraphicFramePr>
        <p:xfrm>
          <a:off x="1001028" y="1892807"/>
          <a:ext cx="10352786" cy="4239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029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8562488">
                  <a:extLst>
                    <a:ext uri="{9D8B030D-6E8A-4147-A177-3AD203B41FA5}">
                      <a16:colId xmlns:a16="http://schemas.microsoft.com/office/drawing/2014/main" val="2547326956"/>
                    </a:ext>
                  </a:extLst>
                </a:gridCol>
              </a:tblGrid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trůníš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truň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půlíš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pul, úžíš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už, úpíš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up, ústíš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?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usť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(! půjčíš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půjč, mluvená č.: pučíš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puč)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0165249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7667728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(půjdeš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pojď, mluvená č.: 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pudeš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poď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8735190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4659469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6246529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3050619"/>
                  </a:ext>
                </a:extLst>
              </a:tr>
              <a:tr h="52993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59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9200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 err="1" smtClean="0"/>
              <a:t>Mezishrnutí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341700"/>
              </p:ext>
            </p:extLst>
          </p:nvPr>
        </p:nvGraphicFramePr>
        <p:xfrm>
          <a:off x="1024128" y="1892807"/>
          <a:ext cx="10329684" cy="47892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165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861653">
                  <a:extLst>
                    <a:ext uri="{9D8B030D-6E8A-4147-A177-3AD203B41FA5}">
                      <a16:colId xmlns:a16="http://schemas.microsoft.com/office/drawing/2014/main" val="736274217"/>
                    </a:ext>
                  </a:extLst>
                </a:gridCol>
                <a:gridCol w="861654">
                  <a:extLst>
                    <a:ext uri="{9D8B030D-6E8A-4147-A177-3AD203B41FA5}">
                      <a16:colId xmlns:a16="http://schemas.microsoft.com/office/drawing/2014/main" val="3939524933"/>
                    </a:ext>
                  </a:extLst>
                </a:gridCol>
                <a:gridCol w="135138">
                  <a:extLst>
                    <a:ext uri="{9D8B030D-6E8A-4147-A177-3AD203B41FA5}">
                      <a16:colId xmlns:a16="http://schemas.microsoft.com/office/drawing/2014/main" val="2362956070"/>
                    </a:ext>
                  </a:extLst>
                </a:gridCol>
                <a:gridCol w="726515">
                  <a:extLst>
                    <a:ext uri="{9D8B030D-6E8A-4147-A177-3AD203B41FA5}">
                      <a16:colId xmlns:a16="http://schemas.microsoft.com/office/drawing/2014/main" val="2696029618"/>
                    </a:ext>
                  </a:extLst>
                </a:gridCol>
                <a:gridCol w="861654">
                  <a:extLst>
                    <a:ext uri="{9D8B030D-6E8A-4147-A177-3AD203B41FA5}">
                      <a16:colId xmlns:a16="http://schemas.microsoft.com/office/drawing/2014/main" val="641419805"/>
                    </a:ext>
                  </a:extLst>
                </a:gridCol>
                <a:gridCol w="3051208">
                  <a:extLst>
                    <a:ext uri="{9D8B030D-6E8A-4147-A177-3AD203B41FA5}">
                      <a16:colId xmlns:a16="http://schemas.microsoft.com/office/drawing/2014/main" val="1512826104"/>
                    </a:ext>
                  </a:extLst>
                </a:gridCol>
                <a:gridCol w="2970208">
                  <a:extLst>
                    <a:ext uri="{9D8B030D-6E8A-4147-A177-3AD203B41FA5}">
                      <a16:colId xmlns:a16="http://schemas.microsoft.com/office/drawing/2014/main" val="3046566318"/>
                    </a:ext>
                  </a:extLst>
                </a:gridCol>
              </a:tblGrid>
              <a:tr h="706582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ú-</a:t>
                      </a:r>
                      <a:r>
                        <a:rPr lang="cs-CZ" sz="2800" b="0" i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čes</a:t>
                      </a:r>
                      <a:r>
                        <a:rPr lang="cs-CZ" sz="2800" b="0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u-česat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půlit – pul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krácení: VV</a:t>
                      </a:r>
                      <a:r>
                        <a:rPr lang="cs-CZ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1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06582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1" strike="sngStrike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strike="sngStrike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strike="sngStrike" baseline="-250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402424"/>
                  </a:ext>
                </a:extLst>
              </a:tr>
              <a:tr h="706582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plot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</a:t>
                      </a:r>
                      <a:r>
                        <a:rPr lang="cs-CZ" sz="2800" b="0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plůt-ek</a:t>
                      </a:r>
                      <a:r>
                        <a:rPr lang="cs-CZ" sz="2800" b="0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UB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dloužení: V</a:t>
                      </a:r>
                      <a:r>
                        <a:rPr lang="cs-CZ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  <a:r>
                        <a:rPr lang="cs-CZ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4205720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18464"/>
                  </a:ext>
                </a:extLst>
              </a:tr>
              <a:tr h="17664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996811"/>
                  </a:ext>
                </a:extLst>
              </a:tr>
              <a:tr h="35329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8487554"/>
                  </a:ext>
                </a:extLst>
              </a:tr>
              <a:tr h="35329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2295947"/>
                  </a:ext>
                </a:extLst>
              </a:tr>
              <a:tr h="17664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2166076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9986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0818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 smtClean="0"/>
              <a:t>Interakce </a:t>
            </a:r>
            <a:r>
              <a:rPr lang="cs-CZ" dirty="0"/>
              <a:t>mezi </a:t>
            </a:r>
            <a:r>
              <a:rPr lang="en-US" dirty="0"/>
              <a:t>[</a:t>
            </a:r>
            <a:r>
              <a:rPr lang="cs-CZ" dirty="0"/>
              <a:t>o</a:t>
            </a:r>
            <a:r>
              <a:rPr lang="en-US" dirty="0"/>
              <a:t>]</a:t>
            </a:r>
            <a:r>
              <a:rPr lang="cs-CZ" dirty="0"/>
              <a:t> a </a:t>
            </a:r>
            <a:r>
              <a:rPr lang="en-US" dirty="0"/>
              <a:t>[</a:t>
            </a:r>
            <a:r>
              <a:rPr lang="cs-CZ" dirty="0"/>
              <a:t>u</a:t>
            </a:r>
            <a:r>
              <a:rPr lang="en-US" dirty="0"/>
              <a:t>]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279956"/>
              </p:ext>
            </p:extLst>
          </p:nvPr>
        </p:nvGraphicFramePr>
        <p:xfrm>
          <a:off x="1024128" y="1892807"/>
          <a:ext cx="10329684" cy="43641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471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483318">
                  <a:extLst>
                    <a:ext uri="{9D8B030D-6E8A-4147-A177-3AD203B41FA5}">
                      <a16:colId xmlns:a16="http://schemas.microsoft.com/office/drawing/2014/main" val="718246836"/>
                    </a:ext>
                  </a:extLst>
                </a:gridCol>
                <a:gridCol w="2473693">
                  <a:extLst>
                    <a:ext uri="{9D8B030D-6E8A-4147-A177-3AD203B41FA5}">
                      <a16:colId xmlns:a16="http://schemas.microsoft.com/office/drawing/2014/main" val="2272801044"/>
                    </a:ext>
                  </a:extLst>
                </a:gridCol>
                <a:gridCol w="3027959">
                  <a:extLst>
                    <a:ext uri="{9D8B030D-6E8A-4147-A177-3AD203B41FA5}">
                      <a16:colId xmlns:a16="http://schemas.microsoft.com/office/drawing/2014/main" val="4254206758"/>
                    </a:ext>
                  </a:extLst>
                </a:gridCol>
              </a:tblGrid>
              <a:tr h="856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endParaRPr lang="cs-CZ" sz="2800" b="0" i="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u-česat – ú-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čes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Julie – 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Jůla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8121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zub – zoubek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lnul – lnout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2904127"/>
                  </a:ext>
                </a:extLst>
              </a:tr>
              <a:tr h="8568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endParaRPr lang="cs-CZ" sz="2800" b="0" i="0" baseline="0" dirty="0" smtClean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Monika – 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Móňa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1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3192424"/>
                  </a:ext>
                </a:extLst>
              </a:tr>
              <a:tr h="856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endParaRPr lang="cs-CZ" sz="2800" b="0" i="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cop – cůpek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prostřelit – průstřel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059551"/>
                  </a:ext>
                </a:extLst>
              </a:tr>
              <a:tr h="856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u-o, u-o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ː, o-ou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5507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859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 smtClean="0"/>
              <a:t>Hypokoristika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170620"/>
              </p:ext>
            </p:extLst>
          </p:nvPr>
        </p:nvGraphicFramePr>
        <p:xfrm>
          <a:off x="1024128" y="1892807"/>
          <a:ext cx="10329684" cy="42394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031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8899370">
                  <a:extLst>
                    <a:ext uri="{9D8B030D-6E8A-4147-A177-3AD203B41FA5}">
                      <a16:colId xmlns:a16="http://schemas.microsoft.com/office/drawing/2014/main" val="718246836"/>
                    </a:ext>
                  </a:extLst>
                </a:gridCol>
              </a:tblGrid>
              <a:tr h="856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o-o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Monika – 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Móňa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Bohumil – 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Bóža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profesor – prófa  </a:t>
                      </a:r>
                      <a:endParaRPr lang="cs-CZ" sz="2800" b="0" i="1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8121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u-u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Julie – 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Jůla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vzrušení – vzrůšo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2904127"/>
                  </a:ext>
                </a:extLst>
              </a:tr>
              <a:tr h="8568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e-e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Přemysl – 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Přéma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Klement – Kléma; večeře – 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véča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3192424"/>
                  </a:ext>
                </a:extLst>
              </a:tr>
              <a:tr h="85683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dloužení o</a:t>
                      </a: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 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je </a:t>
                      </a:r>
                      <a:r>
                        <a:rPr lang="en-US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pravideln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é</a:t>
                      </a: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jen</a:t>
                      </a: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u 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hypokoristik</a:t>
                      </a:r>
                      <a:endParaRPr lang="cs-CZ" sz="2800" b="0" i="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059551"/>
                  </a:ext>
                </a:extLst>
              </a:tr>
              <a:tr h="85683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  <a:r>
                        <a:rPr lang="cs-CZ" sz="2800" b="0" i="0" baseline="-250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hypokoristika (= zachování melodie vokálu)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5507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798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 smtClean="0"/>
              <a:t>u-u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ː </a:t>
            </a:r>
            <a:r>
              <a:rPr lang="cs-CZ" dirty="0" smtClean="0">
                <a:cs typeface="Calibri" panose="020F0502020204030204" pitchFamily="34" charset="0"/>
              </a:rPr>
              <a:t>(prefixy)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845119"/>
              </p:ext>
            </p:extLst>
          </p:nvPr>
        </p:nvGraphicFramePr>
        <p:xfrm>
          <a:off x="1024128" y="1892807"/>
          <a:ext cx="10329684" cy="50641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118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644893">
                  <a:extLst>
                    <a:ext uri="{9D8B030D-6E8A-4147-A177-3AD203B41FA5}">
                      <a16:colId xmlns:a16="http://schemas.microsoft.com/office/drawing/2014/main" val="1432639973"/>
                    </a:ext>
                  </a:extLst>
                </a:gridCol>
                <a:gridCol w="1472665">
                  <a:extLst>
                    <a:ext uri="{9D8B030D-6E8A-4147-A177-3AD203B41FA5}">
                      <a16:colId xmlns:a16="http://schemas.microsoft.com/office/drawing/2014/main" val="201200637"/>
                    </a:ext>
                  </a:extLst>
                </a:gridCol>
                <a:gridCol w="712270">
                  <a:extLst>
                    <a:ext uri="{9D8B030D-6E8A-4147-A177-3AD203B41FA5}">
                      <a16:colId xmlns:a16="http://schemas.microsoft.com/office/drawing/2014/main" val="550384741"/>
                    </a:ext>
                  </a:extLst>
                </a:gridCol>
                <a:gridCol w="808522">
                  <a:extLst>
                    <a:ext uri="{9D8B030D-6E8A-4147-A177-3AD203B41FA5}">
                      <a16:colId xmlns:a16="http://schemas.microsoft.com/office/drawing/2014/main" val="4081926689"/>
                    </a:ext>
                  </a:extLst>
                </a:gridCol>
                <a:gridCol w="192505">
                  <a:extLst>
                    <a:ext uri="{9D8B030D-6E8A-4147-A177-3AD203B41FA5}">
                      <a16:colId xmlns:a16="http://schemas.microsoft.com/office/drawing/2014/main" val="2799420431"/>
                    </a:ext>
                  </a:extLst>
                </a:gridCol>
                <a:gridCol w="1713297">
                  <a:extLst>
                    <a:ext uri="{9D8B030D-6E8A-4147-A177-3AD203B41FA5}">
                      <a16:colId xmlns:a16="http://schemas.microsoft.com/office/drawing/2014/main" val="88350806"/>
                    </a:ext>
                  </a:extLst>
                </a:gridCol>
                <a:gridCol w="327259">
                  <a:extLst>
                    <a:ext uri="{9D8B030D-6E8A-4147-A177-3AD203B41FA5}">
                      <a16:colId xmlns:a16="http://schemas.microsoft.com/office/drawing/2014/main" val="1008882264"/>
                    </a:ext>
                  </a:extLst>
                </a:gridCol>
                <a:gridCol w="808522">
                  <a:extLst>
                    <a:ext uri="{9D8B030D-6E8A-4147-A177-3AD203B41FA5}">
                      <a16:colId xmlns:a16="http://schemas.microsoft.com/office/drawing/2014/main" val="340245430"/>
                    </a:ext>
                  </a:extLst>
                </a:gridCol>
                <a:gridCol w="1193533">
                  <a:extLst>
                    <a:ext uri="{9D8B030D-6E8A-4147-A177-3AD203B41FA5}">
                      <a16:colId xmlns:a16="http://schemas.microsoft.com/office/drawing/2014/main" val="226221259"/>
                    </a:ext>
                  </a:extLst>
                </a:gridCol>
                <a:gridCol w="1305037">
                  <a:extLst>
                    <a:ext uri="{9D8B030D-6E8A-4147-A177-3AD203B41FA5}">
                      <a16:colId xmlns:a16="http://schemas.microsoft.com/office/drawing/2014/main" val="1738579633"/>
                    </a:ext>
                  </a:extLst>
                </a:gridCol>
              </a:tblGrid>
              <a:tr h="7065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ú-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čes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u-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čes-á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-n-í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ú-trp-n-ý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u-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trp-ě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-n-ý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ú-čin-k-ova-t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u-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čin-i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06582">
                <a:tc gridSpan="1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Caha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&amp;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Ziková (2016): prefix se posouvá z 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interní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 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externí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pozice →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externí pozice je prozodicky omezená → vyžaduje krátký V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efekt posunu = krácení VV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24112"/>
                  </a:ext>
                </a:extLst>
              </a:tr>
              <a:tr h="7065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VV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-√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=&gt;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VV-√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-téma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=&gt;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[[</a:t>
                      </a:r>
                      <a:r>
                        <a:rPr lang="cs-CZ" sz="2800" b="0" i="0" strike="sng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VV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-√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-téma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5926140"/>
                  </a:ext>
                </a:extLst>
              </a:tr>
              <a:tr h="7065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čes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ú-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čes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-á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i="0" strike="sng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čes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-á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]]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5594723"/>
                  </a:ext>
                </a:extLst>
              </a:tr>
              <a:tr h="7065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296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0347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 smtClean="0"/>
              <a:t>Alternující vs. nealternující prefixy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157550"/>
              </p:ext>
            </p:extLst>
          </p:nvPr>
        </p:nvGraphicFramePr>
        <p:xfrm>
          <a:off x="1024128" y="1892807"/>
          <a:ext cx="10329685" cy="56555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873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712270">
                  <a:extLst>
                    <a:ext uri="{9D8B030D-6E8A-4147-A177-3AD203B41FA5}">
                      <a16:colId xmlns:a16="http://schemas.microsoft.com/office/drawing/2014/main" val="550384741"/>
                    </a:ext>
                  </a:extLst>
                </a:gridCol>
                <a:gridCol w="1001027">
                  <a:extLst>
                    <a:ext uri="{9D8B030D-6E8A-4147-A177-3AD203B41FA5}">
                      <a16:colId xmlns:a16="http://schemas.microsoft.com/office/drawing/2014/main" val="4081926689"/>
                    </a:ext>
                  </a:extLst>
                </a:gridCol>
                <a:gridCol w="1713297">
                  <a:extLst>
                    <a:ext uri="{9D8B030D-6E8A-4147-A177-3AD203B41FA5}">
                      <a16:colId xmlns:a16="http://schemas.microsoft.com/office/drawing/2014/main" val="88350806"/>
                    </a:ext>
                  </a:extLst>
                </a:gridCol>
                <a:gridCol w="3634352">
                  <a:extLst>
                    <a:ext uri="{9D8B030D-6E8A-4147-A177-3AD203B41FA5}">
                      <a16:colId xmlns:a16="http://schemas.microsoft.com/office/drawing/2014/main" val="1008882264"/>
                    </a:ext>
                  </a:extLst>
                </a:gridCol>
              </a:tblGrid>
              <a:tr h="706582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nealternující = lexikálně krátký (V 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interní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 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externí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pozici)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357920"/>
                  </a:ext>
                </a:extLst>
              </a:tr>
              <a:tr h="7065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-√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=&gt;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V-√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-téma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=&gt;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[[</a:t>
                      </a:r>
                      <a:r>
                        <a:rPr lang="cs-CZ" sz="2800" b="0" i="0" strike="sng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-√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-téma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]]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065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-kap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o-kap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-á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i="0" strike="sng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-kap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-á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24112"/>
                  </a:ext>
                </a:extLst>
              </a:tr>
              <a:tr h="706582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alternující = lexikálně dlouhý (VV = 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interní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p., V = 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externí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p.)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5501112"/>
                  </a:ext>
                </a:extLst>
              </a:tr>
              <a:tr h="7095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VV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-√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=&gt;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VV-√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-téma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=&gt;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[[</a:t>
                      </a:r>
                      <a:r>
                        <a:rPr lang="cs-CZ" sz="2800" b="0" i="0" strike="sng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VV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-√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-téma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]]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5415135"/>
                  </a:ext>
                </a:extLst>
              </a:tr>
              <a:tr h="7065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čes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ú-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čes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-á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i="0" strike="sng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čes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-á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]]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5926140"/>
                  </a:ext>
                </a:extLst>
              </a:tr>
              <a:tr h="7065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prů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-řez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prů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-řez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-á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i="0" strike="sngStrike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prů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-řez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-á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5594723"/>
                  </a:ext>
                </a:extLst>
              </a:tr>
              <a:tr h="7065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6296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0310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 smtClean="0"/>
              <a:t>Krácení </a:t>
            </a:r>
            <a:r>
              <a:rPr lang="cs-CZ" dirty="0"/>
              <a:t>prefixů: </a:t>
            </a:r>
            <a:r>
              <a:rPr lang="cs-CZ" dirty="0" smtClean="0"/>
              <a:t>u</a:t>
            </a:r>
            <a:r>
              <a:rPr lang="cs-CZ" dirty="0" smtClean="0">
                <a:cs typeface="Calibri" panose="020F0502020204030204" pitchFamily="34" charset="0"/>
              </a:rPr>
              <a:t>ː</a:t>
            </a:r>
            <a:r>
              <a:rPr lang="en-US" dirty="0" smtClean="0">
                <a:cs typeface="Calibri" panose="020F0502020204030204" pitchFamily="34" charset="0"/>
              </a:rPr>
              <a:t> &gt;</a:t>
            </a:r>
            <a:r>
              <a:rPr lang="cs-CZ" dirty="0" smtClean="0">
                <a:cs typeface="Calibri" panose="020F0502020204030204" pitchFamily="34" charset="0"/>
              </a:rPr>
              <a:t> u, </a:t>
            </a:r>
            <a:r>
              <a:rPr lang="cs-CZ" dirty="0"/>
              <a:t>u</a:t>
            </a:r>
            <a:r>
              <a:rPr lang="cs-CZ" dirty="0">
                <a:cs typeface="Calibri" panose="020F0502020204030204" pitchFamily="34" charset="0"/>
              </a:rPr>
              <a:t>ː</a:t>
            </a:r>
            <a:r>
              <a:rPr lang="en-US" dirty="0">
                <a:cs typeface="Calibri" panose="020F0502020204030204" pitchFamily="34" charset="0"/>
              </a:rPr>
              <a:t> &gt;</a:t>
            </a:r>
            <a:r>
              <a:rPr lang="cs-CZ">
                <a:cs typeface="Calibri" panose="020F0502020204030204" pitchFamily="34" charset="0"/>
              </a:rPr>
              <a:t> </a:t>
            </a:r>
            <a:r>
              <a:rPr lang="cs-CZ" smtClean="0">
                <a:cs typeface="Calibri" panose="020F0502020204030204" pitchFamily="34" charset="0"/>
              </a:rPr>
              <a:t>o  </a:t>
            </a:r>
            <a:r>
              <a:rPr lang="cs-CZ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64052"/>
              </p:ext>
            </p:extLst>
          </p:nvPr>
        </p:nvGraphicFramePr>
        <p:xfrm>
          <a:off x="1024128" y="1892807"/>
          <a:ext cx="10329684" cy="4280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485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753466">
                  <a:extLst>
                    <a:ext uri="{9D8B030D-6E8A-4147-A177-3AD203B41FA5}">
                      <a16:colId xmlns:a16="http://schemas.microsoft.com/office/drawing/2014/main" val="3237846879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069163909"/>
                    </a:ext>
                  </a:extLst>
                </a:gridCol>
                <a:gridCol w="741145">
                  <a:extLst>
                    <a:ext uri="{9D8B030D-6E8A-4147-A177-3AD203B41FA5}">
                      <a16:colId xmlns:a16="http://schemas.microsoft.com/office/drawing/2014/main" val="2848094932"/>
                    </a:ext>
                  </a:extLst>
                </a:gridCol>
                <a:gridCol w="755584">
                  <a:extLst>
                    <a:ext uri="{9D8B030D-6E8A-4147-A177-3AD203B41FA5}">
                      <a16:colId xmlns:a16="http://schemas.microsoft.com/office/drawing/2014/main" val="2191941944"/>
                    </a:ext>
                  </a:extLst>
                </a:gridCol>
                <a:gridCol w="765208">
                  <a:extLst>
                    <a:ext uri="{9D8B030D-6E8A-4147-A177-3AD203B41FA5}">
                      <a16:colId xmlns:a16="http://schemas.microsoft.com/office/drawing/2014/main" val="644082005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1134975401"/>
                    </a:ext>
                  </a:extLst>
                </a:gridCol>
                <a:gridCol w="5020389">
                  <a:extLst>
                    <a:ext uri="{9D8B030D-6E8A-4147-A177-3AD203B41FA5}">
                      <a16:colId xmlns:a16="http://schemas.microsoft.com/office/drawing/2014/main" val="2103027795"/>
                    </a:ext>
                  </a:extLst>
                </a:gridCol>
              </a:tblGrid>
              <a:tr h="856831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ː-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u-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ː-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&gt;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812166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  <a:r>
                        <a:rPr lang="cs-CZ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  <a:r>
                        <a:rPr lang="cs-CZ" sz="2800" b="0" i="0" strike="noStrike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2904127"/>
                  </a:ext>
                </a:extLst>
              </a:tr>
              <a:tr h="5140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3192424"/>
                  </a:ext>
                </a:extLst>
              </a:tr>
              <a:tr h="5140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vod-táhnout, </a:t>
                      </a:r>
                      <a:r>
                        <a:rPr lang="cs-CZ" sz="2800" dirty="0" err="1" smtClean="0"/>
                        <a:t>vo</a:t>
                      </a:r>
                      <a:r>
                        <a:rPr lang="cs-CZ" sz="2800" dirty="0" smtClean="0"/>
                        <a:t>-padat  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348941"/>
                  </a:ext>
                </a:extLst>
              </a:tr>
              <a:tr h="5140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*</a:t>
                      </a:r>
                      <a:r>
                        <a:rPr lang="cs-CZ" sz="2800" dirty="0" err="1" smtClean="0"/>
                        <a:t>vu</a:t>
                      </a:r>
                      <a:r>
                        <a:rPr lang="cs-CZ" sz="2800" dirty="0" smtClean="0"/>
                        <a:t>-táhnout, *</a:t>
                      </a:r>
                      <a:r>
                        <a:rPr lang="cs-CZ" sz="2800" dirty="0" err="1" smtClean="0"/>
                        <a:t>vu</a:t>
                      </a:r>
                      <a:r>
                        <a:rPr lang="cs-CZ" sz="2800" dirty="0" smtClean="0"/>
                        <a:t>-padat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8137327"/>
                  </a:ext>
                </a:extLst>
              </a:tr>
              <a:tr h="5140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dvě fonologicky různá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podle výsledku krácení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4119708"/>
                  </a:ext>
                </a:extLst>
              </a:tr>
              <a:tr h="5140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0684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5980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 smtClean="0"/>
              <a:t>Deminutiva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98483"/>
              </p:ext>
            </p:extLst>
          </p:nvPr>
        </p:nvGraphicFramePr>
        <p:xfrm>
          <a:off x="1024128" y="1892807"/>
          <a:ext cx="10329684" cy="51060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806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676776">
                  <a:extLst>
                    <a:ext uri="{9D8B030D-6E8A-4147-A177-3AD203B41FA5}">
                      <a16:colId xmlns:a16="http://schemas.microsoft.com/office/drawing/2014/main" val="2256307148"/>
                    </a:ext>
                  </a:extLst>
                </a:gridCol>
                <a:gridCol w="2582421">
                  <a:extLst>
                    <a:ext uri="{9D8B030D-6E8A-4147-A177-3AD203B41FA5}">
                      <a16:colId xmlns:a16="http://schemas.microsoft.com/office/drawing/2014/main" val="3629354399"/>
                    </a:ext>
                  </a:extLst>
                </a:gridCol>
                <a:gridCol w="2582421">
                  <a:extLst>
                    <a:ext uri="{9D8B030D-6E8A-4147-A177-3AD203B41FA5}">
                      <a16:colId xmlns:a16="http://schemas.microsoft.com/office/drawing/2014/main" val="1565915356"/>
                    </a:ext>
                  </a:extLst>
                </a:gridCol>
              </a:tblGrid>
              <a:tr h="6056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plůt-ek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bal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{o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ó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bal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{o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ó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n-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056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ohon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ů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lampi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{o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ó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lampi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{o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ó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n-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5495320"/>
                  </a:ext>
                </a:extLst>
              </a:tr>
              <a:tr h="6056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robot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robůt-ek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{o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ó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citr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{o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ó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n-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8776516"/>
                  </a:ext>
                </a:extLst>
              </a:tr>
              <a:tr h="6056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traktor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traktůr-ek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 deminutivu = variace mezi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 základu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0648320"/>
                  </a:ext>
                </a:extLst>
              </a:tr>
              <a:tr h="6056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0847657"/>
                  </a:ext>
                </a:extLst>
              </a:tr>
              <a:tr h="6056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profesor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profesůr-ek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(o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ː)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próf-a (o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ː)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→ jediný produktivní typ dloužení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 deminutivech je na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8405249"/>
                  </a:ext>
                </a:extLst>
              </a:tr>
              <a:tr h="6056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0029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888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 smtClean="0"/>
              <a:t>Synkretismus?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307915"/>
              </p:ext>
            </p:extLst>
          </p:nvPr>
        </p:nvGraphicFramePr>
        <p:xfrm>
          <a:off x="1024128" y="1892807"/>
          <a:ext cx="10329684" cy="53389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307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847023">
                  <a:extLst>
                    <a:ext uri="{9D8B030D-6E8A-4147-A177-3AD203B41FA5}">
                      <a16:colId xmlns:a16="http://schemas.microsoft.com/office/drawing/2014/main" val="303849392"/>
                    </a:ext>
                  </a:extLst>
                </a:gridCol>
                <a:gridCol w="789272">
                  <a:extLst>
                    <a:ext uri="{9D8B030D-6E8A-4147-A177-3AD203B41FA5}">
                      <a16:colId xmlns:a16="http://schemas.microsoft.com/office/drawing/2014/main" val="2696029618"/>
                    </a:ext>
                  </a:extLst>
                </a:gridCol>
                <a:gridCol w="798897">
                  <a:extLst>
                    <a:ext uri="{9D8B030D-6E8A-4147-A177-3AD203B41FA5}">
                      <a16:colId xmlns:a16="http://schemas.microsoft.com/office/drawing/2014/main" val="58531807"/>
                    </a:ext>
                  </a:extLst>
                </a:gridCol>
                <a:gridCol w="2310063">
                  <a:extLst>
                    <a:ext uri="{9D8B030D-6E8A-4147-A177-3AD203B41FA5}">
                      <a16:colId xmlns:a16="http://schemas.microsoft.com/office/drawing/2014/main" val="1512826104"/>
                    </a:ext>
                  </a:extLst>
                </a:gridCol>
                <a:gridCol w="741145">
                  <a:extLst>
                    <a:ext uri="{9D8B030D-6E8A-4147-A177-3AD203B41FA5}">
                      <a16:colId xmlns:a16="http://schemas.microsoft.com/office/drawing/2014/main" val="349654116"/>
                    </a:ext>
                  </a:extLst>
                </a:gridCol>
                <a:gridCol w="2970208">
                  <a:extLst>
                    <a:ext uri="{9D8B030D-6E8A-4147-A177-3AD203B41FA5}">
                      <a16:colId xmlns:a16="http://schemas.microsoft.com/office/drawing/2014/main" val="3046566318"/>
                    </a:ext>
                  </a:extLst>
                </a:gridCol>
              </a:tblGrid>
              <a:tr h="7065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prefix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u- ~ ú-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krácení: VV</a:t>
                      </a:r>
                      <a:r>
                        <a:rPr lang="cs-CZ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-250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není B =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není </a:t>
                      </a:r>
                      <a:r>
                        <a:rPr lang="cs-CZ" sz="2800" b="0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v-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proteze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1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1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065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prefix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pro- ~ </a:t>
                      </a:r>
                      <a:r>
                        <a:rPr lang="cs-CZ" sz="2800" b="0" i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prů</a:t>
                      </a:r>
                      <a:r>
                        <a:rPr lang="cs-CZ" sz="2800" b="0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UB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krácení: VV</a:t>
                      </a:r>
                      <a:r>
                        <a:rPr lang="cs-CZ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-250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 zůstává po krácení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402424"/>
                  </a:ext>
                </a:extLst>
              </a:tr>
              <a:tr h="7065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kořen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plot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 </a:t>
                      </a:r>
                      <a:r>
                        <a:rPr lang="cs-CZ" sz="2800" b="0" i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plůt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UB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dloužení: V</a:t>
                      </a:r>
                      <a:r>
                        <a:rPr lang="cs-CZ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  <a:r>
                        <a:rPr lang="cs-CZ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 zůstává po dloužení </a:t>
                      </a:r>
                    </a:p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4205720"/>
                  </a:ext>
                </a:extLst>
              </a:tr>
              <a:tr h="7065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18464"/>
                  </a:ext>
                </a:extLst>
              </a:tr>
              <a:tr h="706582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Problém: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komplexní i simplexní vokál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komplexní i simplexní vokál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8487554"/>
                  </a:ext>
                </a:extLst>
              </a:tr>
              <a:tr h="7065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2166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6400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i="1" dirty="0" err="1" smtClean="0"/>
              <a:t>prů</a:t>
            </a:r>
            <a:r>
              <a:rPr lang="cs-CZ" i="1" dirty="0" smtClean="0"/>
              <a:t>-</a:t>
            </a:r>
            <a:r>
              <a:rPr lang="cs-CZ" dirty="0" smtClean="0"/>
              <a:t>/</a:t>
            </a:r>
            <a:r>
              <a:rPr lang="cs-CZ" i="1" dirty="0" smtClean="0"/>
              <a:t>pro- 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67527"/>
              </p:ext>
            </p:extLst>
          </p:nvPr>
        </p:nvGraphicFramePr>
        <p:xfrm>
          <a:off x="1024128" y="1892807"/>
          <a:ext cx="10329684" cy="44855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3986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696029618"/>
                    </a:ext>
                  </a:extLst>
                </a:gridCol>
                <a:gridCol w="4346620">
                  <a:extLst>
                    <a:ext uri="{9D8B030D-6E8A-4147-A177-3AD203B41FA5}">
                      <a16:colId xmlns:a16="http://schemas.microsoft.com/office/drawing/2014/main" val="1512826104"/>
                    </a:ext>
                  </a:extLst>
                </a:gridCol>
              </a:tblGrid>
              <a:tr h="7065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ú-, 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-, zá-  (není variace)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prů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/pro (variace)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065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ú-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hoz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/*u-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hoz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vý-hoz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/*vy-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hoz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prů-hoz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/pro-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hoz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402424"/>
                  </a:ext>
                </a:extLst>
              </a:tr>
              <a:tr h="7065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ú-let/*u-let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ná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-let/*na-let</a:t>
                      </a:r>
                      <a:endParaRPr lang="cs-CZ" sz="2800" b="0" i="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prů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-let/pro-let</a:t>
                      </a:r>
                      <a:endParaRPr lang="cs-CZ" sz="2800" b="0" i="0" baseline="-250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4205720"/>
                  </a:ext>
                </a:extLst>
              </a:tr>
              <a:tr h="7065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zá-střih/*za-střih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prů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-střih/pro-střih</a:t>
                      </a:r>
                      <a:endParaRPr lang="cs-CZ" sz="2800" b="0" i="0" baseline="-250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18464"/>
                  </a:ext>
                </a:extLst>
              </a:tr>
              <a:tr h="7065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ú-lom-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/*u-lom-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prů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-lom/pro-lom</a:t>
                      </a:r>
                      <a:endParaRPr lang="cs-CZ" sz="2800" b="0" i="0" baseline="-250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8487554"/>
                  </a:ext>
                </a:extLst>
              </a:tr>
              <a:tr h="70658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alternace </a:t>
                      </a:r>
                      <a:r>
                        <a:rPr lang="cs-CZ" sz="2800" b="0" i="1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prů</a:t>
                      </a:r>
                      <a:r>
                        <a:rPr lang="cs-CZ" sz="2800" b="0" i="1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1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 pro- 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není fonologicky aktivní proces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→ </a:t>
                      </a: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 krátí jen na </a:t>
                      </a: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*u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 </a:t>
                      </a: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o</a:t>
                      </a:r>
                      <a:endParaRPr lang="cs-CZ" sz="2800" b="0" i="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-250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2166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76243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830</Words>
  <Application>Microsoft Office PowerPoint</Application>
  <PresentationFormat>Širokoúhlá obrazovka</PresentationFormat>
  <Paragraphs>247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Motiv Office</vt:lpstr>
      <vt:lpstr>Labiální B, velární U</vt:lpstr>
      <vt:lpstr>Interakce mezi [o] a [u]</vt:lpstr>
      <vt:lpstr>Hypokoristika</vt:lpstr>
      <vt:lpstr>u-uː (prefixy)</vt:lpstr>
      <vt:lpstr>Alternující vs. nealternující prefixy</vt:lpstr>
      <vt:lpstr>Krácení prefixů: uː &gt; u, uː &gt; o    </vt:lpstr>
      <vt:lpstr>Deminutiva</vt:lpstr>
      <vt:lpstr>Synkretismus?</vt:lpstr>
      <vt:lpstr>prů-/pro- </vt:lpstr>
      <vt:lpstr>dům - domu</vt:lpstr>
      <vt:lpstr>Imperativ: *VVC# </vt:lpstr>
      <vt:lpstr>Mezishrnutí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Markéta Ziková</cp:lastModifiedBy>
  <cp:revision>888</cp:revision>
  <cp:lastPrinted>2019-06-24T12:30:17Z</cp:lastPrinted>
  <dcterms:created xsi:type="dcterms:W3CDTF">2018-11-27T11:40:05Z</dcterms:created>
  <dcterms:modified xsi:type="dcterms:W3CDTF">2021-04-15T10:03:33Z</dcterms:modified>
</cp:coreProperties>
</file>