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511" r:id="rId2"/>
    <p:sldId id="520" r:id="rId3"/>
    <p:sldId id="519" r:id="rId4"/>
    <p:sldId id="523" r:id="rId5"/>
    <p:sldId id="524" r:id="rId6"/>
    <p:sldId id="522" r:id="rId7"/>
    <p:sldId id="531" r:id="rId8"/>
    <p:sldId id="534" r:id="rId9"/>
    <p:sldId id="535" r:id="rId10"/>
    <p:sldId id="547" r:id="rId11"/>
    <p:sldId id="538" r:id="rId12"/>
    <p:sldId id="536" r:id="rId13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265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Labiální B, velární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47032"/>
              </p:ext>
            </p:extLst>
          </p:nvPr>
        </p:nvGraphicFramePr>
        <p:xfrm>
          <a:off x="1024128" y="1892807"/>
          <a:ext cx="10329687" cy="5947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3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85352">
                  <a:extLst>
                    <a:ext uri="{9D8B030D-6E8A-4147-A177-3AD203B41FA5}">
                      <a16:colId xmlns:a16="http://schemas.microsoft.com/office/drawing/2014/main" val="712416050"/>
                    </a:ext>
                  </a:extLst>
                </a:gridCol>
                <a:gridCol w="211719">
                  <a:extLst>
                    <a:ext uri="{9D8B030D-6E8A-4147-A177-3AD203B41FA5}">
                      <a16:colId xmlns:a16="http://schemas.microsoft.com/office/drawing/2014/main" val="2094614300"/>
                    </a:ext>
                  </a:extLst>
                </a:gridCol>
                <a:gridCol w="753693">
                  <a:extLst>
                    <a:ext uri="{9D8B030D-6E8A-4147-A177-3AD203B41FA5}">
                      <a16:colId xmlns:a16="http://schemas.microsoft.com/office/drawing/2014/main" val="718246836"/>
                    </a:ext>
                  </a:extLst>
                </a:gridCol>
                <a:gridCol w="972152">
                  <a:extLst>
                    <a:ext uri="{9D8B030D-6E8A-4147-A177-3AD203B41FA5}">
                      <a16:colId xmlns:a16="http://schemas.microsoft.com/office/drawing/2014/main" val="4029301876"/>
                    </a:ext>
                  </a:extLst>
                </a:gridCol>
                <a:gridCol w="826909">
                  <a:extLst>
                    <a:ext uri="{9D8B030D-6E8A-4147-A177-3AD203B41FA5}">
                      <a16:colId xmlns:a16="http://schemas.microsoft.com/office/drawing/2014/main" val="2272801044"/>
                    </a:ext>
                  </a:extLst>
                </a:gridCol>
                <a:gridCol w="789560">
                  <a:extLst>
                    <a:ext uri="{9D8B030D-6E8A-4147-A177-3AD203B41FA5}">
                      <a16:colId xmlns:a16="http://schemas.microsoft.com/office/drawing/2014/main" val="2155679167"/>
                    </a:ext>
                  </a:extLst>
                </a:gridCol>
                <a:gridCol w="789561">
                  <a:extLst>
                    <a:ext uri="{9D8B030D-6E8A-4147-A177-3AD203B41FA5}">
                      <a16:colId xmlns:a16="http://schemas.microsoft.com/office/drawing/2014/main" val="2041359758"/>
                    </a:ext>
                  </a:extLst>
                </a:gridCol>
                <a:gridCol w="471923">
                  <a:extLst>
                    <a:ext uri="{9D8B030D-6E8A-4147-A177-3AD203B41FA5}">
                      <a16:colId xmlns:a16="http://schemas.microsoft.com/office/drawing/2014/main" val="469672854"/>
                    </a:ext>
                  </a:extLst>
                </a:gridCol>
                <a:gridCol w="3143466">
                  <a:extLst>
                    <a:ext uri="{9D8B030D-6E8A-4147-A177-3AD203B41FA5}">
                      <a16:colId xmlns:a16="http://schemas.microsoft.com/office/drawing/2014/main" val="4254206758"/>
                    </a:ext>
                  </a:extLst>
                </a:gridCol>
              </a:tblGrid>
              <a:tr h="85683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alomorfie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Vsg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Radk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U-U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Prokop-u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veláry+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labiály: ¬U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¬B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12358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protetické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voko</a:t>
                      </a: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vucho</a:t>
                      </a: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labiály+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¬B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904127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    o = BU 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92424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?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= 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465714"/>
                  </a:ext>
                </a:extLst>
              </a:tr>
              <a:tr h="514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552775"/>
                  </a:ext>
                </a:extLst>
              </a:tr>
              <a:tr h="1713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255"/>
                  </a:ext>
                </a:extLst>
              </a:tr>
              <a:tr h="34273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07774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44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3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i="1" dirty="0"/>
              <a:t>d</a:t>
            </a:r>
            <a:r>
              <a:rPr lang="cs-CZ" i="1" dirty="0" smtClean="0"/>
              <a:t>ům - domu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71075"/>
              </p:ext>
            </p:extLst>
          </p:nvPr>
        </p:nvGraphicFramePr>
        <p:xfrm>
          <a:off x="1024128" y="1892807"/>
          <a:ext cx="10329684" cy="465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3314549774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2097478008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115234850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2096518018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3830780637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1125726597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3197475725"/>
                    </a:ext>
                  </a:extLst>
                </a:gridCol>
                <a:gridCol w="1032969">
                  <a:extLst>
                    <a:ext uri="{9D8B030D-6E8A-4147-A177-3AD203B41FA5}">
                      <a16:colId xmlns:a16="http://schemas.microsoft.com/office/drawing/2014/main" val="641593837"/>
                    </a:ext>
                  </a:extLst>
                </a:gridCol>
                <a:gridCol w="1032968">
                  <a:extLst>
                    <a:ext uri="{9D8B030D-6E8A-4147-A177-3AD203B41FA5}">
                      <a16:colId xmlns:a16="http://schemas.microsoft.com/office/drawing/2014/main" val="3478552262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hnůj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sůl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otc-ův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hnoj-e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40225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hnoj-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ých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203515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ácí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hnoj-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sol-ný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589732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04634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326478"/>
                  </a:ext>
                </a:extLst>
              </a:tr>
              <a:tr h="1059874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všude kromě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Nsg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nejde o krácení *u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o, ale ani o dloužení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alternace není výsledkem fonologického procesu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516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2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Imperativ: 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*VVC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19379"/>
              </p:ext>
            </p:extLst>
          </p:nvPr>
        </p:nvGraphicFramePr>
        <p:xfrm>
          <a:off x="1001028" y="1892807"/>
          <a:ext cx="10352786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29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562488">
                  <a:extLst>
                    <a:ext uri="{9D8B030D-6E8A-4147-A177-3AD203B41FA5}">
                      <a16:colId xmlns:a16="http://schemas.microsoft.com/office/drawing/2014/main" val="2547326956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trůníš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truň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půlíš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pul, úžíš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už, úpíš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up, ústíš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?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usť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(! půjčíš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půjč, mluvená č.: pučíš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puč)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16524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667728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(půjdeš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pojď, mluvená č.: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pudeš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poď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3519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65946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24652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0619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59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20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err="1" smtClean="0"/>
              <a:t>Mezishrnutí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41700"/>
              </p:ext>
            </p:extLst>
          </p:nvPr>
        </p:nvGraphicFramePr>
        <p:xfrm>
          <a:off x="1024128" y="1892807"/>
          <a:ext cx="10329684" cy="4789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6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1653">
                  <a:extLst>
                    <a:ext uri="{9D8B030D-6E8A-4147-A177-3AD203B41FA5}">
                      <a16:colId xmlns:a16="http://schemas.microsoft.com/office/drawing/2014/main" val="736274217"/>
                    </a:ext>
                  </a:extLst>
                </a:gridCol>
                <a:gridCol w="861654">
                  <a:extLst>
                    <a:ext uri="{9D8B030D-6E8A-4147-A177-3AD203B41FA5}">
                      <a16:colId xmlns:a16="http://schemas.microsoft.com/office/drawing/2014/main" val="3939524933"/>
                    </a:ext>
                  </a:extLst>
                </a:gridCol>
                <a:gridCol w="135138">
                  <a:extLst>
                    <a:ext uri="{9D8B030D-6E8A-4147-A177-3AD203B41FA5}">
                      <a16:colId xmlns:a16="http://schemas.microsoft.com/office/drawing/2014/main" val="2362956070"/>
                    </a:ext>
                  </a:extLst>
                </a:gridCol>
                <a:gridCol w="726515">
                  <a:extLst>
                    <a:ext uri="{9D8B030D-6E8A-4147-A177-3AD203B41FA5}">
                      <a16:colId xmlns:a16="http://schemas.microsoft.com/office/drawing/2014/main" val="2696029618"/>
                    </a:ext>
                  </a:extLst>
                </a:gridCol>
                <a:gridCol w="861654">
                  <a:extLst>
                    <a:ext uri="{9D8B030D-6E8A-4147-A177-3AD203B41FA5}">
                      <a16:colId xmlns:a16="http://schemas.microsoft.com/office/drawing/2014/main" val="641419805"/>
                    </a:ext>
                  </a:extLst>
                </a:gridCol>
                <a:gridCol w="3051208">
                  <a:extLst>
                    <a:ext uri="{9D8B030D-6E8A-4147-A177-3AD203B41FA5}">
                      <a16:colId xmlns:a16="http://schemas.microsoft.com/office/drawing/2014/main" val="1512826104"/>
                    </a:ext>
                  </a:extLst>
                </a:gridCol>
                <a:gridCol w="2970208">
                  <a:extLst>
                    <a:ext uri="{9D8B030D-6E8A-4147-A177-3AD203B41FA5}">
                      <a16:colId xmlns:a16="http://schemas.microsoft.com/office/drawing/2014/main" val="3046566318"/>
                    </a:ext>
                  </a:extLst>
                </a:gridCol>
              </a:tblGrid>
              <a:tr h="70658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u-česat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půlit – pul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krácení: 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strike="sng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sngStrike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sngStrike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402424"/>
                  </a:ext>
                </a:extLst>
              </a:tr>
              <a:tr h="70658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plůt-ek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dloužení: 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20572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8464"/>
                  </a:ext>
                </a:extLst>
              </a:tr>
              <a:tr h="1766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96811"/>
                  </a:ext>
                </a:extLst>
              </a:tr>
              <a:tr h="35329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87554"/>
                  </a:ext>
                </a:extLst>
              </a:tr>
              <a:tr h="3532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5947"/>
                  </a:ext>
                </a:extLst>
              </a:tr>
              <a:tr h="1766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66076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98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81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Interakce </a:t>
            </a:r>
            <a:r>
              <a:rPr lang="cs-CZ" dirty="0"/>
              <a:t>mezi </a:t>
            </a:r>
            <a:r>
              <a:rPr lang="en-US" dirty="0"/>
              <a:t>[</a:t>
            </a:r>
            <a:r>
              <a:rPr lang="cs-CZ" dirty="0"/>
              <a:t>o</a:t>
            </a:r>
            <a:r>
              <a:rPr lang="en-US" dirty="0"/>
              <a:t>]</a:t>
            </a:r>
            <a:r>
              <a:rPr lang="cs-CZ" dirty="0"/>
              <a:t> a </a:t>
            </a:r>
            <a:r>
              <a:rPr lang="en-US" dirty="0"/>
              <a:t>[</a:t>
            </a:r>
            <a:r>
              <a:rPr lang="cs-CZ" dirty="0"/>
              <a:t>u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79956"/>
              </p:ext>
            </p:extLst>
          </p:nvPr>
        </p:nvGraphicFramePr>
        <p:xfrm>
          <a:off x="1024128" y="1892807"/>
          <a:ext cx="10329684" cy="4364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7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83318">
                  <a:extLst>
                    <a:ext uri="{9D8B030D-6E8A-4147-A177-3AD203B41FA5}">
                      <a16:colId xmlns:a16="http://schemas.microsoft.com/office/drawing/2014/main" val="718246836"/>
                    </a:ext>
                  </a:extLst>
                </a:gridCol>
                <a:gridCol w="2473693">
                  <a:extLst>
                    <a:ext uri="{9D8B030D-6E8A-4147-A177-3AD203B41FA5}">
                      <a16:colId xmlns:a16="http://schemas.microsoft.com/office/drawing/2014/main" val="2272801044"/>
                    </a:ext>
                  </a:extLst>
                </a:gridCol>
                <a:gridCol w="3027959">
                  <a:extLst>
                    <a:ext uri="{9D8B030D-6E8A-4147-A177-3AD203B41FA5}">
                      <a16:colId xmlns:a16="http://schemas.microsoft.com/office/drawing/2014/main" val="4254206758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u-česat – ú-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Jůla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121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 – zoubek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lnul – lnout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904127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Móňa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92424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 – cůpek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prostřelit – průstřel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5955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u-o, u-o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ː, o-ou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0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Hypokoristika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70620"/>
              </p:ext>
            </p:extLst>
          </p:nvPr>
        </p:nvGraphicFramePr>
        <p:xfrm>
          <a:off x="1024128" y="1892807"/>
          <a:ext cx="10329684" cy="4239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3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899370">
                  <a:extLst>
                    <a:ext uri="{9D8B030D-6E8A-4147-A177-3AD203B41FA5}">
                      <a16:colId xmlns:a16="http://schemas.microsoft.com/office/drawing/2014/main" val="718246836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Móňa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Bohumil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Bóža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profesor – prófa  </a:t>
                      </a: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121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Jůla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vzrušení – vzrůšo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904127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Přemysl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Přéma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Klement – Kléma; večeře –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véča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92424"/>
                  </a:ext>
                </a:extLst>
              </a:tr>
              <a:tr h="856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 o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pravideln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jen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hypokoristik</a:t>
                      </a: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59551"/>
                  </a:ext>
                </a:extLst>
              </a:tr>
              <a:tr h="856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hypokoristika (= zachování melodie vokálu)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0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9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u-u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ː </a:t>
            </a:r>
            <a:r>
              <a:rPr lang="cs-CZ" dirty="0" smtClean="0">
                <a:cs typeface="Calibri" panose="020F0502020204030204" pitchFamily="34" charset="0"/>
              </a:rPr>
              <a:t>(prefixy)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45119"/>
              </p:ext>
            </p:extLst>
          </p:nvPr>
        </p:nvGraphicFramePr>
        <p:xfrm>
          <a:off x="1024128" y="1892807"/>
          <a:ext cx="10329684" cy="506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18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893">
                  <a:extLst>
                    <a:ext uri="{9D8B030D-6E8A-4147-A177-3AD203B41FA5}">
                      <a16:colId xmlns:a16="http://schemas.microsoft.com/office/drawing/2014/main" val="1432639973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201200637"/>
                    </a:ext>
                  </a:extLst>
                </a:gridCol>
                <a:gridCol w="712270">
                  <a:extLst>
                    <a:ext uri="{9D8B030D-6E8A-4147-A177-3AD203B41FA5}">
                      <a16:colId xmlns:a16="http://schemas.microsoft.com/office/drawing/2014/main" val="550384741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val="4081926689"/>
                    </a:ext>
                  </a:extLst>
                </a:gridCol>
                <a:gridCol w="192505">
                  <a:extLst>
                    <a:ext uri="{9D8B030D-6E8A-4147-A177-3AD203B41FA5}">
                      <a16:colId xmlns:a16="http://schemas.microsoft.com/office/drawing/2014/main" val="2799420431"/>
                    </a:ext>
                  </a:extLst>
                </a:gridCol>
                <a:gridCol w="1713297">
                  <a:extLst>
                    <a:ext uri="{9D8B030D-6E8A-4147-A177-3AD203B41FA5}">
                      <a16:colId xmlns:a16="http://schemas.microsoft.com/office/drawing/2014/main" val="88350806"/>
                    </a:ext>
                  </a:extLst>
                </a:gridCol>
                <a:gridCol w="327259">
                  <a:extLst>
                    <a:ext uri="{9D8B030D-6E8A-4147-A177-3AD203B41FA5}">
                      <a16:colId xmlns:a16="http://schemas.microsoft.com/office/drawing/2014/main" val="1008882264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val="340245430"/>
                    </a:ext>
                  </a:extLst>
                </a:gridCol>
                <a:gridCol w="1193533">
                  <a:extLst>
                    <a:ext uri="{9D8B030D-6E8A-4147-A177-3AD203B41FA5}">
                      <a16:colId xmlns:a16="http://schemas.microsoft.com/office/drawing/2014/main" val="226221259"/>
                    </a:ext>
                  </a:extLst>
                </a:gridCol>
                <a:gridCol w="1305037">
                  <a:extLst>
                    <a:ext uri="{9D8B030D-6E8A-4147-A177-3AD203B41FA5}">
                      <a16:colId xmlns:a16="http://schemas.microsoft.com/office/drawing/2014/main" val="1738579633"/>
                    </a:ext>
                  </a:extLst>
                </a:gridCol>
              </a:tblGrid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čes-á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-n-í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ú-trp-n-ý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trp-ě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ú-čin-k-ova-t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čin-i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Caha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Ziková (2016): prefix se posouvá z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pozice 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externí pozice je prozodicky omezená → vyžaduje krátký V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 posunu = krácení VV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24112"/>
                  </a:ext>
                </a:extLst>
              </a:tr>
              <a:tr h="706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926140"/>
                  </a:ext>
                </a:extLst>
              </a:tr>
              <a:tr h="706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594723"/>
                  </a:ext>
                </a:extLst>
              </a:tr>
              <a:tr h="706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29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4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Alternující vs. nealternující prefixy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57550"/>
              </p:ext>
            </p:extLst>
          </p:nvPr>
        </p:nvGraphicFramePr>
        <p:xfrm>
          <a:off x="1024128" y="1892807"/>
          <a:ext cx="10329685" cy="5655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873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12270">
                  <a:extLst>
                    <a:ext uri="{9D8B030D-6E8A-4147-A177-3AD203B41FA5}">
                      <a16:colId xmlns:a16="http://schemas.microsoft.com/office/drawing/2014/main" val="550384741"/>
                    </a:ext>
                  </a:extLst>
                </a:gridCol>
                <a:gridCol w="1001027">
                  <a:extLst>
                    <a:ext uri="{9D8B030D-6E8A-4147-A177-3AD203B41FA5}">
                      <a16:colId xmlns:a16="http://schemas.microsoft.com/office/drawing/2014/main" val="4081926689"/>
                    </a:ext>
                  </a:extLst>
                </a:gridCol>
                <a:gridCol w="1713297">
                  <a:extLst>
                    <a:ext uri="{9D8B030D-6E8A-4147-A177-3AD203B41FA5}">
                      <a16:colId xmlns:a16="http://schemas.microsoft.com/office/drawing/2014/main" val="88350806"/>
                    </a:ext>
                  </a:extLst>
                </a:gridCol>
                <a:gridCol w="3634352">
                  <a:extLst>
                    <a:ext uri="{9D8B030D-6E8A-4147-A177-3AD203B41FA5}">
                      <a16:colId xmlns:a16="http://schemas.microsoft.com/office/drawing/2014/main" val="1008882264"/>
                    </a:ext>
                  </a:extLst>
                </a:gridCol>
              </a:tblGrid>
              <a:tr h="7065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nealternující = lexikálně krátký (V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pozici)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357920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-kap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o-kap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-kap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24112"/>
                  </a:ext>
                </a:extLst>
              </a:tr>
              <a:tr h="7065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alternující = lexikálně dlouhý (VV =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p., V =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p.)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501112"/>
                  </a:ext>
                </a:extLst>
              </a:tr>
              <a:tr h="709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-√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-téma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415135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926140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-řez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-řez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i="0" strike="sng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-řez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594723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29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31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Krácení </a:t>
            </a:r>
            <a:r>
              <a:rPr lang="cs-CZ" dirty="0"/>
              <a:t>prefixů: </a:t>
            </a:r>
            <a:r>
              <a:rPr lang="cs-CZ" dirty="0" smtClean="0"/>
              <a:t>u</a:t>
            </a:r>
            <a:r>
              <a:rPr lang="cs-CZ" dirty="0" smtClean="0">
                <a:cs typeface="Calibri" panose="020F0502020204030204" pitchFamily="34" charset="0"/>
              </a:rPr>
              <a:t>ː</a:t>
            </a:r>
            <a:r>
              <a:rPr lang="en-US" dirty="0" smtClean="0">
                <a:cs typeface="Calibri" panose="020F0502020204030204" pitchFamily="34" charset="0"/>
              </a:rPr>
              <a:t> &gt;</a:t>
            </a:r>
            <a:r>
              <a:rPr lang="cs-CZ" dirty="0" smtClean="0">
                <a:cs typeface="Calibri" panose="020F0502020204030204" pitchFamily="34" charset="0"/>
              </a:rPr>
              <a:t> u, </a:t>
            </a:r>
            <a:r>
              <a:rPr lang="cs-CZ" dirty="0"/>
              <a:t>u</a:t>
            </a:r>
            <a:r>
              <a:rPr lang="cs-CZ" dirty="0">
                <a:cs typeface="Calibri" panose="020F0502020204030204" pitchFamily="34" charset="0"/>
              </a:rPr>
              <a:t>ː</a:t>
            </a:r>
            <a:r>
              <a:rPr lang="en-US" dirty="0">
                <a:cs typeface="Calibri" panose="020F0502020204030204" pitchFamily="34" charset="0"/>
              </a:rPr>
              <a:t> &gt;</a:t>
            </a:r>
            <a:r>
              <a:rPr lang="cs-CZ">
                <a:cs typeface="Calibri" panose="020F0502020204030204" pitchFamily="34" charset="0"/>
              </a:rPr>
              <a:t> </a:t>
            </a:r>
            <a:r>
              <a:rPr lang="cs-CZ" smtClean="0">
                <a:cs typeface="Calibri" panose="020F0502020204030204" pitchFamily="34" charset="0"/>
              </a:rPr>
              <a:t>o  </a:t>
            </a: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4052"/>
              </p:ext>
            </p:extLst>
          </p:nvPr>
        </p:nvGraphicFramePr>
        <p:xfrm>
          <a:off x="1024128" y="1892807"/>
          <a:ext cx="10329684" cy="4280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8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53466">
                  <a:extLst>
                    <a:ext uri="{9D8B030D-6E8A-4147-A177-3AD203B41FA5}">
                      <a16:colId xmlns:a16="http://schemas.microsoft.com/office/drawing/2014/main" val="3237846879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069163909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2848094932"/>
                    </a:ext>
                  </a:extLst>
                </a:gridCol>
                <a:gridCol w="755584">
                  <a:extLst>
                    <a:ext uri="{9D8B030D-6E8A-4147-A177-3AD203B41FA5}">
                      <a16:colId xmlns:a16="http://schemas.microsoft.com/office/drawing/2014/main" val="2191941944"/>
                    </a:ext>
                  </a:extLst>
                </a:gridCol>
                <a:gridCol w="765208">
                  <a:extLst>
                    <a:ext uri="{9D8B030D-6E8A-4147-A177-3AD203B41FA5}">
                      <a16:colId xmlns:a16="http://schemas.microsoft.com/office/drawing/2014/main" val="644082005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134975401"/>
                    </a:ext>
                  </a:extLst>
                </a:gridCol>
                <a:gridCol w="5020389">
                  <a:extLst>
                    <a:ext uri="{9D8B030D-6E8A-4147-A177-3AD203B41FA5}">
                      <a16:colId xmlns:a16="http://schemas.microsoft.com/office/drawing/2014/main" val="2103027795"/>
                    </a:ext>
                  </a:extLst>
                </a:gridCol>
              </a:tblGrid>
              <a:tr h="85683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ː-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u-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1216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04127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92424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vod-táhnout, </a:t>
                      </a:r>
                      <a:r>
                        <a:rPr lang="cs-CZ" sz="2800" dirty="0" err="1" smtClean="0"/>
                        <a:t>vo</a:t>
                      </a:r>
                      <a:r>
                        <a:rPr lang="cs-CZ" sz="2800" dirty="0" smtClean="0"/>
                        <a:t>-padat  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48941"/>
                  </a:ext>
                </a:extLst>
              </a:tr>
              <a:tr h="514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*</a:t>
                      </a:r>
                      <a:r>
                        <a:rPr lang="cs-CZ" sz="2800" dirty="0" err="1" smtClean="0"/>
                        <a:t>vu</a:t>
                      </a:r>
                      <a:r>
                        <a:rPr lang="cs-CZ" sz="2800" dirty="0" smtClean="0"/>
                        <a:t>-táhnout, *</a:t>
                      </a:r>
                      <a:r>
                        <a:rPr lang="cs-CZ" sz="2800" dirty="0" err="1" smtClean="0"/>
                        <a:t>vu</a:t>
                      </a:r>
                      <a:r>
                        <a:rPr lang="cs-CZ" sz="2800" dirty="0" smtClean="0"/>
                        <a:t>-padat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137327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dvě fonologicky různá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podle výsledku krácení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19708"/>
                  </a:ext>
                </a:extLst>
              </a:tr>
              <a:tr h="51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684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98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Deminutiva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8483"/>
              </p:ext>
            </p:extLst>
          </p:nvPr>
        </p:nvGraphicFramePr>
        <p:xfrm>
          <a:off x="1024128" y="1892807"/>
          <a:ext cx="10329684" cy="5106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06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676776">
                  <a:extLst>
                    <a:ext uri="{9D8B030D-6E8A-4147-A177-3AD203B41FA5}">
                      <a16:colId xmlns:a16="http://schemas.microsoft.com/office/drawing/2014/main" val="2256307148"/>
                    </a:ext>
                  </a:extLst>
                </a:gridCol>
                <a:gridCol w="2582421">
                  <a:extLst>
                    <a:ext uri="{9D8B030D-6E8A-4147-A177-3AD203B41FA5}">
                      <a16:colId xmlns:a16="http://schemas.microsoft.com/office/drawing/2014/main" val="3629354399"/>
                    </a:ext>
                  </a:extLst>
                </a:gridCol>
                <a:gridCol w="2582421">
                  <a:extLst>
                    <a:ext uri="{9D8B030D-6E8A-4147-A177-3AD203B41FA5}">
                      <a16:colId xmlns:a16="http://schemas.microsoft.com/office/drawing/2014/main" val="1565915356"/>
                    </a:ext>
                  </a:extLst>
                </a:gridCol>
              </a:tblGrid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plůt-ek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05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ohon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lampi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lampi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495320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robůt-ek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76516"/>
                  </a:ext>
                </a:extLst>
              </a:tr>
              <a:tr h="605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traktor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traktůr-ek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deminutivu = variace mezi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základu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648320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847657"/>
                  </a:ext>
                </a:extLst>
              </a:tr>
              <a:tr h="605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profesůr-ek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ː)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próf-a (o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ː)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jediný produktivní typ dloužení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deminutivech je na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405249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2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88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Synkretismus?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07915"/>
              </p:ext>
            </p:extLst>
          </p:nvPr>
        </p:nvGraphicFramePr>
        <p:xfrm>
          <a:off x="1024128" y="1892807"/>
          <a:ext cx="10329684" cy="5338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0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47023">
                  <a:extLst>
                    <a:ext uri="{9D8B030D-6E8A-4147-A177-3AD203B41FA5}">
                      <a16:colId xmlns:a16="http://schemas.microsoft.com/office/drawing/2014/main" val="303849392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2696029618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58531807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1512826104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349654116"/>
                    </a:ext>
                  </a:extLst>
                </a:gridCol>
                <a:gridCol w="2970208">
                  <a:extLst>
                    <a:ext uri="{9D8B030D-6E8A-4147-A177-3AD203B41FA5}">
                      <a16:colId xmlns:a16="http://schemas.microsoft.com/office/drawing/2014/main" val="3046566318"/>
                    </a:ext>
                  </a:extLst>
                </a:gridCol>
              </a:tblGrid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 ~ ú-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krácení: 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B =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není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 ~ </a:t>
                      </a: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krácení: 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zůstává po krácení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402424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</a:t>
                      </a:r>
                      <a:r>
                        <a:rPr lang="cs-CZ" sz="28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plůt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dloužení: 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zůstává po dloužení </a:t>
                      </a: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205720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8464"/>
                  </a:ext>
                </a:extLst>
              </a:tr>
              <a:tr h="70658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Problém: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komplexní i simplexní vokál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komplexní i simplexní vokál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87554"/>
                  </a:ext>
                </a:extLst>
              </a:tr>
              <a:tr h="706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6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0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i="1" dirty="0" err="1" smtClean="0"/>
              <a:t>prů</a:t>
            </a:r>
            <a:r>
              <a:rPr lang="cs-CZ" i="1" dirty="0" smtClean="0"/>
              <a:t>-</a:t>
            </a:r>
            <a:r>
              <a:rPr lang="cs-CZ" dirty="0" smtClean="0"/>
              <a:t>/</a:t>
            </a:r>
            <a:r>
              <a:rPr lang="cs-CZ" i="1" dirty="0" smtClean="0"/>
              <a:t>pro-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7527"/>
              </p:ext>
            </p:extLst>
          </p:nvPr>
        </p:nvGraphicFramePr>
        <p:xfrm>
          <a:off x="1024128" y="1892807"/>
          <a:ext cx="10329684" cy="4485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986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96029618"/>
                    </a:ext>
                  </a:extLst>
                </a:gridCol>
                <a:gridCol w="4346620">
                  <a:extLst>
                    <a:ext uri="{9D8B030D-6E8A-4147-A177-3AD203B41FA5}">
                      <a16:colId xmlns:a16="http://schemas.microsoft.com/office/drawing/2014/main" val="1512826104"/>
                    </a:ext>
                  </a:extLst>
                </a:gridCol>
              </a:tblGrid>
              <a:tr h="7065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ú-,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zá-  (není variace)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/pro (variace)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hoz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/*u-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hoz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vý-hoz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/*vy-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hoz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prů-hoz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/pro-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hoz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402424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ú-let/*u-let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-let/*na-let</a:t>
                      </a: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-let/pro-let</a:t>
                      </a: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205720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zá-střih/*za-střih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-střih/pro-střih</a:t>
                      </a: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8464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ú-lom-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/*u-lom-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-lom/pro-lom</a:t>
                      </a: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87554"/>
                  </a:ext>
                </a:extLst>
              </a:tr>
              <a:tr h="7065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</a:t>
                      </a:r>
                      <a:r>
                        <a:rPr lang="cs-CZ" sz="2800" b="0" i="1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</a:t>
                      </a:r>
                      <a:r>
                        <a:rPr lang="cs-CZ" sz="2800" b="0" i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pro-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fonologicky aktivní proces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krátí jen na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*u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</a:t>
                      </a: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6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24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Širokoúhlá obrazovka</PresentationFormat>
  <Paragraphs>247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Motiv Office</vt:lpstr>
      <vt:lpstr>Labiální B, velární U</vt:lpstr>
      <vt:lpstr>Interakce mezi [o] a [u]</vt:lpstr>
      <vt:lpstr>Hypokoristika</vt:lpstr>
      <vt:lpstr>u-uː (prefixy)</vt:lpstr>
      <vt:lpstr>Alternující vs. nealternující prefixy</vt:lpstr>
      <vt:lpstr>Krácení prefixů: uː &gt; u, uː &gt; o    </vt:lpstr>
      <vt:lpstr>Deminutiva</vt:lpstr>
      <vt:lpstr>Synkretismus?</vt:lpstr>
      <vt:lpstr>prů-/pro- </vt:lpstr>
      <vt:lpstr>dům - domu</vt:lpstr>
      <vt:lpstr>Imperativ: *VVC# </vt:lpstr>
      <vt:lpstr>Mezishrnutí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888</cp:revision>
  <cp:lastPrinted>2019-06-24T12:30:17Z</cp:lastPrinted>
  <dcterms:created xsi:type="dcterms:W3CDTF">2018-11-27T11:40:05Z</dcterms:created>
  <dcterms:modified xsi:type="dcterms:W3CDTF">2021-04-15T10:03:33Z</dcterms:modified>
</cp:coreProperties>
</file>