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566" r:id="rId2"/>
    <p:sldId id="567" r:id="rId3"/>
    <p:sldId id="568" r:id="rId4"/>
    <p:sldId id="572" r:id="rId5"/>
    <p:sldId id="570" r:id="rId6"/>
    <p:sldId id="569" r:id="rId7"/>
    <p:sldId id="571" r:id="rId8"/>
    <p:sldId id="576" r:id="rId9"/>
    <p:sldId id="573" r:id="rId10"/>
    <p:sldId id="575" r:id="rId11"/>
    <p:sldId id="574" r:id="rId12"/>
    <p:sldId id="578" r:id="rId13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u-ou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04025"/>
              </p:ext>
            </p:extLst>
          </p:nvPr>
        </p:nvGraphicFramePr>
        <p:xfrm>
          <a:off x="1024128" y="1892807"/>
          <a:ext cx="10370325" cy="5468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55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2636767768"/>
                    </a:ext>
                  </a:extLst>
                </a:gridCol>
                <a:gridCol w="1164657">
                  <a:extLst>
                    <a:ext uri="{9D8B030D-6E8A-4147-A177-3AD203B41FA5}">
                      <a16:colId xmlns:a16="http://schemas.microsoft.com/office/drawing/2014/main" val="2393606384"/>
                    </a:ext>
                  </a:extLst>
                </a:gridCol>
                <a:gridCol w="2980667">
                  <a:extLst>
                    <a:ext uri="{9D8B030D-6E8A-4147-A177-3AD203B41FA5}">
                      <a16:colId xmlns:a16="http://schemas.microsoft.com/office/drawing/2014/main" val="252966959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8328842"/>
                    </a:ext>
                  </a:extLst>
                </a:gridCol>
                <a:gridCol w="3395815">
                  <a:extLst>
                    <a:ext uri="{9D8B030D-6E8A-4147-A177-3AD203B41FA5}">
                      <a16:colId xmlns:a16="http://schemas.microsoft.com/office/drawing/2014/main" val="2944526285"/>
                    </a:ext>
                  </a:extLst>
                </a:gridCol>
              </a:tblGrid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sngStrike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deminutivum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plůt-ek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deminutivum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zoub-ek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37410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krácení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externí pozice prefixu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u-česání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(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půlíš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731530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krácení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strike="sngStrike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(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poulíš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54488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7489130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855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02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= labializovaná velární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glida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25381"/>
              </p:ext>
            </p:extLst>
          </p:nvPr>
        </p:nvGraphicFramePr>
        <p:xfrm>
          <a:off x="1024128" y="1892807"/>
          <a:ext cx="10329687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9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3651">
                  <a:extLst>
                    <a:ext uri="{9D8B030D-6E8A-4147-A177-3AD203B41FA5}">
                      <a16:colId xmlns:a16="http://schemas.microsoft.com/office/drawing/2014/main" val="2223237638"/>
                    </a:ext>
                  </a:extLst>
                </a:gridCol>
                <a:gridCol w="962526">
                  <a:extLst>
                    <a:ext uri="{9D8B030D-6E8A-4147-A177-3AD203B41FA5}">
                      <a16:colId xmlns:a16="http://schemas.microsoft.com/office/drawing/2014/main" val="429814004"/>
                    </a:ext>
                  </a:extLst>
                </a:gridCol>
                <a:gridCol w="1405288">
                  <a:extLst>
                    <a:ext uri="{9D8B030D-6E8A-4147-A177-3AD203B41FA5}">
                      <a16:colId xmlns:a16="http://schemas.microsoft.com/office/drawing/2014/main" val="177882446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873764706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1062454106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3973102800"/>
                    </a:ext>
                  </a:extLst>
                </a:gridCol>
                <a:gridCol w="809461">
                  <a:extLst>
                    <a:ext uri="{9D8B030D-6E8A-4147-A177-3AD203B41FA5}">
                      <a16:colId xmlns:a16="http://schemas.microsoft.com/office/drawing/2014/main" val="794512236"/>
                    </a:ext>
                  </a:extLst>
                </a:gridCol>
                <a:gridCol w="809461">
                  <a:extLst>
                    <a:ext uri="{9D8B030D-6E8A-4147-A177-3AD203B41FA5}">
                      <a16:colId xmlns:a16="http://schemas.microsoft.com/office/drawing/2014/main" val="3549941984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728150884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013592207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3826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28787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337247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labiála (analogie s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369408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velára (analogie s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511203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labiála + velára (analogie s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1736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46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493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Typy konsonantů, sonorita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033687"/>
              </p:ext>
            </p:extLst>
          </p:nvPr>
        </p:nvGraphicFramePr>
        <p:xfrm>
          <a:off x="1024128" y="1892807"/>
          <a:ext cx="10329686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3">
                  <a:extLst>
                    <a:ext uri="{9D8B030D-6E8A-4147-A177-3AD203B41FA5}">
                      <a16:colId xmlns:a16="http://schemas.microsoft.com/office/drawing/2014/main" val="2479647438"/>
                    </a:ext>
                  </a:extLst>
                </a:gridCol>
              </a:tblGrid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05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295978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380959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729179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338917"/>
                  </a:ext>
                </a:extLst>
              </a:tr>
              <a:tr h="605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okluzivy   frikativy</a:t>
                      </a:r>
                      <a:r>
                        <a:rPr lang="cs-CZ" sz="2400" dirty="0"/>
                        <a:t>    </a:t>
                      </a:r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likvidy   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</a:rPr>
                        <a:t>glidy</a:t>
                      </a:r>
                      <a:r>
                        <a:rPr lang="cs-CZ" sz="2400" dirty="0"/>
                        <a:t>    vokály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178532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63835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2863516" y="2456849"/>
            <a:ext cx="630456" cy="406667"/>
          </a:xfrm>
          <a:prstGeom prst="line">
            <a:avLst/>
          </a:prstGeom>
          <a:ln w="381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 flipV="1">
            <a:off x="3493972" y="2456850"/>
            <a:ext cx="548639" cy="406666"/>
          </a:xfrm>
          <a:prstGeom prst="line">
            <a:avLst/>
          </a:prstGeom>
          <a:ln w="38100"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Pravoúhlý trojúhelník 20"/>
          <p:cNvSpPr/>
          <p:nvPr/>
        </p:nvSpPr>
        <p:spPr>
          <a:xfrm flipH="1">
            <a:off x="6309286" y="2863516"/>
            <a:ext cx="4880810" cy="1451167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59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ET: sonorita = komplexita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814705"/>
              </p:ext>
            </p:extLst>
          </p:nvPr>
        </p:nvGraphicFramePr>
        <p:xfrm>
          <a:off x="997527" y="1892807"/>
          <a:ext cx="10356291" cy="4314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1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61147">
                  <a:extLst>
                    <a:ext uri="{9D8B030D-6E8A-4147-A177-3AD203B41FA5}">
                      <a16:colId xmlns:a16="http://schemas.microsoft.com/office/drawing/2014/main" val="342633403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3242759280"/>
                    </a:ext>
                  </a:extLst>
                </a:gridCol>
                <a:gridCol w="1980119">
                  <a:extLst>
                    <a:ext uri="{9D8B030D-6E8A-4147-A177-3AD203B41FA5}">
                      <a16:colId xmlns:a16="http://schemas.microsoft.com/office/drawing/2014/main" val="2109346179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2300956697"/>
                    </a:ext>
                  </a:extLst>
                </a:gridCol>
              </a:tblGrid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sonory + vokály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814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042896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92300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577899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lenice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(oslabení)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796137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fortice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(posílení)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32131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4035320" y="5065295"/>
            <a:ext cx="43073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 flipV="1">
            <a:off x="3969418" y="5811253"/>
            <a:ext cx="4253164" cy="1203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07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Dloužení: deminutiva (produktivita)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77537"/>
              </p:ext>
            </p:extLst>
          </p:nvPr>
        </p:nvGraphicFramePr>
        <p:xfrm>
          <a:off x="1024128" y="1892807"/>
          <a:ext cx="10329685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19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39489">
                  <a:extLst>
                    <a:ext uri="{9D8B030D-6E8A-4147-A177-3AD203B41FA5}">
                      <a16:colId xmlns:a16="http://schemas.microsoft.com/office/drawing/2014/main" val="2547326956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festival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festivál-ek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fiat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fiát-ek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bazar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bazár-ek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16524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667728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motor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mot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o}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robot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rob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o}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3519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65946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24652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virus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virus-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monzun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monzun-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pitbul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pitbul-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0619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59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5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onologi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cké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procesy: 3E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852059"/>
              </p:ext>
            </p:extLst>
          </p:nvPr>
        </p:nvGraphicFramePr>
        <p:xfrm>
          <a:off x="1024128" y="1892807"/>
          <a:ext cx="10329685" cy="7470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19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39489">
                  <a:extLst>
                    <a:ext uri="{9D8B030D-6E8A-4147-A177-3AD203B41FA5}">
                      <a16:colId xmlns:a16="http://schemas.microsoft.com/office/drawing/2014/main" val="2547326956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prozodické struktury: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prozodické struktury: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strike="sngStrike" baseline="-250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16524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prozodické struktury: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667728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3519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65946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24652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0619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59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04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Komplexita fonologických procesů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880835"/>
              </p:ext>
            </p:extLst>
          </p:nvPr>
        </p:nvGraphicFramePr>
        <p:xfrm>
          <a:off x="1024128" y="1892807"/>
          <a:ext cx="10329686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0123">
                  <a:extLst>
                    <a:ext uri="{9D8B030D-6E8A-4147-A177-3AD203B41FA5}">
                      <a16:colId xmlns:a16="http://schemas.microsoft.com/office/drawing/2014/main" val="1455304259"/>
                    </a:ext>
                  </a:extLst>
                </a:gridCol>
                <a:gridCol w="1328287">
                  <a:extLst>
                    <a:ext uri="{9D8B030D-6E8A-4147-A177-3AD203B41FA5}">
                      <a16:colId xmlns:a16="http://schemas.microsoft.com/office/drawing/2014/main" val="3809718586"/>
                    </a:ext>
                  </a:extLst>
                </a:gridCol>
                <a:gridCol w="1501541">
                  <a:extLst>
                    <a:ext uri="{9D8B030D-6E8A-4147-A177-3AD203B41FA5}">
                      <a16:colId xmlns:a16="http://schemas.microsoft.com/office/drawing/2014/main" val="1988597459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1585620673"/>
                    </a:ext>
                  </a:extLst>
                </a:gridCol>
                <a:gridCol w="3566976">
                  <a:extLst>
                    <a:ext uri="{9D8B030D-6E8A-4147-A177-3AD203B41FA5}">
                      <a16:colId xmlns:a16="http://schemas.microsoft.com/office/drawing/2014/main" val="3032715692"/>
                    </a:ext>
                  </a:extLst>
                </a:gridCol>
              </a:tblGrid>
              <a:tr h="70658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komplexita = počet a síla operací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síla: expanze (1)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&lt;&lt;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elize (2)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&lt;&lt;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epenteze (3)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03046"/>
                  </a:ext>
                </a:extLst>
              </a:tr>
              <a:tr h="56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894596"/>
                  </a:ext>
                </a:extLst>
              </a:tr>
              <a:tr h="56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80154"/>
                  </a:ext>
                </a:extLst>
              </a:tr>
              <a:tr h="5652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730574"/>
                  </a:ext>
                </a:extLst>
              </a:tr>
              <a:tr h="56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sngStrike" baseline="-250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638923"/>
                  </a:ext>
                </a:extLst>
              </a:tr>
              <a:tr h="56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53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55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Krácení vs. dloužení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75199"/>
              </p:ext>
            </p:extLst>
          </p:nvPr>
        </p:nvGraphicFramePr>
        <p:xfrm>
          <a:off x="1024128" y="1892808"/>
          <a:ext cx="10351249" cy="5006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19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66754">
                  <a:extLst>
                    <a:ext uri="{9D8B030D-6E8A-4147-A177-3AD203B41FA5}">
                      <a16:colId xmlns:a16="http://schemas.microsoft.com/office/drawing/2014/main" val="2547326956"/>
                    </a:ext>
                  </a:extLst>
                </a:gridCol>
                <a:gridCol w="1723575">
                  <a:extLst>
                    <a:ext uri="{9D8B030D-6E8A-4147-A177-3AD203B41FA5}">
                      <a16:colId xmlns:a16="http://schemas.microsoft.com/office/drawing/2014/main" val="1433607216"/>
                    </a:ext>
                  </a:extLst>
                </a:gridCol>
                <a:gridCol w="1723575">
                  <a:extLst>
                    <a:ext uri="{9D8B030D-6E8A-4147-A177-3AD203B41FA5}">
                      <a16:colId xmlns:a16="http://schemas.microsoft.com/office/drawing/2014/main" val="3306717034"/>
                    </a:ext>
                  </a:extLst>
                </a:gridCol>
                <a:gridCol w="1723574">
                  <a:extLst>
                    <a:ext uri="{9D8B030D-6E8A-4147-A177-3AD203B41FA5}">
                      <a16:colId xmlns:a16="http://schemas.microsoft.com/office/drawing/2014/main" val="1072351686"/>
                    </a:ext>
                  </a:extLst>
                </a:gridCol>
                <a:gridCol w="1723575">
                  <a:extLst>
                    <a:ext uri="{9D8B030D-6E8A-4147-A177-3AD203B41FA5}">
                      <a16:colId xmlns:a16="http://schemas.microsoft.com/office/drawing/2014/main" val="3441033191"/>
                    </a:ext>
                  </a:extLst>
                </a:gridCol>
              </a:tblGrid>
              <a:tr h="1272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prozodické struktury: </a:t>
                      </a:r>
                      <a:r>
                        <a:rPr lang="cs-CZ" sz="2800" b="0" i="0" strike="sngStrike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strike="sngStrike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</a:t>
                      </a: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strike="sngStrike" baseline="-250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165249"/>
                  </a:ext>
                </a:extLst>
              </a:tr>
              <a:tr h="1272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prozodické struktury: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melodického elementu: V</a:t>
                      </a:r>
                      <a:r>
                        <a:rPr lang="cs-CZ" sz="2800" b="0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667728"/>
                  </a:ext>
                </a:extLst>
              </a:tr>
              <a:tr h="572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expanze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35190"/>
                  </a:ext>
                </a:extLst>
              </a:tr>
              <a:tr h="572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2</a:t>
                      </a:r>
                      <a:endParaRPr lang="cs-CZ" sz="2800" b="0" i="0" baseline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1412"/>
                  </a:ext>
                </a:extLst>
              </a:tr>
              <a:tr h="572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29799"/>
                  </a:ext>
                </a:extLst>
              </a:tr>
              <a:tr h="572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816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511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Sekundární imperfektiva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430936"/>
              </p:ext>
            </p:extLst>
          </p:nvPr>
        </p:nvGraphicFramePr>
        <p:xfrm>
          <a:off x="1024128" y="1892807"/>
          <a:ext cx="10329686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46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58097">
                  <a:extLst>
                    <a:ext uri="{9D8B030D-6E8A-4147-A177-3AD203B41FA5}">
                      <a16:colId xmlns:a16="http://schemas.microsoft.com/office/drawing/2014/main" val="4142858259"/>
                    </a:ext>
                  </a:extLst>
                </a:gridCol>
                <a:gridCol w="2257168">
                  <a:extLst>
                    <a:ext uri="{9D8B030D-6E8A-4147-A177-3AD203B41FA5}">
                      <a16:colId xmlns:a16="http://schemas.microsoft.com/office/drawing/2014/main" val="2522705596"/>
                    </a:ext>
                  </a:extLst>
                </a:gridCol>
                <a:gridCol w="313038">
                  <a:extLst>
                    <a:ext uri="{9D8B030D-6E8A-4147-A177-3AD203B41FA5}">
                      <a16:colId xmlns:a16="http://schemas.microsoft.com/office/drawing/2014/main" val="4266309795"/>
                    </a:ext>
                  </a:extLst>
                </a:gridCol>
                <a:gridCol w="551935">
                  <a:extLst>
                    <a:ext uri="{9D8B030D-6E8A-4147-A177-3AD203B41FA5}">
                      <a16:colId xmlns:a16="http://schemas.microsoft.com/office/drawing/2014/main" val="1248837830"/>
                    </a:ext>
                  </a:extLst>
                </a:gridCol>
                <a:gridCol w="4944776">
                  <a:extLst>
                    <a:ext uri="{9D8B030D-6E8A-4147-A177-3AD203B41FA5}">
                      <a16:colId xmlns:a16="http://schemas.microsoft.com/office/drawing/2014/main" val="1707138336"/>
                    </a:ext>
                  </a:extLst>
                </a:gridCol>
              </a:tblGrid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perfektivum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sek. imperfektivum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z-tr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175455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z-kr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i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160477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z-kr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i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782033"/>
                  </a:ext>
                </a:extLst>
              </a:tr>
              <a:tr h="471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za-dr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810969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487047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453099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102265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984205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4591251" y="2642134"/>
            <a:ext cx="1222408" cy="529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591251" y="3051197"/>
            <a:ext cx="1222408" cy="5005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67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Produktivita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88"/>
              </p:ext>
            </p:extLst>
          </p:nvPr>
        </p:nvGraphicFramePr>
        <p:xfrm>
          <a:off x="1024128" y="1892807"/>
          <a:ext cx="10574748" cy="470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64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08426">
                  <a:extLst>
                    <a:ext uri="{9D8B030D-6E8A-4147-A177-3AD203B41FA5}">
                      <a16:colId xmlns:a16="http://schemas.microsoft.com/office/drawing/2014/main" val="1419266893"/>
                    </a:ext>
                  </a:extLst>
                </a:gridCol>
                <a:gridCol w="1574515">
                  <a:extLst>
                    <a:ext uri="{9D8B030D-6E8A-4147-A177-3AD203B41FA5}">
                      <a16:colId xmlns:a16="http://schemas.microsoft.com/office/drawing/2014/main" val="223589432"/>
                    </a:ext>
                  </a:extLst>
                </a:gridCol>
                <a:gridCol w="1669436">
                  <a:extLst>
                    <a:ext uri="{9D8B030D-6E8A-4147-A177-3AD203B41FA5}">
                      <a16:colId xmlns:a16="http://schemas.microsoft.com/office/drawing/2014/main" val="3837525146"/>
                    </a:ext>
                  </a:extLst>
                </a:gridCol>
                <a:gridCol w="1779373">
                  <a:extLst>
                    <a:ext uri="{9D8B030D-6E8A-4147-A177-3AD203B41FA5}">
                      <a16:colId xmlns:a16="http://schemas.microsoft.com/office/drawing/2014/main" val="1829641718"/>
                    </a:ext>
                  </a:extLst>
                </a:gridCol>
                <a:gridCol w="2026508">
                  <a:extLst>
                    <a:ext uri="{9D8B030D-6E8A-4147-A177-3AD203B41FA5}">
                      <a16:colId xmlns:a16="http://schemas.microsoft.com/office/drawing/2014/main" val="1898369826"/>
                    </a:ext>
                  </a:extLst>
                </a:gridCol>
              </a:tblGrid>
              <a:tr h="4705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</a:t>
                      </a:r>
                      <a:r>
                        <a:rPr lang="en-GB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ova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n-US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GB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ova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vy-stoup-i-l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vy-stup-ova-l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za-kus-i-l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kouš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294052"/>
                  </a:ext>
                </a:extLst>
              </a:tr>
              <a:tr h="470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pro-hloub-i-l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pro-hlub-ova-l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pro-bud-i-l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-bud-i-l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149515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troub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pro-trub-ova-l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po-ruč-i-l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rouč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do-po-ruč-i-l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do-po-ruč-ova-l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855768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vy-louč-i-l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vy-luč-ova-l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z-ostud-i-l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ostouz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865835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od-soud-i-l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vy-suš-i-l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vy-souš-e-l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vy-suš-ova-l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42047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kouk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-nu-l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vy-kuk-ova-l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s-druž-i-l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s-druž-ova-l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464262"/>
                  </a:ext>
                </a:extLst>
              </a:tr>
              <a:tr h="470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koup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s-kup-ova-l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od-pud-i-l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259327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kous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-nu-l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u-kus-ova-l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při-dus-i-l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duš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547116"/>
                  </a:ext>
                </a:extLst>
              </a:tr>
              <a:tr h="470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</a:t>
                      </a: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fouk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-nu-l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vy-fuk-ova-l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0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-ruš-i-l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0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0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-ruš-ova-l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56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19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o-a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ː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17435"/>
              </p:ext>
            </p:extLst>
          </p:nvPr>
        </p:nvGraphicFramePr>
        <p:xfrm>
          <a:off x="1024128" y="1892807"/>
          <a:ext cx="10574748" cy="5560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49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14949">
                  <a:extLst>
                    <a:ext uri="{9D8B030D-6E8A-4147-A177-3AD203B41FA5}">
                      <a16:colId xmlns:a16="http://schemas.microsoft.com/office/drawing/2014/main" val="99719084"/>
                    </a:ext>
                  </a:extLst>
                </a:gridCol>
                <a:gridCol w="2494310">
                  <a:extLst>
                    <a:ext uri="{9D8B030D-6E8A-4147-A177-3AD203B41FA5}">
                      <a16:colId xmlns:a16="http://schemas.microsoft.com/office/drawing/2014/main" val="2576183804"/>
                    </a:ext>
                  </a:extLst>
                </a:gridCol>
                <a:gridCol w="2233061">
                  <a:extLst>
                    <a:ext uri="{9D8B030D-6E8A-4147-A177-3AD203B41FA5}">
                      <a16:colId xmlns:a16="http://schemas.microsoft.com/office/drawing/2014/main" val="582233342"/>
                    </a:ext>
                  </a:extLst>
                </a:gridCol>
                <a:gridCol w="1617478">
                  <a:extLst>
                    <a:ext uri="{9D8B030D-6E8A-4147-A177-3AD203B41FA5}">
                      <a16:colId xmlns:a16="http://schemas.microsoft.com/office/drawing/2014/main" val="2378849145"/>
                    </a:ext>
                  </a:extLst>
                </a:gridCol>
              </a:tblGrid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/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+e (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si)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/ +ova (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si)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/ +ova (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si)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vy-rob-i-l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vy-</a:t>
                      </a: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ráb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200806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-kroj-i-l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-kroj-ova-l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634895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kráj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-kraj-ova-l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032304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580787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s-poj-i-l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páj</a:t>
                      </a: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s-poj-ova-l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927041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po-lož-i-l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po-klád-a-l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008527"/>
                  </a:ext>
                </a:extLst>
              </a:tr>
              <a:tr h="588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62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79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Distribuce elementů B (labiální) a U (velární)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97204"/>
              </p:ext>
            </p:extLst>
          </p:nvPr>
        </p:nvGraphicFramePr>
        <p:xfrm>
          <a:off x="1024128" y="1892807"/>
          <a:ext cx="10329686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93121">
                  <a:extLst>
                    <a:ext uri="{9D8B030D-6E8A-4147-A177-3AD203B41FA5}">
                      <a16:colId xmlns:a16="http://schemas.microsoft.com/office/drawing/2014/main" val="2223237638"/>
                    </a:ext>
                  </a:extLst>
                </a:gridCol>
                <a:gridCol w="1424539">
                  <a:extLst>
                    <a:ext uri="{9D8B030D-6E8A-4147-A177-3AD203B41FA5}">
                      <a16:colId xmlns:a16="http://schemas.microsoft.com/office/drawing/2014/main" val="429814004"/>
                    </a:ext>
                  </a:extLst>
                </a:gridCol>
                <a:gridCol w="1309036">
                  <a:extLst>
                    <a:ext uri="{9D8B030D-6E8A-4147-A177-3AD203B41FA5}">
                      <a16:colId xmlns:a16="http://schemas.microsoft.com/office/drawing/2014/main" val="1778824468"/>
                    </a:ext>
                  </a:extLst>
                </a:gridCol>
                <a:gridCol w="2759762">
                  <a:extLst>
                    <a:ext uri="{9D8B030D-6E8A-4147-A177-3AD203B41FA5}">
                      <a16:colId xmlns:a16="http://schemas.microsoft.com/office/drawing/2014/main" val="873764706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062454106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3826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28787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337247"/>
                  </a:ext>
                </a:extLst>
              </a:tr>
              <a:tr h="52993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palatalizace: labiály = B+I X veláry = </a:t>
                      </a: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I</a:t>
                      </a:r>
                      <a:endParaRPr lang="cs-CZ" sz="2800" b="0" i="0" strike="sng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369408"/>
                  </a:ext>
                </a:extLst>
              </a:tr>
              <a:tr h="52993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alomorfie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Vsg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kluk-u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U-U X *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hňup-u/hňup-e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511203"/>
                  </a:ext>
                </a:extLst>
              </a:tr>
              <a:tr h="52993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protetické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voko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B-B X *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vucho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051736"/>
                  </a:ext>
                </a:extLst>
              </a:tr>
              <a:tr h="52993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dloužení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/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sngStrike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strike="sngStrike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346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430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599</Words>
  <Application>Microsoft Office PowerPoint</Application>
  <PresentationFormat>Širokoúhlá obrazovka</PresentationFormat>
  <Paragraphs>247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u-ou</vt:lpstr>
      <vt:lpstr>Dloužení: deminutiva (produktivita)</vt:lpstr>
      <vt:lpstr>Fonologické procesy: 3E</vt:lpstr>
      <vt:lpstr>Komplexita fonologických procesů</vt:lpstr>
      <vt:lpstr>Krácení vs. dloužení</vt:lpstr>
      <vt:lpstr>Sekundární imperfektiva</vt:lpstr>
      <vt:lpstr>Produktivita</vt:lpstr>
      <vt:lpstr>o-aː</vt:lpstr>
      <vt:lpstr>Distribuce elementů B (labiální) a U (velární)</vt:lpstr>
      <vt:lpstr>[w] = labializovaná velární glida</vt:lpstr>
      <vt:lpstr>Typy konsonantů, sonorita</vt:lpstr>
      <vt:lpstr>ET: sonorita = komplexita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973</cp:revision>
  <cp:lastPrinted>2019-06-24T12:30:17Z</cp:lastPrinted>
  <dcterms:created xsi:type="dcterms:W3CDTF">2018-11-27T11:40:05Z</dcterms:created>
  <dcterms:modified xsi:type="dcterms:W3CDTF">2021-04-29T08:34:48Z</dcterms:modified>
</cp:coreProperties>
</file>