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4"/>
  </p:handoutMasterIdLst>
  <p:sldIdLst>
    <p:sldId id="566" r:id="rId2"/>
    <p:sldId id="567" r:id="rId3"/>
    <p:sldId id="568" r:id="rId4"/>
    <p:sldId id="572" r:id="rId5"/>
    <p:sldId id="570" r:id="rId6"/>
    <p:sldId id="569" r:id="rId7"/>
    <p:sldId id="571" r:id="rId8"/>
    <p:sldId id="576" r:id="rId9"/>
    <p:sldId id="573" r:id="rId10"/>
    <p:sldId id="575" r:id="rId11"/>
    <p:sldId id="574" r:id="rId12"/>
    <p:sldId id="578" r:id="rId13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6265" autoAdjust="0"/>
  </p:normalViewPr>
  <p:slideViewPr>
    <p:cSldViewPr snapToGrid="0">
      <p:cViewPr varScale="1">
        <p:scale>
          <a:sx n="77" d="100"/>
          <a:sy n="77" d="100"/>
        </p:scale>
        <p:origin x="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807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247" y="0"/>
            <a:ext cx="4301806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220"/>
            <a:ext cx="4301807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247" y="6456220"/>
            <a:ext cx="4301806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/>
              <a:t>u-ou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904025"/>
              </p:ext>
            </p:extLst>
          </p:nvPr>
        </p:nvGraphicFramePr>
        <p:xfrm>
          <a:off x="1024128" y="1892807"/>
          <a:ext cx="10370325" cy="54683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155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626670">
                  <a:extLst>
                    <a:ext uri="{9D8B030D-6E8A-4147-A177-3AD203B41FA5}">
                      <a16:colId xmlns:a16="http://schemas.microsoft.com/office/drawing/2014/main" val="2636767768"/>
                    </a:ext>
                  </a:extLst>
                </a:gridCol>
                <a:gridCol w="1164657">
                  <a:extLst>
                    <a:ext uri="{9D8B030D-6E8A-4147-A177-3AD203B41FA5}">
                      <a16:colId xmlns:a16="http://schemas.microsoft.com/office/drawing/2014/main" val="2393606384"/>
                    </a:ext>
                  </a:extLst>
                </a:gridCol>
                <a:gridCol w="2980667">
                  <a:extLst>
                    <a:ext uri="{9D8B030D-6E8A-4147-A177-3AD203B41FA5}">
                      <a16:colId xmlns:a16="http://schemas.microsoft.com/office/drawing/2014/main" val="2529669598"/>
                    </a:ext>
                  </a:extLst>
                </a:gridCol>
                <a:gridCol w="60960">
                  <a:extLst>
                    <a:ext uri="{9D8B030D-6E8A-4147-A177-3AD203B41FA5}">
                      <a16:colId xmlns:a16="http://schemas.microsoft.com/office/drawing/2014/main" val="28328842"/>
                    </a:ext>
                  </a:extLst>
                </a:gridCol>
                <a:gridCol w="3395815">
                  <a:extLst>
                    <a:ext uri="{9D8B030D-6E8A-4147-A177-3AD203B41FA5}">
                      <a16:colId xmlns:a16="http://schemas.microsoft.com/office/drawing/2014/main" val="2944526285"/>
                    </a:ext>
                  </a:extLst>
                </a:gridCol>
              </a:tblGrid>
              <a:tr h="7065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o-u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dloužení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strike="sngStrike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cs-CZ" sz="2800" b="0" i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deminutivum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b="0" i="1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plůt-ek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lang="cs-CZ" sz="2800" b="0" i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plot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065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u-ou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dloužení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cs-CZ" sz="2800" b="0" i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deminutivum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b="0" i="1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zoub-ek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lang="cs-CZ" sz="2800" b="0" i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zub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437410"/>
                  </a:ext>
                </a:extLst>
              </a:tr>
              <a:tr h="7065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u-u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krácení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strike="sng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externí pozice prefixu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b="0" i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ú-</a:t>
                      </a:r>
                      <a:r>
                        <a:rPr lang="cs-CZ" sz="2800" b="0" i="1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čes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lang="cs-CZ" sz="2800" b="0" i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u-česání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imperativ (</a:t>
                      </a:r>
                      <a:r>
                        <a:rPr lang="cs-CZ" sz="2800" b="0" i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lang="cs-CZ" sz="2800" b="0" i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půlíš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731530"/>
                  </a:ext>
                </a:extLst>
              </a:tr>
              <a:tr h="7065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u-ou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krácení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strike="sng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strike="sngStrike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imperativ (</a:t>
                      </a:r>
                      <a:r>
                        <a:rPr lang="cs-CZ" sz="2800" b="0" i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lang="cs-CZ" sz="2800" b="0" i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poulíš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654488"/>
                  </a:ext>
                </a:extLst>
              </a:tr>
              <a:tr h="7065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7489130"/>
                  </a:ext>
                </a:extLst>
              </a:tr>
              <a:tr h="7065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1855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027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22876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= labializovaná velární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glida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9934" y="2008505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425381"/>
              </p:ext>
            </p:extLst>
          </p:nvPr>
        </p:nvGraphicFramePr>
        <p:xfrm>
          <a:off x="1024128" y="1892807"/>
          <a:ext cx="10329687" cy="4239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593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933651">
                  <a:extLst>
                    <a:ext uri="{9D8B030D-6E8A-4147-A177-3AD203B41FA5}">
                      <a16:colId xmlns:a16="http://schemas.microsoft.com/office/drawing/2014/main" val="2223237638"/>
                    </a:ext>
                  </a:extLst>
                </a:gridCol>
                <a:gridCol w="962526">
                  <a:extLst>
                    <a:ext uri="{9D8B030D-6E8A-4147-A177-3AD203B41FA5}">
                      <a16:colId xmlns:a16="http://schemas.microsoft.com/office/drawing/2014/main" val="429814004"/>
                    </a:ext>
                  </a:extLst>
                </a:gridCol>
                <a:gridCol w="1405288">
                  <a:extLst>
                    <a:ext uri="{9D8B030D-6E8A-4147-A177-3AD203B41FA5}">
                      <a16:colId xmlns:a16="http://schemas.microsoft.com/office/drawing/2014/main" val="1778824468"/>
                    </a:ext>
                  </a:extLst>
                </a:gridCol>
                <a:gridCol w="885525">
                  <a:extLst>
                    <a:ext uri="{9D8B030D-6E8A-4147-A177-3AD203B41FA5}">
                      <a16:colId xmlns:a16="http://schemas.microsoft.com/office/drawing/2014/main" val="873764706"/>
                    </a:ext>
                  </a:extLst>
                </a:gridCol>
                <a:gridCol w="809460">
                  <a:extLst>
                    <a:ext uri="{9D8B030D-6E8A-4147-A177-3AD203B41FA5}">
                      <a16:colId xmlns:a16="http://schemas.microsoft.com/office/drawing/2014/main" val="1062454106"/>
                    </a:ext>
                  </a:extLst>
                </a:gridCol>
                <a:gridCol w="809460">
                  <a:extLst>
                    <a:ext uri="{9D8B030D-6E8A-4147-A177-3AD203B41FA5}">
                      <a16:colId xmlns:a16="http://schemas.microsoft.com/office/drawing/2014/main" val="3973102800"/>
                    </a:ext>
                  </a:extLst>
                </a:gridCol>
                <a:gridCol w="809461">
                  <a:extLst>
                    <a:ext uri="{9D8B030D-6E8A-4147-A177-3AD203B41FA5}">
                      <a16:colId xmlns:a16="http://schemas.microsoft.com/office/drawing/2014/main" val="794512236"/>
                    </a:ext>
                  </a:extLst>
                </a:gridCol>
                <a:gridCol w="809461">
                  <a:extLst>
                    <a:ext uri="{9D8B030D-6E8A-4147-A177-3AD203B41FA5}">
                      <a16:colId xmlns:a16="http://schemas.microsoft.com/office/drawing/2014/main" val="3549941984"/>
                    </a:ext>
                  </a:extLst>
                </a:gridCol>
                <a:gridCol w="809460">
                  <a:extLst>
                    <a:ext uri="{9D8B030D-6E8A-4147-A177-3AD203B41FA5}">
                      <a16:colId xmlns:a16="http://schemas.microsoft.com/office/drawing/2014/main" val="2728150884"/>
                    </a:ext>
                  </a:extLst>
                </a:gridCol>
                <a:gridCol w="809460">
                  <a:extLst>
                    <a:ext uri="{9D8B030D-6E8A-4147-A177-3AD203B41FA5}">
                      <a16:colId xmlns:a16="http://schemas.microsoft.com/office/drawing/2014/main" val="2013592207"/>
                    </a:ext>
                  </a:extLst>
                </a:gridCol>
              </a:tblGrid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313826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228787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337247"/>
                  </a:ext>
                </a:extLst>
              </a:tr>
              <a:tr h="529937"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 </a:t>
                      </a:r>
                      <a:r>
                        <a:rPr lang="en-US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labiála (analogie s </a:t>
                      </a:r>
                      <a:r>
                        <a:rPr lang="en-US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369408"/>
                  </a:ext>
                </a:extLst>
              </a:tr>
              <a:tr h="529937"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 </a:t>
                      </a:r>
                      <a:r>
                        <a:rPr lang="en-US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velára (analogie s </a:t>
                      </a:r>
                      <a:r>
                        <a:rPr lang="en-US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511203"/>
                  </a:ext>
                </a:extLst>
              </a:tr>
              <a:tr h="529937"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 </a:t>
                      </a:r>
                      <a:r>
                        <a:rPr lang="en-US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labiála + velára (analogie s </a:t>
                      </a:r>
                      <a:r>
                        <a:rPr lang="en-US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051736"/>
                  </a:ext>
                </a:extLst>
              </a:tr>
              <a:tr h="529937"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346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493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22876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Typy konsonantů, sonorita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033687"/>
              </p:ext>
            </p:extLst>
          </p:nvPr>
        </p:nvGraphicFramePr>
        <p:xfrm>
          <a:off x="1024128" y="1892807"/>
          <a:ext cx="10329686" cy="4239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484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64843">
                  <a:extLst>
                    <a:ext uri="{9D8B030D-6E8A-4147-A177-3AD203B41FA5}">
                      <a16:colId xmlns:a16="http://schemas.microsoft.com/office/drawing/2014/main" val="2479647438"/>
                    </a:ext>
                  </a:extLst>
                </a:gridCol>
              </a:tblGrid>
              <a:tr h="6056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056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295978"/>
                  </a:ext>
                </a:extLst>
              </a:tr>
              <a:tr h="6056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obstruenty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cs-CZ" sz="2800" b="0" i="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sonory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380959"/>
                  </a:ext>
                </a:extLst>
              </a:tr>
              <a:tr h="6056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729179"/>
                  </a:ext>
                </a:extLst>
              </a:tr>
              <a:tr h="6056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338917"/>
                  </a:ext>
                </a:extLst>
              </a:tr>
              <a:tr h="6056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okluzivy   frikativy</a:t>
                      </a:r>
                      <a:r>
                        <a:rPr lang="cs-CZ" sz="2400" dirty="0"/>
                        <a:t>    </a:t>
                      </a:r>
                      <a:r>
                        <a:rPr lang="cs-CZ" sz="2400" dirty="0">
                          <a:solidFill>
                            <a:srgbClr val="00B0F0"/>
                          </a:solidFill>
                        </a:rPr>
                        <a:t>likvidy   </a:t>
                      </a:r>
                      <a:r>
                        <a:rPr lang="cs-CZ" sz="2400" dirty="0" err="1">
                          <a:solidFill>
                            <a:srgbClr val="00B0F0"/>
                          </a:solidFill>
                        </a:rPr>
                        <a:t>glidy</a:t>
                      </a:r>
                      <a:r>
                        <a:rPr lang="cs-CZ" sz="2400" dirty="0"/>
                        <a:t>    vokály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9178532"/>
                  </a:ext>
                </a:extLst>
              </a:tr>
              <a:tr h="6056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263835"/>
                  </a:ext>
                </a:extLst>
              </a:tr>
            </a:tbl>
          </a:graphicData>
        </a:graphic>
      </p:graphicFrame>
      <p:cxnSp>
        <p:nvCxnSpPr>
          <p:cNvPr id="5" name="Přímá spojnice 4"/>
          <p:cNvCxnSpPr/>
          <p:nvPr/>
        </p:nvCxnSpPr>
        <p:spPr>
          <a:xfrm flipH="1">
            <a:off x="2863516" y="2456849"/>
            <a:ext cx="630456" cy="406667"/>
          </a:xfrm>
          <a:prstGeom prst="line">
            <a:avLst/>
          </a:prstGeom>
          <a:ln w="38100"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1" flipV="1">
            <a:off x="3493972" y="2456850"/>
            <a:ext cx="548639" cy="406666"/>
          </a:xfrm>
          <a:prstGeom prst="line">
            <a:avLst/>
          </a:prstGeom>
          <a:ln w="38100"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Pravoúhlý trojúhelník 20"/>
          <p:cNvSpPr/>
          <p:nvPr/>
        </p:nvSpPr>
        <p:spPr>
          <a:xfrm flipH="1">
            <a:off x="6309286" y="2863516"/>
            <a:ext cx="4880810" cy="1451167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6591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22876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ET: sonorita = komplexita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9934" y="2008505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814705"/>
              </p:ext>
            </p:extLst>
          </p:nvPr>
        </p:nvGraphicFramePr>
        <p:xfrm>
          <a:off x="997527" y="1892807"/>
          <a:ext cx="10356291" cy="4314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210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961147">
                  <a:extLst>
                    <a:ext uri="{9D8B030D-6E8A-4147-A177-3AD203B41FA5}">
                      <a16:colId xmlns:a16="http://schemas.microsoft.com/office/drawing/2014/main" val="342633403"/>
                    </a:ext>
                  </a:extLst>
                </a:gridCol>
                <a:gridCol w="2021305">
                  <a:extLst>
                    <a:ext uri="{9D8B030D-6E8A-4147-A177-3AD203B41FA5}">
                      <a16:colId xmlns:a16="http://schemas.microsoft.com/office/drawing/2014/main" val="3242759280"/>
                    </a:ext>
                  </a:extLst>
                </a:gridCol>
                <a:gridCol w="1980119">
                  <a:extLst>
                    <a:ext uri="{9D8B030D-6E8A-4147-A177-3AD203B41FA5}">
                      <a16:colId xmlns:a16="http://schemas.microsoft.com/office/drawing/2014/main" val="2109346179"/>
                    </a:ext>
                  </a:extLst>
                </a:gridCol>
                <a:gridCol w="1721615">
                  <a:extLst>
                    <a:ext uri="{9D8B030D-6E8A-4147-A177-3AD203B41FA5}">
                      <a16:colId xmlns:a16="http://schemas.microsoft.com/office/drawing/2014/main" val="2300956697"/>
                    </a:ext>
                  </a:extLst>
                </a:gridCol>
              </a:tblGrid>
              <a:tr h="7065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okluzivy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frikativy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sonory + vokály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814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Šum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0042896"/>
                  </a:ext>
                </a:extLst>
              </a:tr>
              <a:tr h="7065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okluze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Ɂ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92300"/>
                  </a:ext>
                </a:extLst>
              </a:tr>
              <a:tr h="7065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577899"/>
                  </a:ext>
                </a:extLst>
              </a:tr>
              <a:tr h="7065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lenice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(oslabení)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1796137"/>
                  </a:ext>
                </a:extLst>
              </a:tr>
              <a:tr h="7065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fortice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(posílení)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7332131"/>
                  </a:ext>
                </a:extLst>
              </a:tr>
            </a:tbl>
          </a:graphicData>
        </a:graphic>
      </p:graphicFrame>
      <p:cxnSp>
        <p:nvCxnSpPr>
          <p:cNvPr id="5" name="Přímá spojnice se šipkou 4"/>
          <p:cNvCxnSpPr/>
          <p:nvPr/>
        </p:nvCxnSpPr>
        <p:spPr>
          <a:xfrm>
            <a:off x="4035320" y="5065295"/>
            <a:ext cx="430730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H="1" flipV="1">
            <a:off x="3969418" y="5811253"/>
            <a:ext cx="4253164" cy="12031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077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22876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Dloužení: deminutiva (produktivita)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677537"/>
              </p:ext>
            </p:extLst>
          </p:nvPr>
        </p:nvGraphicFramePr>
        <p:xfrm>
          <a:off x="1024128" y="1892807"/>
          <a:ext cx="10329685" cy="4239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019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8639489">
                  <a:extLst>
                    <a:ext uri="{9D8B030D-6E8A-4147-A177-3AD203B41FA5}">
                      <a16:colId xmlns:a16="http://schemas.microsoft.com/office/drawing/2014/main" val="2547326956"/>
                    </a:ext>
                  </a:extLst>
                </a:gridCol>
              </a:tblGrid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festival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festivál-ek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fiat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fiát-ek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bazar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bazár-ek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0165249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7667728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motor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mot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ů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o}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r-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robot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rob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ů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o}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t-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735190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4659469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6246529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*u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virus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virus-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monzun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monzun-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pitbul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pitbul-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3050619"/>
                  </a:ext>
                </a:extLst>
              </a:tr>
              <a:tr h="5299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59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52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22876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onologi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cké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procesy: 3E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852059"/>
              </p:ext>
            </p:extLst>
          </p:nvPr>
        </p:nvGraphicFramePr>
        <p:xfrm>
          <a:off x="1024128" y="1892807"/>
          <a:ext cx="10329685" cy="74704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019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8639489">
                  <a:extLst>
                    <a:ext uri="{9D8B030D-6E8A-4147-A177-3AD203B41FA5}">
                      <a16:colId xmlns:a16="http://schemas.microsoft.com/office/drawing/2014/main" val="2547326956"/>
                    </a:ext>
                  </a:extLst>
                </a:gridCol>
              </a:tblGrid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cs-CZ" sz="2800" b="0" i="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epenteze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prozodické struktury: </a:t>
                      </a:r>
                      <a:r>
                        <a:rPr lang="cs-CZ" sz="2800" b="0" i="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VC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expanze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melodického elementu: V</a:t>
                      </a:r>
                      <a:r>
                        <a:rPr lang="cs-CZ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cs-CZ" sz="2800" b="0" i="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epenteze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prozodické struktury: </a:t>
                      </a:r>
                      <a:r>
                        <a:rPr lang="cs-CZ" sz="2800" b="0" i="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VC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expanze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melodického elementu: V</a:t>
                      </a:r>
                      <a:r>
                        <a:rPr lang="cs-CZ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cs-CZ" sz="2800" b="0" i="0" baseline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elize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melodického elementu: V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</a:t>
                      </a:r>
                      <a:r>
                        <a:rPr lang="cs-CZ" sz="2800" b="0" i="0" strike="sngStrike" baseline="-250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0165249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cs-CZ" sz="2800" b="0" i="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epenteze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prozodické struktury: </a:t>
                      </a:r>
                      <a:r>
                        <a:rPr lang="cs-CZ" sz="2800" b="0" i="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VC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expanze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melodického elementu: V</a:t>
                      </a:r>
                      <a:r>
                        <a:rPr lang="cs-CZ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cs-CZ" sz="2800" b="0" i="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epenteze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melodického elementu: V</a:t>
                      </a:r>
                      <a:r>
                        <a:rPr lang="cs-CZ" sz="2800" b="0" i="0" baseline="-250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7667728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735190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4659469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6246529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3050619"/>
                  </a:ext>
                </a:extLst>
              </a:tr>
              <a:tr h="5299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59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8040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22876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Komplexita fonologických procesů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9934" y="2008505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880835"/>
              </p:ext>
            </p:extLst>
          </p:nvPr>
        </p:nvGraphicFramePr>
        <p:xfrm>
          <a:off x="1024128" y="1892807"/>
          <a:ext cx="10329686" cy="4239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61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470123">
                  <a:extLst>
                    <a:ext uri="{9D8B030D-6E8A-4147-A177-3AD203B41FA5}">
                      <a16:colId xmlns:a16="http://schemas.microsoft.com/office/drawing/2014/main" val="1455304259"/>
                    </a:ext>
                  </a:extLst>
                </a:gridCol>
                <a:gridCol w="1328287">
                  <a:extLst>
                    <a:ext uri="{9D8B030D-6E8A-4147-A177-3AD203B41FA5}">
                      <a16:colId xmlns:a16="http://schemas.microsoft.com/office/drawing/2014/main" val="3809718586"/>
                    </a:ext>
                  </a:extLst>
                </a:gridCol>
                <a:gridCol w="1501541">
                  <a:extLst>
                    <a:ext uri="{9D8B030D-6E8A-4147-A177-3AD203B41FA5}">
                      <a16:colId xmlns:a16="http://schemas.microsoft.com/office/drawing/2014/main" val="1988597459"/>
                    </a:ext>
                  </a:extLst>
                </a:gridCol>
                <a:gridCol w="741145">
                  <a:extLst>
                    <a:ext uri="{9D8B030D-6E8A-4147-A177-3AD203B41FA5}">
                      <a16:colId xmlns:a16="http://schemas.microsoft.com/office/drawing/2014/main" val="1585620673"/>
                    </a:ext>
                  </a:extLst>
                </a:gridCol>
                <a:gridCol w="3566976">
                  <a:extLst>
                    <a:ext uri="{9D8B030D-6E8A-4147-A177-3AD203B41FA5}">
                      <a16:colId xmlns:a16="http://schemas.microsoft.com/office/drawing/2014/main" val="3032715692"/>
                    </a:ext>
                  </a:extLst>
                </a:gridCol>
              </a:tblGrid>
              <a:tr h="70658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komplexita = počet a síla operací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06582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síla: expanze (1)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&lt;&lt;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elize (2)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&lt;&lt;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epenteze (3)          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603046"/>
                  </a:ext>
                </a:extLst>
              </a:tr>
              <a:tr h="56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894596"/>
                  </a:ext>
                </a:extLst>
              </a:tr>
              <a:tr h="56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expanze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elize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epenteze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80154"/>
                  </a:ext>
                </a:extLst>
              </a:tr>
              <a:tr h="5652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1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</a:t>
                      </a:r>
                      <a:r>
                        <a:rPr lang="cs-CZ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6730574"/>
                  </a:ext>
                </a:extLst>
              </a:tr>
              <a:tr h="56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strike="sngStrike" baseline="-250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</a:t>
                      </a:r>
                      <a:r>
                        <a:rPr lang="cs-CZ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1638923"/>
                  </a:ext>
                </a:extLst>
              </a:tr>
              <a:tr h="56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</a:t>
                      </a:r>
                      <a:r>
                        <a:rPr lang="cs-CZ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-250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532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552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22876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Krácení vs. dloužení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575199"/>
              </p:ext>
            </p:extLst>
          </p:nvPr>
        </p:nvGraphicFramePr>
        <p:xfrm>
          <a:off x="1024128" y="1892808"/>
          <a:ext cx="10351249" cy="5006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019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766754">
                  <a:extLst>
                    <a:ext uri="{9D8B030D-6E8A-4147-A177-3AD203B41FA5}">
                      <a16:colId xmlns:a16="http://schemas.microsoft.com/office/drawing/2014/main" val="2547326956"/>
                    </a:ext>
                  </a:extLst>
                </a:gridCol>
                <a:gridCol w="1723575">
                  <a:extLst>
                    <a:ext uri="{9D8B030D-6E8A-4147-A177-3AD203B41FA5}">
                      <a16:colId xmlns:a16="http://schemas.microsoft.com/office/drawing/2014/main" val="1433607216"/>
                    </a:ext>
                  </a:extLst>
                </a:gridCol>
                <a:gridCol w="1723575">
                  <a:extLst>
                    <a:ext uri="{9D8B030D-6E8A-4147-A177-3AD203B41FA5}">
                      <a16:colId xmlns:a16="http://schemas.microsoft.com/office/drawing/2014/main" val="3306717034"/>
                    </a:ext>
                  </a:extLst>
                </a:gridCol>
                <a:gridCol w="1723574">
                  <a:extLst>
                    <a:ext uri="{9D8B030D-6E8A-4147-A177-3AD203B41FA5}">
                      <a16:colId xmlns:a16="http://schemas.microsoft.com/office/drawing/2014/main" val="1072351686"/>
                    </a:ext>
                  </a:extLst>
                </a:gridCol>
                <a:gridCol w="1723575">
                  <a:extLst>
                    <a:ext uri="{9D8B030D-6E8A-4147-A177-3AD203B41FA5}">
                      <a16:colId xmlns:a16="http://schemas.microsoft.com/office/drawing/2014/main" val="3441033191"/>
                    </a:ext>
                  </a:extLst>
                </a:gridCol>
              </a:tblGrid>
              <a:tr h="12724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elize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prozodické struktury: </a:t>
                      </a:r>
                      <a:r>
                        <a:rPr lang="cs-CZ" sz="2800" b="0" i="0" strike="sngStrike" baseline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strike="sngStrike" baseline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elize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melodického elementu: </a:t>
                      </a:r>
                      <a:r>
                        <a:rPr lang="cs-CZ" sz="2800" b="0" i="0" strike="sng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strike="sngStrike" baseline="-250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strike="sng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165249"/>
                  </a:ext>
                </a:extLst>
              </a:tr>
              <a:tr h="12724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epenteze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prozodické struktury: </a:t>
                      </a:r>
                      <a:r>
                        <a:rPr lang="cs-CZ" sz="2800" b="0" i="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VC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expanze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melodického elementu: V</a:t>
                      </a:r>
                      <a:r>
                        <a:rPr lang="cs-CZ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epenteze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melodického elementu: V</a:t>
                      </a:r>
                      <a:r>
                        <a:rPr lang="cs-CZ" sz="2800" b="0" i="0" baseline="-250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7667728"/>
                  </a:ext>
                </a:extLst>
              </a:tr>
              <a:tr h="5725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expanze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elize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epenteze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735190"/>
                  </a:ext>
                </a:extLst>
              </a:tr>
              <a:tr h="5725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2</a:t>
                      </a:r>
                      <a:endParaRPr lang="cs-CZ" sz="2800" b="0" i="0" baseline="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61412"/>
                  </a:ext>
                </a:extLst>
              </a:tr>
              <a:tr h="5725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ou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29799"/>
                  </a:ext>
                </a:extLst>
              </a:tr>
              <a:tr h="5725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816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511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22876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Sekundární imperfektiva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430936"/>
              </p:ext>
            </p:extLst>
          </p:nvPr>
        </p:nvGraphicFramePr>
        <p:xfrm>
          <a:off x="1024128" y="1892807"/>
          <a:ext cx="10329686" cy="4239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467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458097">
                  <a:extLst>
                    <a:ext uri="{9D8B030D-6E8A-4147-A177-3AD203B41FA5}">
                      <a16:colId xmlns:a16="http://schemas.microsoft.com/office/drawing/2014/main" val="4142858259"/>
                    </a:ext>
                  </a:extLst>
                </a:gridCol>
                <a:gridCol w="2257168">
                  <a:extLst>
                    <a:ext uri="{9D8B030D-6E8A-4147-A177-3AD203B41FA5}">
                      <a16:colId xmlns:a16="http://schemas.microsoft.com/office/drawing/2014/main" val="2522705596"/>
                    </a:ext>
                  </a:extLst>
                </a:gridCol>
                <a:gridCol w="313038">
                  <a:extLst>
                    <a:ext uri="{9D8B030D-6E8A-4147-A177-3AD203B41FA5}">
                      <a16:colId xmlns:a16="http://schemas.microsoft.com/office/drawing/2014/main" val="4266309795"/>
                    </a:ext>
                  </a:extLst>
                </a:gridCol>
                <a:gridCol w="551935">
                  <a:extLst>
                    <a:ext uri="{9D8B030D-6E8A-4147-A177-3AD203B41FA5}">
                      <a16:colId xmlns:a16="http://schemas.microsoft.com/office/drawing/2014/main" val="1248837830"/>
                    </a:ext>
                  </a:extLst>
                </a:gridCol>
                <a:gridCol w="4944776">
                  <a:extLst>
                    <a:ext uri="{9D8B030D-6E8A-4147-A177-3AD203B41FA5}">
                      <a16:colId xmlns:a16="http://schemas.microsoft.com/office/drawing/2014/main" val="1707138336"/>
                    </a:ext>
                  </a:extLst>
                </a:gridCol>
              </a:tblGrid>
              <a:tr h="4710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téma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perfektivum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sek. imperfektivum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z-tr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t-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4175455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z-kr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t-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z-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r>
                        <a:rPr lang="cs-CZ" sz="2800" b="0" i="0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160477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z-kr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ch-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z-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</a:t>
                      </a:r>
                      <a:r>
                        <a:rPr lang="cs-CZ" sz="2800" b="0" i="0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8782033"/>
                  </a:ext>
                </a:extLst>
              </a:tr>
              <a:tr h="471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za-dr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t-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810969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487047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453099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4102265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2984205"/>
                  </a:ext>
                </a:extLst>
              </a:tr>
            </a:tbl>
          </a:graphicData>
        </a:graphic>
      </p:graphicFrame>
      <p:cxnSp>
        <p:nvCxnSpPr>
          <p:cNvPr id="5" name="Přímá spojnice se šipkou 4"/>
          <p:cNvCxnSpPr/>
          <p:nvPr/>
        </p:nvCxnSpPr>
        <p:spPr>
          <a:xfrm>
            <a:off x="4591251" y="2642134"/>
            <a:ext cx="1222408" cy="5293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4591251" y="3051197"/>
            <a:ext cx="1222408" cy="5005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677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22876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Produktivita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588"/>
              </p:ext>
            </p:extLst>
          </p:nvPr>
        </p:nvGraphicFramePr>
        <p:xfrm>
          <a:off x="1024128" y="1892807"/>
          <a:ext cx="10574748" cy="4705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649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908426">
                  <a:extLst>
                    <a:ext uri="{9D8B030D-6E8A-4147-A177-3AD203B41FA5}">
                      <a16:colId xmlns:a16="http://schemas.microsoft.com/office/drawing/2014/main" val="1419266893"/>
                    </a:ext>
                  </a:extLst>
                </a:gridCol>
                <a:gridCol w="1574515">
                  <a:extLst>
                    <a:ext uri="{9D8B030D-6E8A-4147-A177-3AD203B41FA5}">
                      <a16:colId xmlns:a16="http://schemas.microsoft.com/office/drawing/2014/main" val="223589432"/>
                    </a:ext>
                  </a:extLst>
                </a:gridCol>
                <a:gridCol w="1669436">
                  <a:extLst>
                    <a:ext uri="{9D8B030D-6E8A-4147-A177-3AD203B41FA5}">
                      <a16:colId xmlns:a16="http://schemas.microsoft.com/office/drawing/2014/main" val="3837525146"/>
                    </a:ext>
                  </a:extLst>
                </a:gridCol>
                <a:gridCol w="1779373">
                  <a:extLst>
                    <a:ext uri="{9D8B030D-6E8A-4147-A177-3AD203B41FA5}">
                      <a16:colId xmlns:a16="http://schemas.microsoft.com/office/drawing/2014/main" val="1829641718"/>
                    </a:ext>
                  </a:extLst>
                </a:gridCol>
                <a:gridCol w="2026508">
                  <a:extLst>
                    <a:ext uri="{9D8B030D-6E8A-4147-A177-3AD203B41FA5}">
                      <a16:colId xmlns:a16="http://schemas.microsoft.com/office/drawing/2014/main" val="1898369826"/>
                    </a:ext>
                  </a:extLst>
                </a:gridCol>
              </a:tblGrid>
              <a:tr h="47055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en-US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</a:t>
                      </a:r>
                      <a:r>
                        <a:rPr lang="en-GB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 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ova</a:t>
                      </a: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 </a:t>
                      </a:r>
                      <a:r>
                        <a:rPr lang="en-US" sz="24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en-GB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</a:t>
                      </a:r>
                      <a:r>
                        <a:rPr lang="en-US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24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ova</a:t>
                      </a: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705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vy-stoup-i-l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vy-stup-ova-l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za-kus-i-l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za-</a:t>
                      </a:r>
                      <a:r>
                        <a:rPr lang="cs-CZ" sz="20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kouš</a:t>
                      </a: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0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0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8294052"/>
                  </a:ext>
                </a:extLst>
              </a:tr>
              <a:tr h="4705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pro-hloub-i-l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pro-hlub-ova-l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pro-bud-i-l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pro-</a:t>
                      </a:r>
                      <a:r>
                        <a:rPr lang="cs-CZ" sz="20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bouz</a:t>
                      </a: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po-</a:t>
                      </a:r>
                      <a:r>
                        <a:rPr lang="cs-CZ" sz="20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vz</a:t>
                      </a: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-bud-i-l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po-</a:t>
                      </a:r>
                      <a:r>
                        <a:rPr lang="cs-CZ" sz="20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vz</a:t>
                      </a: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0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buz</a:t>
                      </a: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-ova-l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3149515"/>
                  </a:ext>
                </a:extLst>
              </a:tr>
              <a:tr h="4705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pro-</a:t>
                      </a:r>
                      <a:r>
                        <a:rPr lang="cs-CZ" sz="20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troub</a:t>
                      </a: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-i-l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pro-trub-ova-l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po-ruč-i-l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po-</a:t>
                      </a:r>
                      <a:r>
                        <a:rPr lang="cs-CZ" sz="20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rouč</a:t>
                      </a: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do-po-ruč-i-l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do-po-ruč-ova-l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2855768"/>
                  </a:ext>
                </a:extLst>
              </a:tr>
              <a:tr h="4705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vy-louč-i-l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vy-luč-ova-l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z-ostud-i-l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z-</a:t>
                      </a:r>
                      <a:r>
                        <a:rPr lang="cs-CZ" sz="20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ostouz</a:t>
                      </a: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0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z-</a:t>
                      </a:r>
                      <a:r>
                        <a:rPr lang="cs-CZ" sz="20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ostuz</a:t>
                      </a: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-ova-l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865835"/>
                  </a:ext>
                </a:extLst>
              </a:tr>
              <a:tr h="4705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od-soud-i-l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od-</a:t>
                      </a:r>
                      <a:r>
                        <a:rPr lang="cs-CZ" sz="20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suz</a:t>
                      </a: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-ova-l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vy-suš-i-l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vy-souš-e-l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0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vy-suš-ova-l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542047"/>
                  </a:ext>
                </a:extLst>
              </a:tr>
              <a:tr h="4705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vy-</a:t>
                      </a:r>
                      <a:r>
                        <a:rPr lang="cs-CZ" sz="20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kouk</a:t>
                      </a: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-nu-l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vy-kuk-ova-l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0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0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s-druž-i-l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s-druž-ova-l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0464262"/>
                  </a:ext>
                </a:extLst>
              </a:tr>
              <a:tr h="4705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s-</a:t>
                      </a:r>
                      <a:r>
                        <a:rPr lang="cs-CZ" sz="20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koup</a:t>
                      </a: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-i-l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s-kup-ova-l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0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0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od-pud-i-l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od-</a:t>
                      </a:r>
                      <a:r>
                        <a:rPr lang="cs-CZ" sz="20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puz</a:t>
                      </a: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-ova-l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1259327"/>
                  </a:ext>
                </a:extLst>
              </a:tr>
              <a:tr h="4705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u-</a:t>
                      </a:r>
                      <a:r>
                        <a:rPr lang="cs-CZ" sz="20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kous</a:t>
                      </a: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-nu-l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u-kus-ova-l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0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0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při-dus-i-l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při-</a:t>
                      </a:r>
                      <a:r>
                        <a:rPr lang="cs-CZ" sz="20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duš</a:t>
                      </a: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-ova-l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1547116"/>
                  </a:ext>
                </a:extLst>
              </a:tr>
              <a:tr h="4705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vy-</a:t>
                      </a:r>
                      <a:r>
                        <a:rPr lang="cs-CZ" sz="20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fouk</a:t>
                      </a: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-nu-l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vy-fuk-ova-l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0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0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</a:t>
                      </a: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-ruš-i-l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0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</a:t>
                      </a:r>
                      <a:r>
                        <a:rPr lang="cs-CZ" sz="20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-ruš-ova-l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556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4193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22876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o-a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ː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017435"/>
              </p:ext>
            </p:extLst>
          </p:nvPr>
        </p:nvGraphicFramePr>
        <p:xfrm>
          <a:off x="1024128" y="1892807"/>
          <a:ext cx="10574748" cy="55607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495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114949">
                  <a:extLst>
                    <a:ext uri="{9D8B030D-6E8A-4147-A177-3AD203B41FA5}">
                      <a16:colId xmlns:a16="http://schemas.microsoft.com/office/drawing/2014/main" val="99719084"/>
                    </a:ext>
                  </a:extLst>
                </a:gridCol>
                <a:gridCol w="2494310">
                  <a:extLst>
                    <a:ext uri="{9D8B030D-6E8A-4147-A177-3AD203B41FA5}">
                      <a16:colId xmlns:a16="http://schemas.microsoft.com/office/drawing/2014/main" val="2576183804"/>
                    </a:ext>
                  </a:extLst>
                </a:gridCol>
                <a:gridCol w="2233061">
                  <a:extLst>
                    <a:ext uri="{9D8B030D-6E8A-4147-A177-3AD203B41FA5}">
                      <a16:colId xmlns:a16="http://schemas.microsoft.com/office/drawing/2014/main" val="582233342"/>
                    </a:ext>
                  </a:extLst>
                </a:gridCol>
                <a:gridCol w="1617478">
                  <a:extLst>
                    <a:ext uri="{9D8B030D-6E8A-4147-A177-3AD203B41FA5}">
                      <a16:colId xmlns:a16="http://schemas.microsoft.com/office/drawing/2014/main" val="2378849145"/>
                    </a:ext>
                  </a:extLst>
                </a:gridCol>
              </a:tblGrid>
              <a:tr h="5881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/ </a:t>
                      </a: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perf</a:t>
                      </a: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+e (</a:t>
                      </a: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si)</a:t>
                      </a: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/ +ova (</a:t>
                      </a: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si)</a:t>
                      </a: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/ +ova (</a:t>
                      </a: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si)</a:t>
                      </a: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881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vy-rob-i-l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vy-</a:t>
                      </a:r>
                      <a:r>
                        <a:rPr lang="cs-CZ" sz="28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ráb</a:t>
                      </a: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-ě-l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9200806"/>
                  </a:ext>
                </a:extLst>
              </a:tr>
              <a:tr h="5881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</a:t>
                      </a: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-kroj-i-l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</a:t>
                      </a: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-kroj-ova-l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2634895"/>
                  </a:ext>
                </a:extLst>
              </a:tr>
              <a:tr h="5881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</a:t>
                      </a: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kráj</a:t>
                      </a: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-e-l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</a:t>
                      </a: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-kraj-ova-l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6032304"/>
                  </a:ext>
                </a:extLst>
              </a:tr>
              <a:tr h="5881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580787"/>
                  </a:ext>
                </a:extLst>
              </a:tr>
              <a:tr h="5881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s-poj-i-l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s-</a:t>
                      </a:r>
                      <a:r>
                        <a:rPr lang="cs-CZ" sz="2800" b="0" i="0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páj</a:t>
                      </a: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-e-l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s-poj-ova-l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927041"/>
                  </a:ext>
                </a:extLst>
              </a:tr>
              <a:tr h="5881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po-lož-i-l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po-klád-a-l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2008527"/>
                  </a:ext>
                </a:extLst>
              </a:tr>
              <a:tr h="5881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2620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794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22876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Distribuce elementů B (labiální) a U (velární)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9934" y="2008505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697204"/>
              </p:ext>
            </p:extLst>
          </p:nvPr>
        </p:nvGraphicFramePr>
        <p:xfrm>
          <a:off x="1024128" y="1892807"/>
          <a:ext cx="10329686" cy="4239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61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393121">
                  <a:extLst>
                    <a:ext uri="{9D8B030D-6E8A-4147-A177-3AD203B41FA5}">
                      <a16:colId xmlns:a16="http://schemas.microsoft.com/office/drawing/2014/main" val="2223237638"/>
                    </a:ext>
                  </a:extLst>
                </a:gridCol>
                <a:gridCol w="1424539">
                  <a:extLst>
                    <a:ext uri="{9D8B030D-6E8A-4147-A177-3AD203B41FA5}">
                      <a16:colId xmlns:a16="http://schemas.microsoft.com/office/drawing/2014/main" val="429814004"/>
                    </a:ext>
                  </a:extLst>
                </a:gridCol>
                <a:gridCol w="1309036">
                  <a:extLst>
                    <a:ext uri="{9D8B030D-6E8A-4147-A177-3AD203B41FA5}">
                      <a16:colId xmlns:a16="http://schemas.microsoft.com/office/drawing/2014/main" val="1778824468"/>
                    </a:ext>
                  </a:extLst>
                </a:gridCol>
                <a:gridCol w="2759762">
                  <a:extLst>
                    <a:ext uri="{9D8B030D-6E8A-4147-A177-3AD203B41FA5}">
                      <a16:colId xmlns:a16="http://schemas.microsoft.com/office/drawing/2014/main" val="873764706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1062454106"/>
                    </a:ext>
                  </a:extLst>
                </a:gridCol>
              </a:tblGrid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labiály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veláry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313826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228787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337247"/>
                  </a:ext>
                </a:extLst>
              </a:tr>
              <a:tr h="529937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palatalizace: labiály = B+I X veláry = </a:t>
                      </a:r>
                      <a:r>
                        <a:rPr lang="cs-CZ" sz="2800" b="0" i="0" strike="sng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I</a:t>
                      </a:r>
                      <a:endParaRPr lang="cs-CZ" sz="2800" b="0" i="0" strike="sngStrik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5369408"/>
                  </a:ext>
                </a:extLst>
              </a:tr>
              <a:tr h="529937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alomorfie 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Vsg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cs-CZ" sz="2800" b="0" i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kluk-u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U-U X *</a:t>
                      </a:r>
                      <a:r>
                        <a:rPr lang="cs-CZ" sz="2800" b="0" i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hňup-u/hňup-e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8511203"/>
                  </a:ext>
                </a:extLst>
              </a:tr>
              <a:tr h="529937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protetické </a:t>
                      </a:r>
                      <a:r>
                        <a:rPr lang="cs-CZ" sz="2800" b="0" i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cs-CZ" sz="2800" b="0" i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1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voko</a:t>
                      </a:r>
                      <a:r>
                        <a:rPr lang="cs-CZ" sz="2800" b="0" i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cs-CZ" sz="2800" b="0" i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B-B X *</a:t>
                      </a:r>
                      <a:r>
                        <a:rPr lang="cs-CZ" sz="2800" b="0" i="1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vucho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5051736"/>
                  </a:ext>
                </a:extLst>
              </a:tr>
              <a:tr h="529937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dloužení </a:t>
                      </a:r>
                      <a:r>
                        <a:rPr lang="cs-CZ" sz="2800" b="0" i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 /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  <a:r>
                        <a:rPr lang="cs-CZ" sz="2800" b="0" i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strike="sngStrike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strike="sngStrike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346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44308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599</Words>
  <Application>Microsoft Office PowerPoint</Application>
  <PresentationFormat>Širokoúhlá obrazovka</PresentationFormat>
  <Paragraphs>247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u-ou</vt:lpstr>
      <vt:lpstr>Dloužení: deminutiva (produktivita)</vt:lpstr>
      <vt:lpstr>Fonologické procesy: 3E</vt:lpstr>
      <vt:lpstr>Komplexita fonologických procesů</vt:lpstr>
      <vt:lpstr>Krácení vs. dloužení</vt:lpstr>
      <vt:lpstr>Sekundární imperfektiva</vt:lpstr>
      <vt:lpstr>Produktivita</vt:lpstr>
      <vt:lpstr>o-aː</vt:lpstr>
      <vt:lpstr>Distribuce elementů B (labiální) a U (velární)</vt:lpstr>
      <vt:lpstr>[w] = labializovaná velární glida</vt:lpstr>
      <vt:lpstr>Typy konsonantů, sonorita</vt:lpstr>
      <vt:lpstr>ET: sonorita = komplexita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Markéta Ziková</cp:lastModifiedBy>
  <cp:revision>973</cp:revision>
  <cp:lastPrinted>2019-06-24T12:30:17Z</cp:lastPrinted>
  <dcterms:created xsi:type="dcterms:W3CDTF">2018-11-27T11:40:05Z</dcterms:created>
  <dcterms:modified xsi:type="dcterms:W3CDTF">2021-04-29T08:34:48Z</dcterms:modified>
</cp:coreProperties>
</file>