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575" r:id="rId2"/>
    <p:sldId id="579" r:id="rId3"/>
    <p:sldId id="578" r:id="rId4"/>
    <p:sldId id="580" r:id="rId5"/>
    <p:sldId id="582" r:id="rId6"/>
    <p:sldId id="581" r:id="rId7"/>
    <p:sldId id="585" r:id="rId8"/>
    <p:sldId id="586" r:id="rId9"/>
    <p:sldId id="583" r:id="rId10"/>
    <p:sldId id="587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265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ome.cc.umanitoba.ca/~krussll/phonetics/narrower/dark-l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= labializovaná velární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glida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54631"/>
              </p:ext>
            </p:extLst>
          </p:nvPr>
        </p:nvGraphicFramePr>
        <p:xfrm>
          <a:off x="1024128" y="1892807"/>
          <a:ext cx="10329687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9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3651">
                  <a:extLst>
                    <a:ext uri="{9D8B030D-6E8A-4147-A177-3AD203B41FA5}">
                      <a16:colId xmlns:a16="http://schemas.microsoft.com/office/drawing/2014/main" val="2223237638"/>
                    </a:ext>
                  </a:extLst>
                </a:gridCol>
                <a:gridCol w="962526">
                  <a:extLst>
                    <a:ext uri="{9D8B030D-6E8A-4147-A177-3AD203B41FA5}">
                      <a16:colId xmlns:a16="http://schemas.microsoft.com/office/drawing/2014/main" val="429814004"/>
                    </a:ext>
                  </a:extLst>
                </a:gridCol>
                <a:gridCol w="1405288">
                  <a:extLst>
                    <a:ext uri="{9D8B030D-6E8A-4147-A177-3AD203B41FA5}">
                      <a16:colId xmlns:a16="http://schemas.microsoft.com/office/drawing/2014/main" val="177882446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873764706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1062454106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3973102800"/>
                    </a:ext>
                  </a:extLst>
                </a:gridCol>
                <a:gridCol w="809461">
                  <a:extLst>
                    <a:ext uri="{9D8B030D-6E8A-4147-A177-3AD203B41FA5}">
                      <a16:colId xmlns:a16="http://schemas.microsoft.com/office/drawing/2014/main" val="794512236"/>
                    </a:ext>
                  </a:extLst>
                </a:gridCol>
                <a:gridCol w="809461">
                  <a:extLst>
                    <a:ext uri="{9D8B030D-6E8A-4147-A177-3AD203B41FA5}">
                      <a16:colId xmlns:a16="http://schemas.microsoft.com/office/drawing/2014/main" val="3549941984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728150884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013592207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3826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28787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337247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labiála 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(interakce 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en-US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strike="noStrike" baseline="-250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strike="noStrike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labiálami) </a:t>
                      </a:r>
                      <a:endParaRPr lang="cs-CZ" sz="2800" b="0" i="0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369408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velára 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(interakce 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noStrike" baseline="-250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strike="noStrike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strike="noStrike" baseline="-250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velárami)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511203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3: 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labiála + velára 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(interakce </a:t>
                      </a:r>
                      <a:r>
                        <a:rPr lang="cs-CZ" sz="2800" b="0" i="0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en-US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u</a:t>
                      </a:r>
                      <a:r>
                        <a:rPr lang="en-US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velárami i labiálami)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051736"/>
                  </a:ext>
                </a:extLst>
              </a:tr>
              <a:tr h="52993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346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49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(polština)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050380"/>
              </p:ext>
            </p:extLst>
          </p:nvPr>
        </p:nvGraphicFramePr>
        <p:xfrm>
          <a:off x="1024128" y="1892807"/>
          <a:ext cx="10347470" cy="3073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457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4579">
                  <a:extLst>
                    <a:ext uri="{9D8B030D-6E8A-4147-A177-3AD203B41FA5}">
                      <a16:colId xmlns:a16="http://schemas.microsoft.com/office/drawing/2014/main" val="3411886192"/>
                    </a:ext>
                  </a:extLst>
                </a:gridCol>
                <a:gridCol w="974614">
                  <a:extLst>
                    <a:ext uri="{9D8B030D-6E8A-4147-A177-3AD203B41FA5}">
                      <a16:colId xmlns:a16="http://schemas.microsoft.com/office/drawing/2014/main" val="1769968269"/>
                    </a:ext>
                  </a:extLst>
                </a:gridCol>
                <a:gridCol w="1049156">
                  <a:extLst>
                    <a:ext uri="{9D8B030D-6E8A-4147-A177-3AD203B41FA5}">
                      <a16:colId xmlns:a16="http://schemas.microsoft.com/office/drawing/2014/main" val="4071623740"/>
                    </a:ext>
                  </a:extLst>
                </a:gridCol>
                <a:gridCol w="1425386">
                  <a:extLst>
                    <a:ext uri="{9D8B030D-6E8A-4147-A177-3AD203B41FA5}">
                      <a16:colId xmlns:a16="http://schemas.microsoft.com/office/drawing/2014/main" val="1062454106"/>
                    </a:ext>
                  </a:extLst>
                </a:gridCol>
                <a:gridCol w="150354">
                  <a:extLst>
                    <a:ext uri="{9D8B030D-6E8A-4147-A177-3AD203B41FA5}">
                      <a16:colId xmlns:a16="http://schemas.microsoft.com/office/drawing/2014/main" val="961274028"/>
                    </a:ext>
                  </a:extLst>
                </a:gridCol>
                <a:gridCol w="1574225">
                  <a:extLst>
                    <a:ext uri="{9D8B030D-6E8A-4147-A177-3AD203B41FA5}">
                      <a16:colId xmlns:a16="http://schemas.microsoft.com/office/drawing/2014/main" val="2121708404"/>
                    </a:ext>
                  </a:extLst>
                </a:gridCol>
                <a:gridCol w="506162">
                  <a:extLst>
                    <a:ext uri="{9D8B030D-6E8A-4147-A177-3AD203B41FA5}">
                      <a16:colId xmlns:a16="http://schemas.microsoft.com/office/drawing/2014/main" val="655026736"/>
                    </a:ext>
                  </a:extLst>
                </a:gridCol>
                <a:gridCol w="408956">
                  <a:extLst>
                    <a:ext uri="{9D8B030D-6E8A-4147-A177-3AD203B41FA5}">
                      <a16:colId xmlns:a16="http://schemas.microsoft.com/office/drawing/2014/main" val="1314355949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013592207"/>
                    </a:ext>
                  </a:extLst>
                </a:gridCol>
              </a:tblGrid>
              <a:tr h="52993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préteritum 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dát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35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łem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daliśmy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l-part. =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27020"/>
                  </a:ext>
                </a:extLst>
              </a:tr>
              <a:tr h="635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łeš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daliście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/_i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22592"/>
                  </a:ext>
                </a:extLst>
              </a:tr>
              <a:tr h="635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ł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dali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= U → *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*UI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57373"/>
                  </a:ext>
                </a:extLst>
              </a:tr>
              <a:tr h="6359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53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11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Alternace v/f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w (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svč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dialekty)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10272"/>
              </p:ext>
            </p:extLst>
          </p:nvPr>
        </p:nvGraphicFramePr>
        <p:xfrm>
          <a:off x="1024128" y="1892807"/>
          <a:ext cx="10329688" cy="4239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56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38425">
                  <a:extLst>
                    <a:ext uri="{9D8B030D-6E8A-4147-A177-3AD203B41FA5}">
                      <a16:colId xmlns:a16="http://schemas.microsoft.com/office/drawing/2014/main" val="3772812979"/>
                    </a:ext>
                  </a:extLst>
                </a:gridCol>
                <a:gridCol w="1318661">
                  <a:extLst>
                    <a:ext uri="{9D8B030D-6E8A-4147-A177-3AD203B41FA5}">
                      <a16:colId xmlns:a16="http://schemas.microsoft.com/office/drawing/2014/main" val="1242632909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3671834417"/>
                    </a:ext>
                  </a:extLst>
                </a:gridCol>
                <a:gridCol w="1145406">
                  <a:extLst>
                    <a:ext uri="{9D8B030D-6E8A-4147-A177-3AD203B41FA5}">
                      <a16:colId xmlns:a16="http://schemas.microsoft.com/office/drawing/2014/main" val="1619650318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2473351087"/>
                    </a:ext>
                  </a:extLst>
                </a:gridCol>
                <a:gridCol w="856648">
                  <a:extLst>
                    <a:ext uri="{9D8B030D-6E8A-4147-A177-3AD203B41FA5}">
                      <a16:colId xmlns:a16="http://schemas.microsoft.com/office/drawing/2014/main" val="3849035769"/>
                    </a:ext>
                  </a:extLst>
                </a:gridCol>
                <a:gridCol w="558266">
                  <a:extLst>
                    <a:ext uri="{9D8B030D-6E8A-4147-A177-3AD203B41FA5}">
                      <a16:colId xmlns:a16="http://schemas.microsoft.com/office/drawing/2014/main" val="1134445377"/>
                    </a:ext>
                  </a:extLst>
                </a:gridCol>
                <a:gridCol w="192505">
                  <a:extLst>
                    <a:ext uri="{9D8B030D-6E8A-4147-A177-3AD203B41FA5}">
                      <a16:colId xmlns:a16="http://schemas.microsoft.com/office/drawing/2014/main" val="549787383"/>
                    </a:ext>
                  </a:extLst>
                </a:gridCol>
                <a:gridCol w="130759">
                  <a:extLst>
                    <a:ext uri="{9D8B030D-6E8A-4147-A177-3AD203B41FA5}">
                      <a16:colId xmlns:a16="http://schemas.microsoft.com/office/drawing/2014/main" val="1487804207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spis. č.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spis. č.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spis. č.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95407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dě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dě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[w]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[w]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115749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538910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9290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V_.CV = interní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finální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5059979"/>
                  </a:ext>
                </a:extLst>
              </a:tr>
              <a:tr h="52993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526898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9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3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enice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/oslabení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657484"/>
              </p:ext>
            </p:extLst>
          </p:nvPr>
        </p:nvGraphicFramePr>
        <p:xfrm>
          <a:off x="997527" y="1892807"/>
          <a:ext cx="10356291" cy="4314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1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61147">
                  <a:extLst>
                    <a:ext uri="{9D8B030D-6E8A-4147-A177-3AD203B41FA5}">
                      <a16:colId xmlns:a16="http://schemas.microsoft.com/office/drawing/2014/main" val="342633403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3242759280"/>
                    </a:ext>
                  </a:extLst>
                </a:gridCol>
                <a:gridCol w="1980119">
                  <a:extLst>
                    <a:ext uri="{9D8B030D-6E8A-4147-A177-3AD203B41FA5}">
                      <a16:colId xmlns:a16="http://schemas.microsoft.com/office/drawing/2014/main" val="2109346179"/>
                    </a:ext>
                  </a:extLst>
                </a:gridCol>
                <a:gridCol w="1721615">
                  <a:extLst>
                    <a:ext uri="{9D8B030D-6E8A-4147-A177-3AD203B41FA5}">
                      <a16:colId xmlns:a16="http://schemas.microsoft.com/office/drawing/2014/main" val="2300956697"/>
                    </a:ext>
                  </a:extLst>
                </a:gridCol>
              </a:tblGrid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814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042896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92300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577899"/>
                  </a:ext>
                </a:extLst>
              </a:tr>
              <a:tr h="706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lenice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/oslabení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796137"/>
                  </a:ext>
                </a:extLst>
              </a:tr>
              <a:tr h="7065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w = frikativ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B}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332131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4035320" y="5065295"/>
            <a:ext cx="43073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07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Slabé vs. silné pozice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30667"/>
              </p:ext>
            </p:extLst>
          </p:nvPr>
        </p:nvGraphicFramePr>
        <p:xfrm>
          <a:off x="1091505" y="1940933"/>
          <a:ext cx="10329688" cy="4811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2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71766">
                  <a:extLst>
                    <a:ext uri="{9D8B030D-6E8A-4147-A177-3AD203B41FA5}">
                      <a16:colId xmlns:a16="http://schemas.microsoft.com/office/drawing/2014/main" val="3435388143"/>
                    </a:ext>
                  </a:extLst>
                </a:gridCol>
                <a:gridCol w="2367814">
                  <a:extLst>
                    <a:ext uri="{9D8B030D-6E8A-4147-A177-3AD203B41FA5}">
                      <a16:colId xmlns:a16="http://schemas.microsoft.com/office/drawing/2014/main" val="290848752"/>
                    </a:ext>
                  </a:extLst>
                </a:gridCol>
                <a:gridCol w="2007686">
                  <a:extLst>
                    <a:ext uri="{9D8B030D-6E8A-4147-A177-3AD203B41FA5}">
                      <a16:colId xmlns:a16="http://schemas.microsoft.com/office/drawing/2014/main" val="2835242643"/>
                    </a:ext>
                  </a:extLst>
                </a:gridCol>
              </a:tblGrid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slabé pozice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silné pozice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V_V (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intervokalická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(finální)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(iniciální)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26040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V_.CV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(interní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VC._V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postkóda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627533"/>
                  </a:ext>
                </a:extLst>
              </a:tr>
              <a:tr h="7122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typické kontexty pro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lenition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635381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372316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054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524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Slabé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pozice: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kóda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+ intervokalická pozice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27060"/>
              </p:ext>
            </p:extLst>
          </p:nvPr>
        </p:nvGraphicFramePr>
        <p:xfrm>
          <a:off x="1091505" y="1940933"/>
          <a:ext cx="10329689" cy="4402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581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76413">
                  <a:extLst>
                    <a:ext uri="{9D8B030D-6E8A-4147-A177-3AD203B41FA5}">
                      <a16:colId xmlns:a16="http://schemas.microsoft.com/office/drawing/2014/main" val="858207443"/>
                    </a:ext>
                  </a:extLst>
                </a:gridCol>
                <a:gridCol w="2367814">
                  <a:extLst>
                    <a:ext uri="{9D8B030D-6E8A-4147-A177-3AD203B41FA5}">
                      <a16:colId xmlns:a16="http://schemas.microsoft.com/office/drawing/2014/main" val="1003857018"/>
                    </a:ext>
                  </a:extLst>
                </a:gridCol>
                <a:gridCol w="2059807">
                  <a:extLst>
                    <a:ext uri="{9D8B030D-6E8A-4147-A177-3AD203B41FA5}">
                      <a16:colId xmlns:a16="http://schemas.microsoft.com/office/drawing/2014/main" val="1024348492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1943182718"/>
                    </a:ext>
                  </a:extLst>
                </a:gridCol>
                <a:gridCol w="1439796">
                  <a:extLst>
                    <a:ext uri="{9D8B030D-6E8A-4147-A177-3AD203B41FA5}">
                      <a16:colId xmlns:a16="http://schemas.microsoft.com/office/drawing/2014/main" val="3998028114"/>
                    </a:ext>
                  </a:extLst>
                </a:gridCol>
              </a:tblGrid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_V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VC._V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V_V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V_.CV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</a:t>
                      </a:r>
                      <a:r>
                        <a:rPr lang="cs-CZ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cs-CZ" sz="24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029535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orte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ɛ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taupe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loup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3678687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brána</a:t>
                      </a: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400" b="0" i="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'krtek'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'fazole'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'vlk'</a:t>
                      </a:r>
                      <a:endParaRPr lang="cs-CZ" sz="2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541803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Ø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Ø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145253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spirantizace</a:t>
                      </a:r>
                      <a:endParaRPr lang="cs-CZ" sz="2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h B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{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 B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}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= elize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55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92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Slabé pozice: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kóda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(praslovanština)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654373"/>
              </p:ext>
            </p:extLst>
          </p:nvPr>
        </p:nvGraphicFramePr>
        <p:xfrm>
          <a:off x="1091505" y="1940933"/>
          <a:ext cx="10363207" cy="4411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2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635264">
                  <a:extLst>
                    <a:ext uri="{9D8B030D-6E8A-4147-A177-3AD203B41FA5}">
                      <a16:colId xmlns:a16="http://schemas.microsoft.com/office/drawing/2014/main" val="3435388143"/>
                    </a:ext>
                  </a:extLst>
                </a:gridCol>
                <a:gridCol w="2252311">
                  <a:extLst>
                    <a:ext uri="{9D8B030D-6E8A-4147-A177-3AD203B41FA5}">
                      <a16:colId xmlns:a16="http://schemas.microsoft.com/office/drawing/2014/main" val="290848752"/>
                    </a:ext>
                  </a:extLst>
                </a:gridCol>
                <a:gridCol w="2893210">
                  <a:extLst>
                    <a:ext uri="{9D8B030D-6E8A-4147-A177-3AD203B41FA5}">
                      <a16:colId xmlns:a16="http://schemas.microsoft.com/office/drawing/2014/main" val="2394822294"/>
                    </a:ext>
                  </a:extLst>
                </a:gridCol>
              </a:tblGrid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V_V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V_.CV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4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31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indoevropština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ronka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ronka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4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26040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praslovanština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rõka</a:t>
                      </a:r>
                      <a:r>
                        <a:rPr lang="cs-CZ" sz="24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rõkõ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rõkõ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627533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duálu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akuzativ duálu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635381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</a:t>
                      </a:r>
                      <a:r>
                        <a:rPr lang="cs-CZ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 nazály v </a:t>
                      </a:r>
                      <a:r>
                        <a:rPr lang="cs-CZ" sz="24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kódě</a:t>
                      </a:r>
                      <a:r>
                        <a:rPr lang="en-US" sz="24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372316"/>
                  </a:ext>
                </a:extLst>
              </a:tr>
              <a:tr h="712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054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69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v/f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 vs. l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w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125289"/>
              </p:ext>
            </p:extLst>
          </p:nvPr>
        </p:nvGraphicFramePr>
        <p:xfrm>
          <a:off x="1091505" y="1940933"/>
          <a:ext cx="10363207" cy="4495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64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72642">
                  <a:extLst>
                    <a:ext uri="{9D8B030D-6E8A-4147-A177-3AD203B41FA5}">
                      <a16:colId xmlns:a16="http://schemas.microsoft.com/office/drawing/2014/main" val="3605967420"/>
                    </a:ext>
                  </a:extLst>
                </a:gridCol>
                <a:gridCol w="2072641">
                  <a:extLst>
                    <a:ext uri="{9D8B030D-6E8A-4147-A177-3AD203B41FA5}">
                      <a16:colId xmlns:a16="http://schemas.microsoft.com/office/drawing/2014/main" val="3157256753"/>
                    </a:ext>
                  </a:extLst>
                </a:gridCol>
                <a:gridCol w="2072642">
                  <a:extLst>
                    <a:ext uri="{9D8B030D-6E8A-4147-A177-3AD203B41FA5}">
                      <a16:colId xmlns:a16="http://schemas.microsoft.com/office/drawing/2014/main" val="1189667241"/>
                    </a:ext>
                  </a:extLst>
                </a:gridCol>
                <a:gridCol w="2072641">
                  <a:extLst>
                    <a:ext uri="{9D8B030D-6E8A-4147-A177-3AD203B41FA5}">
                      <a16:colId xmlns:a16="http://schemas.microsoft.com/office/drawing/2014/main" val="1293887195"/>
                    </a:ext>
                  </a:extLst>
                </a:gridCol>
              </a:tblGrid>
              <a:tr h="8784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čeština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portugalština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brazilská port.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78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V_.CV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zro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zro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673157"/>
                  </a:ext>
                </a:extLst>
              </a:tr>
              <a:tr h="8784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V_C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26565"/>
                  </a:ext>
                </a:extLst>
              </a:tr>
              <a:tr h="878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sůl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solit</a:t>
                      </a:r>
                      <a:r>
                        <a:rPr lang="cs-CZ" sz="2800" b="0" i="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825675"/>
                  </a:ext>
                </a:extLst>
              </a:tr>
              <a:tr h="8784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070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738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Dark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vs.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light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486208"/>
              </p:ext>
            </p:extLst>
          </p:nvPr>
        </p:nvGraphicFramePr>
        <p:xfrm>
          <a:off x="1091505" y="1940933"/>
          <a:ext cx="10363207" cy="4392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32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392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angličtina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94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2876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934" y="2008505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505076"/>
              </p:ext>
            </p:extLst>
          </p:nvPr>
        </p:nvGraphicFramePr>
        <p:xfrm>
          <a:off x="1024128" y="1892807"/>
          <a:ext cx="10347470" cy="47694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59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8643">
                  <a:extLst>
                    <a:ext uri="{9D8B030D-6E8A-4147-A177-3AD203B41FA5}">
                      <a16:colId xmlns:a16="http://schemas.microsoft.com/office/drawing/2014/main" val="2223237638"/>
                    </a:ext>
                  </a:extLst>
                </a:gridCol>
                <a:gridCol w="908895">
                  <a:extLst>
                    <a:ext uri="{9D8B030D-6E8A-4147-A177-3AD203B41FA5}">
                      <a16:colId xmlns:a16="http://schemas.microsoft.com/office/drawing/2014/main" val="3411886192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429814004"/>
                    </a:ext>
                  </a:extLst>
                </a:gridCol>
                <a:gridCol w="754724">
                  <a:extLst>
                    <a:ext uri="{9D8B030D-6E8A-4147-A177-3AD203B41FA5}">
                      <a16:colId xmlns:a16="http://schemas.microsoft.com/office/drawing/2014/main" val="1778824468"/>
                    </a:ext>
                  </a:extLst>
                </a:gridCol>
                <a:gridCol w="1138244">
                  <a:extLst>
                    <a:ext uri="{9D8B030D-6E8A-4147-A177-3AD203B41FA5}">
                      <a16:colId xmlns:a16="http://schemas.microsoft.com/office/drawing/2014/main" val="1769968269"/>
                    </a:ext>
                  </a:extLst>
                </a:gridCol>
                <a:gridCol w="586334">
                  <a:extLst>
                    <a:ext uri="{9D8B030D-6E8A-4147-A177-3AD203B41FA5}">
                      <a16:colId xmlns:a16="http://schemas.microsoft.com/office/drawing/2014/main" val="873764706"/>
                    </a:ext>
                  </a:extLst>
                </a:gridCol>
                <a:gridCol w="299192">
                  <a:extLst>
                    <a:ext uri="{9D8B030D-6E8A-4147-A177-3AD203B41FA5}">
                      <a16:colId xmlns:a16="http://schemas.microsoft.com/office/drawing/2014/main" val="4071623740"/>
                    </a:ext>
                  </a:extLst>
                </a:gridCol>
                <a:gridCol w="1425386">
                  <a:extLst>
                    <a:ext uri="{9D8B030D-6E8A-4147-A177-3AD203B41FA5}">
                      <a16:colId xmlns:a16="http://schemas.microsoft.com/office/drawing/2014/main" val="1062454106"/>
                    </a:ext>
                  </a:extLst>
                </a:gridCol>
                <a:gridCol w="150354">
                  <a:extLst>
                    <a:ext uri="{9D8B030D-6E8A-4147-A177-3AD203B41FA5}">
                      <a16:colId xmlns:a16="http://schemas.microsoft.com/office/drawing/2014/main" val="96127402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121708404"/>
                    </a:ext>
                  </a:extLst>
                </a:gridCol>
                <a:gridCol w="809461">
                  <a:extLst>
                    <a:ext uri="{9D8B030D-6E8A-4147-A177-3AD203B41FA5}">
                      <a16:colId xmlns:a16="http://schemas.microsoft.com/office/drawing/2014/main" val="794512236"/>
                    </a:ext>
                  </a:extLst>
                </a:gridCol>
                <a:gridCol w="703804">
                  <a:extLst>
                    <a:ext uri="{9D8B030D-6E8A-4147-A177-3AD203B41FA5}">
                      <a16:colId xmlns:a16="http://schemas.microsoft.com/office/drawing/2014/main" val="3549941984"/>
                    </a:ext>
                  </a:extLst>
                </a:gridCol>
                <a:gridCol w="506162">
                  <a:extLst>
                    <a:ext uri="{9D8B030D-6E8A-4147-A177-3AD203B41FA5}">
                      <a16:colId xmlns:a16="http://schemas.microsoft.com/office/drawing/2014/main" val="655026736"/>
                    </a:ext>
                  </a:extLst>
                </a:gridCol>
                <a:gridCol w="408956">
                  <a:extLst>
                    <a:ext uri="{9D8B030D-6E8A-4147-A177-3AD203B41FA5}">
                      <a16:colId xmlns:a16="http://schemas.microsoft.com/office/drawing/2014/main" val="1314355949"/>
                    </a:ext>
                  </a:extLst>
                </a:gridCol>
                <a:gridCol w="809460">
                  <a:extLst>
                    <a:ext uri="{9D8B030D-6E8A-4147-A177-3AD203B41FA5}">
                      <a16:colId xmlns:a16="http://schemas.microsoft.com/office/drawing/2014/main" val="2013592207"/>
                    </a:ext>
                  </a:extLst>
                </a:gridCol>
              </a:tblGrid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B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(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dialekty)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3826"/>
                  </a:ext>
                </a:extLst>
              </a:tr>
              <a:tr h="529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w = 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portugalština (brazilská varianta)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660510"/>
                  </a:ext>
                </a:extLst>
              </a:tr>
              <a:tr h="63592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228787"/>
                  </a:ext>
                </a:extLst>
              </a:tr>
              <a:tr h="63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227020"/>
                  </a:ext>
                </a:extLst>
              </a:tr>
              <a:tr h="63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22592"/>
                  </a:ext>
                </a:extLst>
              </a:tr>
              <a:tr h="635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57373"/>
                  </a:ext>
                </a:extLst>
              </a:tr>
              <a:tr h="6359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53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1867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Office PowerPoint</Application>
  <PresentationFormat>Širokoúhlá obrazovka</PresentationFormat>
  <Paragraphs>164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[w] = labializovaná velární glida</vt:lpstr>
      <vt:lpstr>Alternace v/f ~ w (svč. dialekty)</vt:lpstr>
      <vt:lpstr>Lenice/oslabení</vt:lpstr>
      <vt:lpstr>Slabé vs. silné pozice</vt:lpstr>
      <vt:lpstr>Slabé pozice: kóda + intervokalická pozice</vt:lpstr>
      <vt:lpstr>Slabé pozice: kóda (praslovanština)</vt:lpstr>
      <vt:lpstr>v/f ~ w vs. l ~ w </vt:lpstr>
      <vt:lpstr>Dark vs. light L  </vt:lpstr>
      <vt:lpstr>[w]</vt:lpstr>
      <vt:lpstr>l ~ w (polština)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993</cp:revision>
  <cp:lastPrinted>2019-06-24T12:30:17Z</cp:lastPrinted>
  <dcterms:created xsi:type="dcterms:W3CDTF">2018-11-27T11:40:05Z</dcterms:created>
  <dcterms:modified xsi:type="dcterms:W3CDTF">2021-05-05T09:55:03Z</dcterms:modified>
</cp:coreProperties>
</file>