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6" r:id="rId1"/>
  </p:sldMasterIdLst>
  <p:sldIdLst>
    <p:sldId id="256" r:id="rId2"/>
    <p:sldId id="260" r:id="rId3"/>
    <p:sldId id="258" r:id="rId4"/>
    <p:sldId id="257" r:id="rId5"/>
    <p:sldId id="263" r:id="rId6"/>
    <p:sldId id="266" r:id="rId7"/>
    <p:sldId id="264" r:id="rId8"/>
    <p:sldId id="265" r:id="rId9"/>
    <p:sldId id="261" r:id="rId10"/>
    <p:sldId id="262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58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1132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884846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437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61762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2283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6554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0644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0679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6550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485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925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8309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1825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2117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8607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0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8" r:id="rId2"/>
    <p:sldLayoutId id="2147484219" r:id="rId3"/>
    <p:sldLayoutId id="2147484220" r:id="rId4"/>
    <p:sldLayoutId id="2147484221" r:id="rId5"/>
    <p:sldLayoutId id="2147484222" r:id="rId6"/>
    <p:sldLayoutId id="2147484223" r:id="rId7"/>
    <p:sldLayoutId id="2147484224" r:id="rId8"/>
    <p:sldLayoutId id="2147484225" r:id="rId9"/>
    <p:sldLayoutId id="2147484226" r:id="rId10"/>
    <p:sldLayoutId id="2147484227" r:id="rId11"/>
    <p:sldLayoutId id="2147484228" r:id="rId12"/>
    <p:sldLayoutId id="2147484229" r:id="rId13"/>
    <p:sldLayoutId id="2147484230" r:id="rId14"/>
    <p:sldLayoutId id="2147484231" r:id="rId15"/>
    <p:sldLayoutId id="214748423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xploze barev na bílém pozadí">
            <a:extLst>
              <a:ext uri="{FF2B5EF4-FFF2-40B4-BE49-F238E27FC236}">
                <a16:creationId xmlns:a16="http://schemas.microsoft.com/office/drawing/2014/main" id="{810A41E8-3C24-474E-AFBF-7888F61DA5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875" b="218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6092E8-B60B-4C9E-8AF9-A2358F363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500659"/>
            <a:ext cx="8649738" cy="2181403"/>
          </a:xfrm>
        </p:spPr>
        <p:txBody>
          <a:bodyPr>
            <a:normAutofit fontScale="90000"/>
          </a:bodyPr>
          <a:lstStyle/>
          <a:p>
            <a:r>
              <a:rPr lang="cs-CZ" sz="6300" dirty="0"/>
              <a:t>Práce s recitátorem (nejen) na střední škole</a:t>
            </a:r>
          </a:p>
          <a:p>
            <a:pPr algn="l"/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EB1500-E868-458F-A67A-EB65DD151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r>
              <a:rPr lang="cs-CZ" dirty="0"/>
              <a:t>Mgr. Vlastimil Čech, Ph.D.</a:t>
            </a:r>
          </a:p>
        </p:txBody>
      </p:sp>
    </p:spTree>
    <p:extLst>
      <p:ext uri="{BB962C8B-B14F-4D97-AF65-F5344CB8AC3E}">
        <p14:creationId xmlns:p14="http://schemas.microsoft.com/office/powerpoint/2010/main" val="351379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CBB5F2-C44F-4496-B5A5-F7C8019F3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06CF3A1-5489-4F41-9B5B-9C7ACB552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dobře vedený recitátor je vedený k pokoře, tvořivosti, zdravé sebedůvěře a neustále  rozvíjené schopnosti rozumět lidem a naslouchat jejich přirozeným hlasovým promluvám</a:t>
            </a:r>
          </a:p>
          <a:p>
            <a:r>
              <a:rPr lang="cs-CZ" sz="2200" dirty="0"/>
              <a:t>dobrý přednes  bravurně osciluje mezi reálně odposlouchanou řečí a uměleckou stylizací (nadsázka, ironie, probarvení, ztotožnění s postojem nějaké z postav,…)</a:t>
            </a:r>
          </a:p>
        </p:txBody>
      </p:sp>
    </p:spTree>
    <p:extLst>
      <p:ext uri="{BB962C8B-B14F-4D97-AF65-F5344CB8AC3E}">
        <p14:creationId xmlns:p14="http://schemas.microsoft.com/office/powerpoint/2010/main" val="3698158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30FC3-E6FE-4752-BA33-B1B40F9AE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F53C9D-FCAB-4386-8FE7-0E7F7ECCA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napřed vždy uvádíme autora, pak název textu, případně název knihy, z niž daná povídka, báseň,.. pochází</a:t>
            </a:r>
          </a:p>
          <a:p>
            <a:r>
              <a:rPr lang="cs-CZ" dirty="0"/>
              <a:t>nikdy nezapomeneme zmínit překladatele</a:t>
            </a:r>
          </a:p>
          <a:p>
            <a:r>
              <a:rPr lang="cs-CZ" dirty="0"/>
              <a:t>př.: Charles Baudelaire: Zdechlina (ze sbírky Květy zla v překladu Otokara Fischera)</a:t>
            </a:r>
          </a:p>
          <a:p>
            <a:r>
              <a:rPr lang="cs-CZ" dirty="0"/>
              <a:t>text můžeme do vhodného rozsahu seškrtat z původního tvaru, pro porotu by měly být všechny škrty v původním textu zřetelně vyznačeny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547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C8E66-14AC-4AF0-A14A-81C5171D7892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dirty="0"/>
              <a:t>Význam přednesu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E01058-7745-4C45-975E-B26B6F409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ověřuje interpretaci v kontextu</a:t>
            </a:r>
          </a:p>
          <a:p>
            <a:r>
              <a:rPr lang="cs-CZ" sz="2400" dirty="0"/>
              <a:t>pomáhá  vytvářet scelující narativ</a:t>
            </a:r>
          </a:p>
          <a:p>
            <a:r>
              <a:rPr lang="cs-CZ" sz="2400" dirty="0"/>
              <a:t>vede k uvědomělému používání hlasu jako nástroje komunikace</a:t>
            </a:r>
          </a:p>
          <a:p>
            <a:r>
              <a:rPr lang="cs-CZ" sz="2400" dirty="0"/>
              <a:t>vede k efektivnímu propojování rozumového a citového</a:t>
            </a:r>
          </a:p>
          <a:p>
            <a:r>
              <a:rPr lang="cs-CZ" sz="2400" dirty="0"/>
              <a:t>vede k zájmu o komunikaci s ostatními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53525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01856-8436-4062-8CA0-432EC3D4F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Prostředky přednesu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5CD75C-BE02-4B3A-B1FA-FD1DD165F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/>
              <a:t>tempo řeči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odráží tempo akce v textu, uvažování postavy, její komunikační strategii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recitátor se učí vnímat význam pauzy (stupňování napětí, zámlka, výraz váhavosti nebo emoční překotnosti– přerývaná řeč)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pauzu děláme i proto, abychom se mohli přidechnout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protikladem využívání pauz je </a:t>
            </a:r>
            <a:r>
              <a:rPr lang="cs-CZ" sz="2400" dirty="0" err="1"/>
              <a:t>attacca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dbáme na zachování srozumitelnosti při jakémkoliv tempu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práce s tempem řeči umožňuje vhodně odrážet inspiraci přednesu skutečnou promluvou</a:t>
            </a:r>
          </a:p>
        </p:txBody>
      </p:sp>
    </p:spTree>
    <p:extLst>
      <p:ext uri="{BB962C8B-B14F-4D97-AF65-F5344CB8AC3E}">
        <p14:creationId xmlns:p14="http://schemas.microsoft.com/office/powerpoint/2010/main" val="8047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70E4E3A-1063-4BF0-8E31-25DEB82C1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889432FE-AFCF-4060-BEE3-3B9CA752E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barva hlasu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nepoužíváme imitace hlasů, šarže, recitátor umí pracovat s náznakem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klademe důraz na přirozenost barevného rejstříku hlasu recitátora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střídáme barvy ve skupinové recitaci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pomáháme jí prokreslovat </a:t>
            </a:r>
            <a:r>
              <a:rPr lang="cs-CZ" sz="2200"/>
              <a:t>charakteristiku postav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70315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545C6-B839-4E9A-83E5-6B495E11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Interpunkce  v recitovaném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CB28B0-9AF8-4F66-8901-AC264D5CE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větný celek má většinou přednost před veršem (ne vždy)</a:t>
            </a:r>
          </a:p>
          <a:p>
            <a:r>
              <a:rPr lang="cs-CZ" sz="2200" dirty="0"/>
              <a:t>akcentace významových slov má přednost před rýmem (nejčastější chyba začínajících recitátorů)</a:t>
            </a:r>
          </a:p>
          <a:p>
            <a:r>
              <a:rPr lang="cs-CZ" sz="2200" dirty="0"/>
              <a:t>nejčastěji se nečtou čárky před větou předmětnou a přívlastkovou</a:t>
            </a:r>
          </a:p>
          <a:p>
            <a:r>
              <a:rPr lang="cs-CZ" sz="2200" dirty="0"/>
              <a:t>nečtou se čárky oddělující oslovení</a:t>
            </a:r>
          </a:p>
        </p:txBody>
      </p:sp>
    </p:spTree>
    <p:extLst>
      <p:ext uri="{BB962C8B-B14F-4D97-AF65-F5344CB8AC3E}">
        <p14:creationId xmlns:p14="http://schemas.microsoft.com/office/powerpoint/2010/main" val="304567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9014A-836E-4928-B666-28E90DA5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Artikulace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45A29C-78F3-430E-A500-0F7EF1424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000" dirty="0"/>
              <a:t>neopomíjejme správnou výslovnost, které s rozvojem médií výrazně upadla</a:t>
            </a:r>
          </a:p>
          <a:p>
            <a:r>
              <a:rPr lang="cs-CZ" sz="2000" dirty="0"/>
              <a:t>učme recitátora přizpůsobovat tempo hlasu různým prostorám</a:t>
            </a:r>
          </a:p>
          <a:p>
            <a:r>
              <a:rPr lang="cs-CZ" sz="2000" dirty="0"/>
              <a:t>dbejme na náležitou délku samohlásek, doslovujme </a:t>
            </a:r>
            <a:r>
              <a:rPr lang="cs-CZ" sz="2000" dirty="0" err="1"/>
              <a:t>dvoijhlásky</a:t>
            </a:r>
            <a:endParaRPr lang="cs-CZ" sz="2000" dirty="0"/>
          </a:p>
          <a:p>
            <a:r>
              <a:rPr lang="cs-CZ" sz="2000" dirty="0"/>
              <a:t>nepolykejme souhlásky na konci slov</a:t>
            </a:r>
          </a:p>
          <a:p>
            <a:r>
              <a:rPr lang="cs-CZ" sz="2000" dirty="0"/>
              <a:t>nezapomínejme na čtení hiátů (n</a:t>
            </a:r>
            <a:r>
              <a:rPr lang="cs-CZ" sz="2000" u="sng" dirty="0"/>
              <a:t>a a</a:t>
            </a:r>
            <a:r>
              <a:rPr lang="cs-CZ" sz="2000" dirty="0"/>
              <a:t>utě)</a:t>
            </a:r>
          </a:p>
          <a:p>
            <a:r>
              <a:rPr lang="cs-CZ" sz="2000" dirty="0"/>
              <a:t>respektuje správný slovní přízvuk  (příklonky, přenesení přízvuku ze první slabiky na jednoslabičnou předložku, která tomuto slovu předchází</a:t>
            </a:r>
          </a:p>
          <a:p>
            <a:r>
              <a:rPr lang="cs-CZ" sz="2000" dirty="0"/>
              <a:t>výslovnost jsem  jako [jsem] jen i verba </a:t>
            </a:r>
            <a:r>
              <a:rPr lang="cs-CZ" sz="2000" dirty="0" err="1"/>
              <a:t>existentiae</a:t>
            </a:r>
            <a:r>
              <a:rPr lang="cs-CZ" sz="2000" dirty="0"/>
              <a:t> (Rukavice jsou na lavici.), jinak [sem] (</a:t>
            </a:r>
            <a:r>
              <a:rPr lang="cs-CZ" sz="2000" dirty="0" err="1"/>
              <a:t>Příšel</a:t>
            </a:r>
            <a:r>
              <a:rPr lang="cs-CZ" sz="2000" dirty="0"/>
              <a:t> jsem včas.)</a:t>
            </a:r>
          </a:p>
        </p:txBody>
      </p:sp>
    </p:spTree>
    <p:extLst>
      <p:ext uri="{BB962C8B-B14F-4D97-AF65-F5344CB8AC3E}">
        <p14:creationId xmlns:p14="http://schemas.microsoft.com/office/powerpoint/2010/main" val="127433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D64063-8A76-4639-B863-752B5533D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vhodného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C0191D-4FC7-426D-9227-3154103C4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vybíráme raději my, čím je recitátor zkušenější, zapojujeme ho do výběru také</a:t>
            </a:r>
          </a:p>
          <a:p>
            <a:r>
              <a:rPr lang="cs-CZ" dirty="0"/>
              <a:t>z hlediska zapojení do soutěží je lepší jako základní text vybrat text zábavným který upoutá publikum i porotu</a:t>
            </a:r>
          </a:p>
          <a:p>
            <a:r>
              <a:rPr lang="cs-CZ" dirty="0"/>
              <a:t>jako druhý pak volíme text nějak kontrastní (laděním, próza-poezie, stejné téma odlišně zpracované,…)</a:t>
            </a:r>
          </a:p>
          <a:p>
            <a:r>
              <a:rPr lang="cs-CZ" dirty="0"/>
              <a:t>pro děti raději volíme jako první text prozaický, který je více vede k přirozenému projevu, nesvádí je do intonačního područí rýmového schématu (u vázané poezie</a:t>
            </a:r>
          </a:p>
          <a:p>
            <a:r>
              <a:rPr lang="cs-CZ" dirty="0"/>
              <a:t>prezentovanou životní zkušeností by měl text odpovídat životní zkušenosti recitátora, nebo ji mírně přesahovat, rozvíjet (zrazujeme děti např. od dospěláckých válečných textů, které jim vybrali ambiciózní rodiče,…)</a:t>
            </a:r>
          </a:p>
        </p:txBody>
      </p:sp>
    </p:spTree>
    <p:extLst>
      <p:ext uri="{BB962C8B-B14F-4D97-AF65-F5344CB8AC3E}">
        <p14:creationId xmlns:p14="http://schemas.microsoft.com/office/powerpoint/2010/main" val="212589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3D7BD-E3FF-4759-A42E-DED2B0004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recitátora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6B1A9E-530E-4544-B456-850C36AAE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neustále mu text přibližujeme</a:t>
            </a:r>
          </a:p>
          <a:p>
            <a:r>
              <a:rPr lang="cs-CZ" dirty="0"/>
              <a:t>nabízíme mu paralelní životní situace svoje (on často rád přidá zkušenost vlastní), aby se s textem dokázal co nejvíce a nejkonkrétněji ztotožnit</a:t>
            </a:r>
          </a:p>
          <a:p>
            <a:r>
              <a:rPr lang="cs-CZ" dirty="0"/>
              <a:t>ze začátku musíme recitátora téměř výhradně vést, později ho vedeme k dílčí samostatnosti, tvořivému využívání škály prostředků, kterým jsme ho naučili</a:t>
            </a:r>
          </a:p>
          <a:p>
            <a:r>
              <a:rPr lang="cs-CZ" dirty="0"/>
              <a:t>tvořivost je třeba budovat postupně, pokud přijde recitátor s jakýmkoliv nápadem, trpělivě mu vysvětlíme, jestli by v kontextu daného textu mohl fungovat, nezbavujeme se odpovědnosti za režijní vedení</a:t>
            </a:r>
          </a:p>
          <a:p>
            <a:r>
              <a:rPr lang="cs-CZ" dirty="0"/>
              <a:t>paměťové zažití textu je až na posledním místě, ono přijde téměř samo neustálou prací nad textem, začínající a méně nadaní recitátoři si často překotným tlakem na paměť zafixují návyky, které už se nikdy neodnaučí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582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2CD00B-8D84-4189-AC7D-E6A73220A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EF6A8912-99CD-459F-A835-F401300B8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gesta používáme střídmě, skoro vůbec, pohyb teprve tehdy, když vypozorujeme, co je pro recitátora přirozené, ale i tak musí fungovat spíš v náznaku</a:t>
            </a:r>
          </a:p>
          <a:p>
            <a:r>
              <a:rPr lang="cs-CZ" dirty="0"/>
              <a:t>trénujeme před zrcadlem, obličej by měl odrážet porozumění tomu, co je přednášeno, snažíme se uvolnit tzv. mrtvou obličejovou masku</a:t>
            </a:r>
          </a:p>
          <a:p>
            <a:r>
              <a:rPr lang="cs-CZ" dirty="0"/>
              <a:t>režijní vedení má být jen jedno, má-li být efektivní (nemůžete recitátora k něčemu vést vy, a k něčemu jinému recitátorova babička, maminka, prateta z Hrdlořez,…)</a:t>
            </a:r>
          </a:p>
          <a:p>
            <a:r>
              <a:rPr lang="cs-CZ" dirty="0"/>
              <a:t>asi nejnáročnějším úkolem je přesvědčit recitátora, že pokud chce růst dál, musí zkoušet, zkoušet a zkoušet, pokaždé se stejným nadšením a emočním vkladem do textu jako při prvním čtení, každá povrchnost se při přednesu hned pozná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15691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</TotalTime>
  <Words>754</Words>
  <Application>Microsoft Office PowerPoint</Application>
  <PresentationFormat>Širokoúhlá obrazovka</PresentationFormat>
  <Paragraphs>60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Stébla</vt:lpstr>
      <vt:lpstr>Práce s recitátorem (nejen) na střední škole </vt:lpstr>
      <vt:lpstr>Význam přednesu</vt:lpstr>
      <vt:lpstr>Prostředky přednesu</vt:lpstr>
      <vt:lpstr> </vt:lpstr>
      <vt:lpstr>Interpunkce  v recitovaném textu</vt:lpstr>
      <vt:lpstr>Artikulace</vt:lpstr>
      <vt:lpstr>Výběr vhodného textu</vt:lpstr>
      <vt:lpstr>Vedení recitátora</vt:lpstr>
      <vt:lpstr> </vt:lpstr>
      <vt:lpstr>  </vt:lpstr>
      <vt:lpstr>Prezentace textu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recitátorem (nejen) na STední škole</dc:title>
  <dc:creator>Vlastimil Čech</dc:creator>
  <cp:lastModifiedBy>Vlastimil Čech</cp:lastModifiedBy>
  <cp:revision>19</cp:revision>
  <dcterms:created xsi:type="dcterms:W3CDTF">2021-03-01T16:47:22Z</dcterms:created>
  <dcterms:modified xsi:type="dcterms:W3CDTF">2021-03-02T09:16:37Z</dcterms:modified>
</cp:coreProperties>
</file>