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9" r:id="rId4"/>
    <p:sldId id="307" r:id="rId5"/>
    <p:sldId id="289" r:id="rId6"/>
    <p:sldId id="291" r:id="rId7"/>
    <p:sldId id="288" r:id="rId8"/>
    <p:sldId id="260" r:id="rId9"/>
    <p:sldId id="290" r:id="rId10"/>
    <p:sldId id="261" r:id="rId11"/>
    <p:sldId id="308" r:id="rId12"/>
    <p:sldId id="296" r:id="rId13"/>
    <p:sldId id="294" r:id="rId14"/>
    <p:sldId id="262" r:id="rId15"/>
    <p:sldId id="297" r:id="rId16"/>
    <p:sldId id="309" r:id="rId17"/>
    <p:sldId id="310" r:id="rId18"/>
    <p:sldId id="312" r:id="rId19"/>
    <p:sldId id="313" r:id="rId20"/>
    <p:sldId id="316" r:id="rId21"/>
    <p:sldId id="311" r:id="rId22"/>
    <p:sldId id="300" r:id="rId23"/>
    <p:sldId id="263" r:id="rId24"/>
    <p:sldId id="301" r:id="rId25"/>
    <p:sldId id="302" r:id="rId26"/>
    <p:sldId id="264" r:id="rId27"/>
    <p:sldId id="305" r:id="rId28"/>
    <p:sldId id="304" r:id="rId29"/>
    <p:sldId id="275" r:id="rId30"/>
    <p:sldId id="299" r:id="rId31"/>
    <p:sldId id="280" r:id="rId32"/>
    <p:sldId id="281" r:id="rId33"/>
    <p:sldId id="283" r:id="rId34"/>
    <p:sldId id="284" r:id="rId35"/>
    <p:sldId id="285" r:id="rId36"/>
    <p:sldId id="286" r:id="rId37"/>
  </p:sldIdLst>
  <p:sldSz cx="12192000" cy="6858000"/>
  <p:notesSz cx="6858000" cy="9144000"/>
  <p:embeddedFontLst>
    <p:embeddedFont>
      <p:font typeface="Verdana" panose="020B0604030504040204" pitchFamily="34" charset="0"/>
      <p:regular r:id="rId39"/>
      <p:bold r:id="rId40"/>
      <p:italic r:id="rId41"/>
      <p:boldItalic r:id="rId42"/>
    </p:embeddedFont>
    <p:embeddedFont>
      <p:font typeface="Architects Daughter" panose="020B0604020202020204" charset="0"/>
      <p:regular r:id="rId43"/>
    </p:embeddedFont>
    <p:embeddedFont>
      <p:font typeface="Tahoma" panose="020B0604030504040204" pitchFamily="34" charset="0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Výchozí oddíl" id="{0B102568-95AD-4439-B2D3-DFDF0B6119BF}">
          <p14:sldIdLst>
            <p14:sldId id="256"/>
            <p14:sldId id="257"/>
          </p14:sldIdLst>
        </p14:section>
        <p14:section name="Oddíl bez názvu" id="{FCF15520-84DD-41A5-8E10-F45BC23167E6}">
          <p14:sldIdLst>
            <p14:sldId id="259"/>
            <p14:sldId id="307"/>
            <p14:sldId id="289"/>
            <p14:sldId id="291"/>
            <p14:sldId id="288"/>
            <p14:sldId id="260"/>
            <p14:sldId id="290"/>
            <p14:sldId id="261"/>
            <p14:sldId id="308"/>
            <p14:sldId id="296"/>
            <p14:sldId id="294"/>
            <p14:sldId id="262"/>
            <p14:sldId id="297"/>
            <p14:sldId id="309"/>
            <p14:sldId id="310"/>
            <p14:sldId id="312"/>
            <p14:sldId id="313"/>
            <p14:sldId id="316"/>
            <p14:sldId id="311"/>
            <p14:sldId id="300"/>
            <p14:sldId id="263"/>
            <p14:sldId id="301"/>
            <p14:sldId id="302"/>
            <p14:sldId id="264"/>
            <p14:sldId id="305"/>
            <p14:sldId id="304"/>
            <p14:sldId id="275"/>
            <p14:sldId id="299"/>
            <p14:sldId id="280"/>
            <p14:sldId id="281"/>
            <p14:sldId id="283"/>
            <p14:sldId id="284"/>
            <p14:sldId id="285"/>
            <p14:sldId id="28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53" userDrawn="1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428">
          <p15:clr>
            <a:srgbClr val="A4A3A4"/>
          </p15:clr>
        </p15:guide>
        <p15:guide id="7" pos="7224">
          <p15:clr>
            <a:srgbClr val="A4A3A4"/>
          </p15:clr>
        </p15:guide>
        <p15:guide id="8" pos="909">
          <p15:clr>
            <a:srgbClr val="A4A3A4"/>
          </p15:clr>
        </p15:guide>
        <p15:guide id="9" pos="3688">
          <p15:clr>
            <a:srgbClr val="A4A3A4"/>
          </p15:clr>
        </p15:guide>
        <p15:guide id="10" pos="3976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48XBDXNAsDqxL/yis8Q9nF7z3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2" y="60"/>
      </p:cViewPr>
      <p:guideLst>
        <p:guide orient="horz" pos="1120"/>
        <p:guide orient="horz" pos="1253"/>
        <p:guide orient="horz" pos="715"/>
        <p:guide orient="horz" pos="3861"/>
        <p:guide orient="horz" pos="3944"/>
        <p:guide pos="428"/>
        <p:guide pos="7224"/>
        <p:guide pos="909"/>
        <p:guide pos="3688"/>
        <p:guide pos="39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oznacit opakovace, zelené složky</a:t>
            </a:r>
            <a:endParaRPr/>
          </a:p>
        </p:txBody>
      </p:sp>
      <p:sp>
        <p:nvSpPr>
          <p:cNvPr id="131" name="Google Shape;13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chat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7668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0138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7a5a2d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617a5a2d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Rozdat CEFR</a:t>
            </a:r>
            <a:endParaRPr/>
          </a:p>
        </p:txBody>
      </p:sp>
      <p:sp>
        <p:nvSpPr>
          <p:cNvPr id="189" name="Google Shape;189;g617a5a2d8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617a5a2d82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88" name="Google Shape;188;g617a5a2d82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Rozdat CEFR</a:t>
            </a:r>
            <a:endParaRPr/>
          </a:p>
        </p:txBody>
      </p:sp>
      <p:sp>
        <p:nvSpPr>
          <p:cNvPr id="189" name="Google Shape;189;g617a5a2d82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7433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48" name="Google Shape;44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49" name="Google Shape;449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07538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e32c5d0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g7e32c5d0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but there is much more included in the course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7e32c5d01c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15716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88" name="Google Shape;38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these components all support metacognition, reflection and learning about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587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39634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7e32c5d01c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10" name="Google Shape;410;g7e32c5d01c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are modules and showers? opakovači vysvětlí - L+M - modules and showers as learning together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11" name="Google Shape;411;g7e32c5d01c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1346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7e32c5d01c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00" name="Google Shape;400;g7e32c5d01c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but there is much more included in the course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1" name="Google Shape;401;g7e32c5d01c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574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cs-CZ" dirty="0" smtClean="0"/>
              <a:t>HELSINKI</a:t>
            </a:r>
            <a:endParaRPr dirty="0"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78240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/>
              <a:t>cooperation</a:t>
            </a:r>
            <a:endParaRPr dirty="0"/>
          </a:p>
        </p:txBody>
      </p:sp>
      <p:sp>
        <p:nvSpPr>
          <p:cNvPr id="197" name="Google Shape;19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LENKA </a:t>
            </a:r>
            <a:r>
              <a:rPr lang="cs-CZ" dirty="0" err="1" smtClean="0"/>
              <a:t>Close</a:t>
            </a:r>
            <a:r>
              <a:rPr lang="cs-CZ" dirty="0" smtClean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eyes</a:t>
            </a:r>
            <a:r>
              <a:rPr lang="cs-CZ" dirty="0"/>
              <a:t>… </a:t>
            </a:r>
            <a:r>
              <a:rPr lang="cs-CZ" dirty="0" err="1"/>
              <a:t>learning</a:t>
            </a:r>
            <a:r>
              <a:rPr lang="cs-CZ" dirty="0"/>
              <a:t> </a:t>
            </a:r>
            <a:r>
              <a:rPr lang="cs-CZ" dirty="0" err="1"/>
              <a:t>English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a </a:t>
            </a:r>
            <a:r>
              <a:rPr lang="cs-CZ" dirty="0" err="1"/>
              <a:t>path</a:t>
            </a:r>
            <a:r>
              <a:rPr lang="cs-CZ" dirty="0"/>
              <a:t>. </a:t>
            </a:r>
            <a:r>
              <a:rPr lang="cs-CZ" dirty="0" err="1"/>
              <a:t>Imagine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walking</a:t>
            </a:r>
            <a:r>
              <a:rPr lang="cs-CZ" dirty="0"/>
              <a:t> on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now</a:t>
            </a:r>
            <a:r>
              <a:rPr lang="cs-CZ" dirty="0"/>
              <a:t>. </a:t>
            </a:r>
            <a:r>
              <a:rPr lang="cs-CZ" dirty="0" err="1"/>
              <a:t>Where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journey</a:t>
            </a:r>
            <a:r>
              <a:rPr lang="cs-CZ" dirty="0"/>
              <a:t> start and </a:t>
            </a:r>
            <a:r>
              <a:rPr lang="cs-CZ" dirty="0" err="1"/>
              <a:t>how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around</a:t>
            </a:r>
            <a:r>
              <a:rPr lang="cs-CZ" dirty="0"/>
              <a:t>? </a:t>
            </a:r>
            <a:r>
              <a:rPr lang="cs-CZ" dirty="0" err="1"/>
              <a:t>Any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Are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alone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way</a:t>
            </a:r>
            <a:r>
              <a:rPr lang="cs-CZ" dirty="0"/>
              <a:t>?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? </a:t>
            </a:r>
            <a:r>
              <a:rPr lang="cs-CZ" dirty="0" err="1"/>
              <a:t>Look</a:t>
            </a:r>
            <a:r>
              <a:rPr lang="cs-CZ" dirty="0"/>
              <a:t> </a:t>
            </a:r>
            <a:r>
              <a:rPr lang="cs-CZ" dirty="0" err="1"/>
              <a:t>under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feet</a:t>
            </a:r>
            <a:r>
              <a:rPr lang="cs-CZ" dirty="0"/>
              <a:t>…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/>
              <a:t>malování - složky, pokud by ještě nebyly (sic), najít obrázek, který je charakterizuje jako studenta jazyků</a:t>
            </a:r>
            <a:endParaRPr dirty="0"/>
          </a:p>
        </p:txBody>
      </p:sp>
      <p:sp>
        <p:nvSpPr>
          <p:cNvPr id="227" name="Google Shape;2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637260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MARTINA - Do </a:t>
            </a:r>
            <a:r>
              <a:rPr lang="cs-CZ" dirty="0"/>
              <a:t>slov doma, s reflexí</a:t>
            </a:r>
            <a:endParaRPr dirty="0"/>
          </a:p>
        </p:txBody>
      </p:sp>
      <p:sp>
        <p:nvSpPr>
          <p:cNvPr id="236" name="Google Shape;236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0394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nyní jen poslech a interaction - důležité pro 1. session, ostatní doma</a:t>
            </a:r>
            <a:endParaRPr/>
          </a:p>
        </p:txBody>
      </p:sp>
      <p:sp>
        <p:nvSpPr>
          <p:cNvPr id="208" name="Google Shape;20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modules</a:t>
            </a:r>
            <a:r>
              <a:rPr lang="cs-CZ" dirty="0"/>
              <a:t>  are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- </a:t>
            </a:r>
            <a:r>
              <a:rPr lang="cs-CZ" dirty="0" smtClean="0"/>
              <a:t>- </a:t>
            </a:r>
            <a:r>
              <a:rPr lang="cs-CZ" dirty="0"/>
              <a:t>barevné </a:t>
            </a:r>
            <a:r>
              <a:rPr lang="cs-CZ" dirty="0" smtClean="0"/>
              <a:t>kódování -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- rozdat </a:t>
            </a:r>
            <a:endParaRPr dirty="0"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6847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modules</a:t>
            </a:r>
            <a:r>
              <a:rPr lang="cs-CZ" dirty="0"/>
              <a:t>  are </a:t>
            </a:r>
            <a:r>
              <a:rPr lang="cs-CZ" dirty="0" err="1"/>
              <a:t>skills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- </a:t>
            </a:r>
            <a:r>
              <a:rPr lang="cs-CZ" dirty="0" smtClean="0"/>
              <a:t>- </a:t>
            </a:r>
            <a:r>
              <a:rPr lang="cs-CZ" dirty="0"/>
              <a:t>barevné </a:t>
            </a:r>
            <a:r>
              <a:rPr lang="cs-CZ" dirty="0" smtClean="0"/>
              <a:t>kódování – </a:t>
            </a:r>
            <a:r>
              <a:rPr lang="cs-CZ" dirty="0" err="1" smtClean="0"/>
              <a:t>specify</a:t>
            </a:r>
            <a:r>
              <a:rPr lang="cs-CZ" dirty="0" smtClean="0"/>
              <a:t>, </a:t>
            </a:r>
            <a:r>
              <a:rPr lang="cs-CZ" dirty="0" err="1" smtClean="0"/>
              <a:t>needs</a:t>
            </a:r>
            <a:r>
              <a:rPr lang="cs-CZ" dirty="0" smtClean="0"/>
              <a:t> </a:t>
            </a:r>
            <a:r>
              <a:rPr lang="cs-CZ" dirty="0" err="1" smtClean="0"/>
              <a:t>analysis</a:t>
            </a:r>
            <a:r>
              <a:rPr lang="cs-CZ" dirty="0" smtClean="0"/>
              <a:t>- rozdat </a:t>
            </a:r>
            <a:endParaRPr dirty="0"/>
          </a:p>
        </p:txBody>
      </p:sp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990797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7e32c5d01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1" name="Google Shape;371;g7e32c5d01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what is the purpose of these course components?  - groups discuss, opakovači monitorují</a:t>
            </a:r>
            <a:endParaRPr/>
          </a:p>
        </p:txBody>
      </p:sp>
      <p:sp>
        <p:nvSpPr>
          <p:cNvPr id="372" name="Google Shape;372;g7e32c5d01c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" name="Google Shape;2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02382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29" name="Google Shape;4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ve skupinách podle potřeb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be in charge = setting the goals, taking the responsibility for decision making, accepting the consequences of one´s decisions, adjusting learning to one´s abilities and needs, instant self-reflection and monitoring one´s progress, self assessment…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you are not alone in autonomous learning – there is a FRAMEWORK for your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independent learning (requirements and limits given by faculties, peers, major subjects, labour market…)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TODAY - quite traditional, frontal today but the rest of the term will be very different from usual classes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Mindset – you decide where you are going to go and how you are going to travel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 only way to learn successfully in the long term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Process of discovery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Freedom from being told what to do and freedom to do what you think is best for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about learning English only – learning in general and self development will be influenced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One is in control of his / her life, learning, direction…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SILL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the only authority, facilitator, partner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Tourguide – can help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Partner, expert on his / her own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 b="1" i="1">
                <a:latin typeface="Times New Roman"/>
                <a:ea typeface="Times New Roman"/>
                <a:cs typeface="Times New Roman"/>
                <a:sym typeface="Times New Roman"/>
              </a:rPr>
              <a:t>To have the instruments and tools, different perspective – the session today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learning situation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teacher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student is different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8" name="Google Shape;15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MARTINA</a:t>
            </a:r>
            <a:endParaRPr dirty="0"/>
          </a:p>
        </p:txBody>
      </p:sp>
      <p:sp>
        <p:nvSpPr>
          <p:cNvPr id="159" name="Google Shape;15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39" name="Google Shape;439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be in charge = setting the goals, taking the responsibility for decision making, accepting the consequences of one´s decisions, adjusting learning to one´s abilities and needs, instant self-reflection and monitoring one´s progress, self assessment…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you are not alone in autonomous learning – there is a FRAMEWORK for your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independent learning (requirements and limits given by faculties, peers, major subjects, labour market…)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TODAY - quite traditional, frontal today but the rest of the term will be very different from usual classes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Mindset – you decide where you are going to go and how you are going to travel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The only way to learn successfully in the long term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Process of discovery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Freedom from being told what to do and freedom to do what you think is best for you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about learning English only – learning in general and self development will be influenced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One is in control of his / her life, learning, direction…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SILL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TEACHER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Not the only authority, facilitator, partner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Tourguide – can help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STUDENT</a:t>
            </a:r>
            <a:endParaRPr/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Partner, expert on his / her own learning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71424" lvl="0" indent="-1714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-"/>
            </a:pPr>
            <a:r>
              <a:rPr lang="cs-CZ" b="1" i="1">
                <a:latin typeface="Times New Roman"/>
                <a:ea typeface="Times New Roman"/>
                <a:cs typeface="Times New Roman"/>
                <a:sym typeface="Times New Roman"/>
              </a:rPr>
              <a:t>To have the instruments and tools, different perspective – the session today 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learning situation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teacher is different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/>
              <a:t>role of a student is different</a:t>
            </a:r>
            <a:endParaRPr/>
          </a:p>
          <a:p>
            <a:pPr marL="171424" lvl="0" indent="-9522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0" name="Google Shape;440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57" name="Google Shape;45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Checklist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Q and</a:t>
            </a:r>
            <a:r>
              <a:rPr lang="cs-CZ" baseline="0" dirty="0" smtClean="0">
                <a:latin typeface="Times New Roman"/>
                <a:ea typeface="Times New Roman"/>
                <a:cs typeface="Times New Roman"/>
                <a:sym typeface="Times New Roman"/>
              </a:rPr>
              <a:t> R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58" name="Google Shape;458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7" name="Google Shape;46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79" name="Google Shape;47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0" name="Google Shape;48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88" name="Google Shape;488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89" name="Google Shape;489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Metacognition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learning about learning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0763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Rules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structure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, framework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094579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Autonomy learners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Process,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goal</a:t>
            </a: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cs-CZ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horizons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8" name="Google Shape;168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14050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dirty="0" smtClean="0">
                <a:latin typeface="Times New Roman"/>
                <a:ea typeface="Times New Roman"/>
                <a:cs typeface="Times New Roman"/>
                <a:sym typeface="Times New Roman"/>
              </a:rPr>
              <a:t>Not new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rPr lang="cs-CZ" dirty="0" smtClean="0"/>
              <a:t>chat</a:t>
            </a:r>
            <a:endParaRPr dirty="0"/>
          </a:p>
        </p:txBody>
      </p:sp>
      <p:sp>
        <p:nvSpPr>
          <p:cNvPr id="179" name="Google Shape;179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 sz="1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 sz="12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5484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Úvodní snímek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9" name="Google Shape;19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34459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hree columns">
  <p:cSld name="Heading, subheading and three 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9"/>
          <p:cNvSpPr txBox="1">
            <a:spLocks noGrp="1"/>
          </p:cNvSpPr>
          <p:nvPr>
            <p:ph type="body" idx="1"/>
          </p:nvPr>
        </p:nvSpPr>
        <p:spPr>
          <a:xfrm>
            <a:off x="4440000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9" name="Google Shape;79;p39"/>
          <p:cNvSpPr txBox="1">
            <a:spLocks noGrp="1"/>
          </p:cNvSpPr>
          <p:nvPr>
            <p:ph type="body" idx="2"/>
          </p:nvPr>
        </p:nvSpPr>
        <p:spPr>
          <a:xfrm>
            <a:off x="719999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9"/>
          <p:cNvSpPr txBox="1">
            <a:spLocks noGrp="1"/>
          </p:cNvSpPr>
          <p:nvPr>
            <p:ph type="body" idx="3"/>
          </p:nvPr>
        </p:nvSpPr>
        <p:spPr>
          <a:xfrm>
            <a:off x="4440000" y="4414271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9"/>
          <p:cNvSpPr txBox="1">
            <a:spLocks noGrp="1"/>
          </p:cNvSpPr>
          <p:nvPr>
            <p:ph type="body" idx="4"/>
          </p:nvPr>
        </p:nvSpPr>
        <p:spPr>
          <a:xfrm>
            <a:off x="8161200" y="4414270"/>
            <a:ext cx="3312000" cy="1427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9"/>
          <p:cNvSpPr txBox="1">
            <a:spLocks noGrp="1"/>
          </p:cNvSpPr>
          <p:nvPr>
            <p:ph type="body" idx="5"/>
          </p:nvPr>
        </p:nvSpPr>
        <p:spPr>
          <a:xfrm>
            <a:off x="72072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9"/>
          <p:cNvSpPr txBox="1">
            <a:spLocks noGrp="1"/>
          </p:cNvSpPr>
          <p:nvPr>
            <p:ph type="body" idx="6"/>
          </p:nvPr>
        </p:nvSpPr>
        <p:spPr>
          <a:xfrm>
            <a:off x="4440475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9"/>
          <p:cNvSpPr txBox="1">
            <a:spLocks noGrp="1"/>
          </p:cNvSpPr>
          <p:nvPr>
            <p:ph type="body" idx="7"/>
          </p:nvPr>
        </p:nvSpPr>
        <p:spPr>
          <a:xfrm>
            <a:off x="8161436" y="4025136"/>
            <a:ext cx="3311525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 txBox="1">
            <a:spLocks noGrp="1"/>
          </p:cNvSpPr>
          <p:nvPr>
            <p:ph type="body" idx="8"/>
          </p:nvPr>
        </p:nvSpPr>
        <p:spPr>
          <a:xfrm>
            <a:off x="719999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9"/>
          <p:cNvSpPr txBox="1">
            <a:spLocks noGrp="1"/>
          </p:cNvSpPr>
          <p:nvPr>
            <p:ph type="body" idx="9"/>
          </p:nvPr>
        </p:nvSpPr>
        <p:spPr>
          <a:xfrm>
            <a:off x="8160001" y="1692002"/>
            <a:ext cx="3311525" cy="2230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body" idx="13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9" name="Google Shape;89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text without heading">
  <p:cSld name="Content and text without heading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body" idx="2"/>
          </p:nvPr>
        </p:nvSpPr>
        <p:spPr>
          <a:xfrm>
            <a:off x="719137" y="692150"/>
            <a:ext cx="5218413" cy="489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body" idx="3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96" name="Google Shape;96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out heading">
  <p:cSld name="Content without heading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1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body"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01" name="Google Shape;10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s, text – two columns">
  <p:cSld name="Images, text – two column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719997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06" name="Google Shape;106;p42"/>
          <p:cNvSpPr txBox="1">
            <a:spLocks noGrp="1"/>
          </p:cNvSpPr>
          <p:nvPr>
            <p:ph type="body" idx="2"/>
          </p:nvPr>
        </p:nvSpPr>
        <p:spPr>
          <a:xfrm>
            <a:off x="719999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2"/>
          <p:cNvSpPr txBox="1">
            <a:spLocks noGrp="1"/>
          </p:cNvSpPr>
          <p:nvPr>
            <p:ph type="body" idx="3"/>
          </p:nvPr>
        </p:nvSpPr>
        <p:spPr>
          <a:xfrm>
            <a:off x="720724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2"/>
          <p:cNvSpPr txBox="1">
            <a:spLocks noGrp="1"/>
          </p:cNvSpPr>
          <p:nvPr>
            <p:ph type="body" idx="4"/>
          </p:nvPr>
        </p:nvSpPr>
        <p:spPr>
          <a:xfrm>
            <a:off x="6251278" y="4500000"/>
            <a:ext cx="5220000" cy="1331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sz="15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 u="none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350"/>
              <a:buFont typeface="Arial"/>
              <a:buNone/>
              <a:defRPr/>
            </a:lvl4pPr>
            <a:lvl5pPr marL="2286000" lvl="4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500"/>
              <a:buFont typeface="Arial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2"/>
          <p:cNvSpPr txBox="1">
            <a:spLocks noGrp="1"/>
          </p:cNvSpPr>
          <p:nvPr>
            <p:ph type="body" idx="5"/>
          </p:nvPr>
        </p:nvSpPr>
        <p:spPr>
          <a:xfrm>
            <a:off x="6252003" y="4068000"/>
            <a:ext cx="5220000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2222"/>
              </a:lnSpc>
              <a:spcBef>
                <a:spcPts val="0"/>
              </a:spcBef>
              <a:spcAft>
                <a:spcPts val="0"/>
              </a:spcAft>
              <a:buSzPts val="900"/>
              <a:buFont typeface="Arial"/>
              <a:buNone/>
              <a:defRPr sz="9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2"/>
          <p:cNvSpPr txBox="1">
            <a:spLocks noGrp="1"/>
          </p:cNvSpPr>
          <p:nvPr>
            <p:ph type="body" idx="6"/>
          </p:nvPr>
        </p:nvSpPr>
        <p:spPr>
          <a:xfrm>
            <a:off x="6251278" y="718712"/>
            <a:ext cx="5220001" cy="320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111" name="Google Shape;111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">
  <p:cSld name="Empty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3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pic>
        <p:nvPicPr>
          <p:cNvPr id="115" name="Google Shape;115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verse slide with image">
  <p:cSld name="Inverse slide with image">
    <p:bg>
      <p:bgPr>
        <a:solidFill>
          <a:srgbClr val="0000DC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19" name="Google Shape;119;p4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8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0" name="Google Shape;120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566" y="6048047"/>
            <a:ext cx="856022" cy="59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CJV slide">
  <p:cSld name="MUNI CJV slide">
    <p:bg>
      <p:bgPr>
        <a:solidFill>
          <a:srgbClr val="0000DC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48731" y="2025162"/>
            <a:ext cx="4069499" cy="28409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4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NI slide">
  <p:cSld name="MUNI slide">
    <p:bg>
      <p:bgPr>
        <a:solidFill>
          <a:schemeClr val="dk2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44028" y="2285079"/>
            <a:ext cx="8890088" cy="23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0000DC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4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D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  <a:defRPr/>
            </a:lvl1pPr>
            <a:lvl2pPr marL="914400" lvl="1" indent="-32385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1500"/>
              <a:buFont typeface="Noto Sans Symbols"/>
              <a:buChar char="▪"/>
              <a:defRPr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>
  <p:cSld name="Porovnání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3"/>
          <p:cNvSpPr txBox="1">
            <a:spLocks noGrp="1"/>
          </p:cNvSpPr>
          <p:nvPr>
            <p:ph type="title"/>
          </p:nvPr>
        </p:nvSpPr>
        <p:spPr>
          <a:xfrm>
            <a:off x="679453" y="1134534"/>
            <a:ext cx="10788649" cy="64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body" idx="1"/>
          </p:nvPr>
        </p:nvSpPr>
        <p:spPr>
          <a:xfrm>
            <a:off x="683159" y="2019301"/>
            <a:ext cx="5171543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3"/>
          <p:cNvSpPr txBox="1">
            <a:spLocks noGrp="1"/>
          </p:cNvSpPr>
          <p:nvPr>
            <p:ph type="body" idx="2"/>
          </p:nvPr>
        </p:nvSpPr>
        <p:spPr>
          <a:xfrm>
            <a:off x="679451" y="2915729"/>
            <a:ext cx="5165709" cy="3210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3"/>
          <p:cNvSpPr txBox="1">
            <a:spLocks noGrp="1"/>
          </p:cNvSpPr>
          <p:nvPr>
            <p:ph type="body" idx="3"/>
          </p:nvPr>
        </p:nvSpPr>
        <p:spPr>
          <a:xfrm>
            <a:off x="6297493" y="2019301"/>
            <a:ext cx="5170609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 b="1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 b="1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body" idx="4"/>
          </p:nvPr>
        </p:nvSpPr>
        <p:spPr>
          <a:xfrm>
            <a:off x="6297285" y="2938735"/>
            <a:ext cx="5170817" cy="3191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marL="1828800" lvl="3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marL="2286000" lvl="4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marL="3657600" lvl="7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marL="4114800" lvl="8" indent="-228600" algn="l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2" name="Google Shape;32;p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2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2"/>
          <p:cNvSpPr txBox="1">
            <a:spLocks noGrp="1"/>
          </p:cNvSpPr>
          <p:nvPr>
            <p:ph type="body" idx="1"/>
          </p:nvPr>
        </p:nvSpPr>
        <p:spPr>
          <a:xfrm>
            <a:off x="67945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2"/>
          <p:cNvSpPr txBox="1">
            <a:spLocks noGrp="1"/>
          </p:cNvSpPr>
          <p:nvPr>
            <p:ph type="body" idx="2"/>
          </p:nvPr>
        </p:nvSpPr>
        <p:spPr>
          <a:xfrm>
            <a:off x="6298841" y="2019302"/>
            <a:ext cx="516925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 sz="2800"/>
            </a:lvl1pPr>
            <a:lvl2pPr marL="914400" lvl="1" indent="-22860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/>
            </a:lvl2pPr>
            <a:lvl3pPr marL="1371600" lvl="2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Font typeface="Arial"/>
              <a:buNone/>
              <a:defRPr sz="1800"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38" name="Google Shape;38;p3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969696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ntent">
  <p:cSld name="Heading and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2" name="Google Shape;42;p34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4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– inverse">
  <p:cSld name="Title slide – inverse">
    <p:bg>
      <p:bgPr>
        <a:solidFill>
          <a:srgbClr val="0000DC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5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48" name="Google Shape;48;p35"/>
          <p:cNvSpPr txBox="1"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5"/>
          <p:cNvSpPr txBox="1"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  <a:defRPr sz="24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800"/>
            </a:lvl3pPr>
            <a:lvl4pPr lvl="3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440"/>
              <a:buFont typeface="Arial"/>
              <a:buNone/>
              <a:defRPr sz="1600"/>
            </a:lvl4pPr>
            <a:lvl5pPr lvl="4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50" name="Google Shape;5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14000" y="414000"/>
            <a:ext cx="1516626" cy="10587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subheading and text">
  <p:cSld name="Heading, subheading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6"/>
          <p:cNvSpPr txBox="1">
            <a:spLocks noGrp="1"/>
          </p:cNvSpPr>
          <p:nvPr>
            <p:ph type="body"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6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55" name="Google Shape;55;p36"/>
          <p:cNvSpPr txBox="1">
            <a:spLocks noGrp="1"/>
          </p:cNvSpPr>
          <p:nvPr>
            <p:ph type="body" idx="2"/>
          </p:nvPr>
        </p:nvSpPr>
        <p:spPr>
          <a:xfrm>
            <a:off x="720725" y="1296001"/>
            <a:ext cx="10752138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6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7" name="Google Shape;57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 and comparison">
  <p:cSld name="Heading and comparis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7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61" name="Google Shape;61;p37"/>
          <p:cNvSpPr txBox="1">
            <a:spLocks noGrp="1"/>
          </p:cNvSpPr>
          <p:nvPr>
            <p:ph type="body" idx="1"/>
          </p:nvPr>
        </p:nvSpPr>
        <p:spPr>
          <a:xfrm>
            <a:off x="720725" y="1296001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7"/>
          <p:cNvSpPr txBox="1">
            <a:spLocks noGrp="1"/>
          </p:cNvSpPr>
          <p:nvPr>
            <p:ph type="body" idx="2"/>
          </p:nvPr>
        </p:nvSpPr>
        <p:spPr>
          <a:xfrm>
            <a:off x="6251278" y="1290515"/>
            <a:ext cx="5220000" cy="27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None/>
              <a:defRPr sz="2000" b="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7"/>
          <p:cNvSpPr txBox="1">
            <a:spLocks noGrp="1"/>
          </p:cNvSpPr>
          <p:nvPr>
            <p:ph type="body" idx="3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7"/>
          <p:cNvSpPr txBox="1">
            <a:spLocks noGrp="1"/>
          </p:cNvSpPr>
          <p:nvPr>
            <p:ph type="body" idx="4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406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̶"/>
              <a:defRPr b="0"/>
            </a:lvl1pPr>
            <a:lvl2pPr marL="914400" lvl="1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ing, content and text">
  <p:cSld name="Heading, content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8"/>
          <p:cNvSpPr txBox="1">
            <a:spLocks noGrp="1"/>
          </p:cNvSpPr>
          <p:nvPr>
            <p:ph type="body" idx="1"/>
          </p:nvPr>
        </p:nvSpPr>
        <p:spPr>
          <a:xfrm>
            <a:off x="719137" y="1695074"/>
            <a:ext cx="5218413" cy="3896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8"/>
          <p:cNvSpPr txBox="1">
            <a:spLocks noGrp="1"/>
          </p:cNvSpPr>
          <p:nvPr>
            <p:ph type="body" idx="2"/>
          </p:nvPr>
        </p:nvSpPr>
        <p:spPr>
          <a:xfrm>
            <a:off x="720725" y="5599670"/>
            <a:ext cx="5218412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000"/>
              <a:buFont typeface="Arial"/>
              <a:buNone/>
              <a:defRPr sz="1000" b="0" i="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8"/>
          <p:cNvSpPr txBox="1">
            <a:spLocks noGrp="1"/>
          </p:cNvSpPr>
          <p:nvPr>
            <p:ph type="body" idx="3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̶"/>
              <a:defRPr sz="2000" b="0"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̶"/>
              <a:defRPr sz="1600"/>
            </a:lvl2pPr>
            <a:lvl3pPr marL="1371600" lvl="2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4" name="Google Shape;7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79841" y="6051060"/>
            <a:ext cx="840326" cy="57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>
          <p15:clr>
            <a:srgbClr val="FBAE40"/>
          </p15:clr>
        </p15:guide>
        <p15:guide id="2" pos="724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ftr" idx="11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buSzPts val="12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5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>
          <p15:clr>
            <a:srgbClr val="F26B43"/>
          </p15:clr>
        </p15:guide>
        <p15:guide id="2" pos="43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5HFv6KKPySSEEC9K8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MyTjrenVR5rvfJzZ9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7nYQOLoNjauMOw9EO5mSkz7ZbT_xi2j2v2pcVoYhBCc/edit?usp=sharin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englishautonomously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jv.muni.cz/en/english-autonomously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acebook.com/englishautonomously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marta_skupka/EA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"/>
          <p:cNvSpPr txBox="1">
            <a:spLocks noGrp="1"/>
          </p:cNvSpPr>
          <p:nvPr>
            <p:ph type="title"/>
          </p:nvPr>
        </p:nvSpPr>
        <p:spPr>
          <a:xfrm>
            <a:off x="371475" y="2041994"/>
            <a:ext cx="11361600" cy="117158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5400" dirty="0">
                <a:latin typeface="Verdana"/>
                <a:ea typeface="Verdana"/>
                <a:cs typeface="Verdana"/>
                <a:sym typeface="Verdana"/>
              </a:rPr>
              <a:t>English </a:t>
            </a:r>
            <a: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  <a:t>Autonomously</a:t>
            </a:r>
            <a:b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5400" dirty="0" smtClean="0">
                <a:latin typeface="Verdana"/>
                <a:ea typeface="Verdana"/>
                <a:cs typeface="Verdana"/>
                <a:sym typeface="Verdana"/>
              </a:rPr>
              <a:t> - online </a:t>
            </a:r>
            <a:r>
              <a:rPr lang="cs-CZ" sz="5400" dirty="0" err="1" smtClean="0">
                <a:latin typeface="Verdana"/>
                <a:ea typeface="Verdana"/>
                <a:cs typeface="Verdana"/>
                <a:sym typeface="Verdana"/>
              </a:rPr>
              <a:t>version</a:t>
            </a:r>
            <a:endParaRPr sz="54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4" name="Google Shape;134;p1"/>
          <p:cNvSpPr txBox="1">
            <a:spLocks noGrp="1"/>
          </p:cNvSpPr>
          <p:nvPr>
            <p:ph type="subTitle" idx="1"/>
          </p:nvPr>
        </p:nvSpPr>
        <p:spPr>
          <a:xfrm>
            <a:off x="84835" y="4763899"/>
            <a:ext cx="11361600" cy="698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b="1" dirty="0">
                <a:latin typeface="Verdana"/>
                <a:ea typeface="Verdana"/>
                <a:cs typeface="Verdana"/>
                <a:sym typeface="Verdana"/>
              </a:rPr>
              <a:t>Martina Šindelářová Skupeňová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lang="cs-CZ" sz="2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Autumn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2020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135" name="Google Shape;135;p1"/>
          <p:cNvSpPr/>
          <p:nvPr/>
        </p:nvSpPr>
        <p:spPr>
          <a:xfrm>
            <a:off x="629653" y="4974649"/>
            <a:ext cx="6096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autonomous learning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907472" y="183749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dirty="0"/>
              <a:t>„Autonomy is the </a:t>
            </a:r>
            <a:r>
              <a:rPr lang="cs-CZ" b="1" dirty="0"/>
              <a:t>ability</a:t>
            </a:r>
            <a:r>
              <a:rPr lang="cs-CZ" dirty="0"/>
              <a:t> to take charge of one's own learning.“ (Holec, 1981)</a:t>
            </a:r>
            <a:endParaRPr dirty="0"/>
          </a:p>
          <a:p>
            <a:pPr marL="0" lvl="0" indent="0" algn="ctr"/>
            <a:endParaRPr lang="cs-CZ" dirty="0" smtClean="0"/>
          </a:p>
          <a:p>
            <a:pPr marL="0" lvl="0" indent="0" algn="ctr"/>
            <a:r>
              <a:rPr lang="en-US" dirty="0" smtClean="0"/>
              <a:t>"</a:t>
            </a:r>
            <a:r>
              <a:rPr lang="en-US" dirty="0"/>
              <a:t>Autonomy is essentially a matter of the learner's </a:t>
            </a:r>
            <a:r>
              <a:rPr lang="en-US" b="1" dirty="0"/>
              <a:t>psychological relation</a:t>
            </a:r>
            <a:r>
              <a:rPr lang="en-US" dirty="0"/>
              <a:t> to the process and content of learning." </a:t>
            </a:r>
            <a:r>
              <a:rPr lang="cs-CZ" dirty="0" smtClean="0"/>
              <a:t>(Little, 1991)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sz="2903"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  <p:pic>
        <p:nvPicPr>
          <p:cNvPr id="3074" name="Picture 2" descr="https://upload.wikimedia.org/wikipedia/commons/thumb/b/b5/Scholar_with_His_Books_by_Gerbrand_van_den_Eeckhout.jpeg/220px-Scholar_with_His_Books_by_Gerbrand_van_den_Eeckhou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72" y="2436018"/>
            <a:ext cx="2377685" cy="31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 dirty="0">
                <a:latin typeface="Verdana"/>
                <a:ea typeface="Verdana"/>
                <a:cs typeface="Verdana"/>
                <a:sym typeface="Verdana"/>
              </a:rPr>
              <a:t>autonomous </a:t>
            </a:r>
            <a:r>
              <a:rPr lang="cs-CZ" sz="2879" dirty="0" smtClean="0">
                <a:latin typeface="Verdana"/>
                <a:ea typeface="Verdana"/>
                <a:cs typeface="Verdana"/>
                <a:sym typeface="Verdana"/>
              </a:rPr>
              <a:t>learner</a:t>
            </a:r>
            <a:endParaRPr sz="2879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540000" y="128440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228600" indent="0"/>
            <a:r>
              <a:rPr lang="en-US" dirty="0"/>
              <a:t>According to Philip C. </a:t>
            </a:r>
            <a:r>
              <a:rPr lang="en-US" dirty="0" smtClean="0"/>
              <a:t>Candy,</a:t>
            </a:r>
            <a:r>
              <a:rPr lang="en-US" dirty="0"/>
              <a:t> there are </a:t>
            </a:r>
            <a:r>
              <a:rPr lang="cs-CZ" dirty="0" smtClean="0"/>
              <a:t>…..…. </a:t>
            </a:r>
            <a:r>
              <a:rPr lang="en-US" dirty="0" smtClean="0"/>
              <a:t>competencies</a:t>
            </a:r>
            <a:r>
              <a:rPr lang="cs-CZ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err="1" smtClean="0"/>
              <a:t>autonom</a:t>
            </a:r>
            <a:r>
              <a:rPr lang="cs-CZ" dirty="0" err="1" smtClean="0"/>
              <a:t>ous</a:t>
            </a:r>
            <a:r>
              <a:rPr lang="cs-CZ" dirty="0" smtClean="0"/>
              <a:t> learners, they are </a:t>
            </a:r>
            <a:r>
              <a:rPr lang="cs-CZ" dirty="0" err="1" smtClean="0"/>
              <a:t>e.g</a:t>
            </a:r>
            <a:r>
              <a:rPr lang="cs-CZ" dirty="0" smtClean="0"/>
              <a:t>.: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err="1" smtClean="0"/>
              <a:t>me</a:t>
            </a:r>
            <a:r>
              <a:rPr lang="cs-CZ" dirty="0" smtClean="0"/>
              <a:t>……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smtClean="0"/>
              <a:t>re…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m</a:t>
            </a:r>
            <a:r>
              <a:rPr lang="en-US" dirty="0" smtClean="0"/>
              <a:t>o</a:t>
            </a:r>
            <a:r>
              <a:rPr lang="cs-CZ" dirty="0" smtClean="0"/>
              <a:t>…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smtClean="0"/>
              <a:t>f</a:t>
            </a:r>
            <a:r>
              <a:rPr lang="en-US" dirty="0" smtClean="0"/>
              <a:t>le</a:t>
            </a:r>
            <a:r>
              <a:rPr lang="cs-CZ" dirty="0" smtClean="0"/>
              <a:t>…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US" dirty="0" smtClean="0"/>
              <a:t>e</a:t>
            </a:r>
            <a:r>
              <a:rPr lang="cs-CZ" dirty="0" smtClean="0"/>
              <a:t>…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c</a:t>
            </a:r>
            <a:r>
              <a:rPr lang="en-US" dirty="0" smtClean="0"/>
              <a:t>r</a:t>
            </a:r>
            <a:r>
              <a:rPr lang="cs-CZ" dirty="0" smtClean="0"/>
              <a:t>..</a:t>
            </a: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smtClean="0"/>
              <a:t>k</a:t>
            </a:r>
            <a:r>
              <a:rPr lang="en-US" dirty="0" smtClean="0"/>
              <a:t>now</a:t>
            </a:r>
            <a:r>
              <a:rPr lang="cs-CZ" dirty="0" smtClean="0"/>
              <a:t>….</a:t>
            </a:r>
            <a:endParaRPr lang="cs-CZ" dirty="0" smtClean="0"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4140" y="2672679"/>
            <a:ext cx="3207525" cy="320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 dirty="0">
                <a:latin typeface="Verdana"/>
                <a:ea typeface="Verdana"/>
                <a:cs typeface="Verdana"/>
                <a:sym typeface="Verdana"/>
              </a:rPr>
              <a:t>autonomous </a:t>
            </a:r>
            <a:r>
              <a:rPr lang="cs-CZ" sz="2879" dirty="0" smtClean="0">
                <a:latin typeface="Verdana"/>
                <a:ea typeface="Verdana"/>
                <a:cs typeface="Verdana"/>
                <a:sym typeface="Verdana"/>
              </a:rPr>
              <a:t>learner</a:t>
            </a:r>
            <a:endParaRPr sz="2879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540000" y="1284409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228600" indent="0"/>
            <a:r>
              <a:rPr lang="en-US" dirty="0"/>
              <a:t>According to Philip C. </a:t>
            </a:r>
            <a:r>
              <a:rPr lang="en-US" dirty="0" smtClean="0"/>
              <a:t>Candy,</a:t>
            </a:r>
            <a:r>
              <a:rPr lang="en-US" dirty="0"/>
              <a:t> there are </a:t>
            </a:r>
            <a:r>
              <a:rPr lang="en-US" b="1" dirty="0"/>
              <a:t>over 100 </a:t>
            </a:r>
            <a:r>
              <a:rPr lang="en-US" dirty="0" smtClean="0"/>
              <a:t>competencies</a:t>
            </a:r>
            <a:r>
              <a:rPr lang="cs-CZ" dirty="0" smtClean="0"/>
              <a:t> </a:t>
            </a:r>
            <a:r>
              <a:rPr lang="en-US" dirty="0" smtClean="0"/>
              <a:t>associated </a:t>
            </a:r>
            <a:r>
              <a:rPr lang="en-US" dirty="0"/>
              <a:t>with </a:t>
            </a:r>
            <a:r>
              <a:rPr lang="en-US" dirty="0" err="1" smtClean="0"/>
              <a:t>autonom</a:t>
            </a:r>
            <a:r>
              <a:rPr lang="cs-CZ" dirty="0" err="1" smtClean="0"/>
              <a:t>ous</a:t>
            </a:r>
            <a:r>
              <a:rPr lang="cs-CZ" dirty="0" smtClean="0"/>
              <a:t> learners, they are </a:t>
            </a:r>
            <a:r>
              <a:rPr lang="cs-CZ" dirty="0" err="1" smtClean="0"/>
              <a:t>e.g</a:t>
            </a:r>
            <a:r>
              <a:rPr lang="cs-CZ" dirty="0" smtClean="0"/>
              <a:t>.: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 smtClean="0"/>
              <a:t>m</a:t>
            </a:r>
            <a:r>
              <a:rPr lang="en-US" dirty="0" err="1" smtClean="0"/>
              <a:t>ethodical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reflective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motivated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flexible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cs-CZ" dirty="0"/>
              <a:t>r</a:t>
            </a:r>
            <a:r>
              <a:rPr lang="en-US" dirty="0" err="1"/>
              <a:t>esponsible</a:t>
            </a:r>
            <a:endParaRPr lang="cs-CZ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creative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knowledgeable about/skilled in learning</a:t>
            </a:r>
          </a:p>
          <a:p>
            <a:pPr marL="228600" indent="0"/>
            <a:endParaRPr lang="cs-CZ" dirty="0" smtClean="0"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081" y="2728798"/>
            <a:ext cx="4233838" cy="281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2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2436961" y="6483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1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autonomous learning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2" name="Google Shape;182;p4"/>
          <p:cNvSpPr txBox="1">
            <a:spLocks noGrp="1"/>
          </p:cNvSpPr>
          <p:nvPr>
            <p:ph type="body" idx="2"/>
          </p:nvPr>
        </p:nvSpPr>
        <p:spPr>
          <a:xfrm>
            <a:off x="907471" y="1837499"/>
            <a:ext cx="10024987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dirty="0" smtClean="0"/>
              <a:t>What have </a:t>
            </a:r>
            <a:r>
              <a:rPr lang="cs-CZ" dirty="0" err="1" smtClean="0"/>
              <a:t>you</a:t>
            </a:r>
            <a:r>
              <a:rPr lang="cs-CZ" dirty="0" smtClean="0"/>
              <a:t> </a:t>
            </a:r>
            <a:r>
              <a:rPr lang="cs-CZ" dirty="0" err="1" smtClean="0"/>
              <a:t>learnt</a:t>
            </a:r>
            <a:r>
              <a:rPr lang="cs-CZ" dirty="0" smtClean="0"/>
              <a:t> </a:t>
            </a:r>
            <a:r>
              <a:rPr lang="cs-CZ" dirty="0" err="1" smtClean="0"/>
              <a:t>recently</a:t>
            </a:r>
            <a:r>
              <a:rPr lang="cs-CZ" dirty="0" smtClean="0"/>
              <a:t> in a very </a:t>
            </a:r>
            <a:r>
              <a:rPr lang="cs-CZ" dirty="0" err="1" smtClean="0"/>
              <a:t>efficient</a:t>
            </a:r>
            <a:r>
              <a:rPr lang="cs-CZ" dirty="0" smtClean="0"/>
              <a:t> </a:t>
            </a:r>
            <a:r>
              <a:rPr lang="cs-CZ" dirty="0" err="1" smtClean="0"/>
              <a:t>way</a:t>
            </a:r>
            <a:r>
              <a:rPr lang="cs-CZ" dirty="0" smtClean="0"/>
              <a:t>?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How </a:t>
            </a:r>
            <a:r>
              <a:rPr lang="cs-CZ" dirty="0" err="1" smtClean="0"/>
              <a:t>did</a:t>
            </a:r>
            <a:r>
              <a:rPr lang="cs-CZ" dirty="0" smtClean="0"/>
              <a:t> </a:t>
            </a:r>
            <a:r>
              <a:rPr lang="cs-CZ" dirty="0" err="1" smtClean="0"/>
              <a:t>you</a:t>
            </a:r>
            <a:r>
              <a:rPr lang="cs-CZ" dirty="0" smtClean="0"/>
              <a:t> learn </a:t>
            </a:r>
            <a:r>
              <a:rPr lang="cs-CZ" smtClean="0"/>
              <a:t>it ?</a:t>
            </a:r>
            <a:endParaRPr lang="cs-CZ" dirty="0" smtClean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lang="cs-CZ" sz="2903" dirty="0"/>
          </a:p>
          <a:p>
            <a:pPr marL="0" lvl="0" indent="0"/>
            <a:endParaRPr sz="2903" dirty="0"/>
          </a:p>
        </p:txBody>
      </p:sp>
      <p:sp>
        <p:nvSpPr>
          <p:cNvPr id="183" name="Google Shape;183;p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84" name="Google Shape;184;p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  <p:pic>
        <p:nvPicPr>
          <p:cNvPr id="3074" name="Picture 2" descr="https://padlet.pics/1/image?t=c_limit,dpr_1,h_677,w_1020&amp;url=https%3A%2F%2Fpadlet-uploads.storage.googleapis.com%2F789148311%2F2976ceebd154f9ae311a00de99b8c6fc%2Funna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739" y="3009899"/>
            <a:ext cx="48768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172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a5a2d82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personalized learning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617a5a2d82_0_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93" name="Google Shape;193;g617a5a2d82_0_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  <p:pic>
        <p:nvPicPr>
          <p:cNvPr id="194" name="Google Shape;194;g617a5a2d82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6000" y="1838900"/>
            <a:ext cx="7852500" cy="43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8" name="Picture 4" descr="Exam | Hand completing a multiple choice exam. | Alberto G. | Flick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50" y="1665288"/>
            <a:ext cx="7563600" cy="48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617a5a2d82_0_1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roles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2" name="Google Shape;192;g617a5a2d82_0_1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Think of your previous language classes, what were the roles of the teacher and the students?</a:t>
            </a:r>
          </a:p>
          <a:p>
            <a:pPr marL="0" lvl="0" indent="0">
              <a:buNone/>
            </a:pPr>
            <a:endParaRPr lang="cs-CZ" u="sng" dirty="0" smtClean="0">
              <a:hlinkClick r:id="rId3"/>
            </a:endParaRPr>
          </a:p>
          <a:p>
            <a:pPr marL="0" lvl="0" indent="0">
              <a:buNone/>
            </a:pPr>
            <a:r>
              <a:rPr lang="cs-CZ" dirty="0" smtClean="0">
                <a:hlinkClick r:id="rId3"/>
              </a:rPr>
              <a:t>POLL</a:t>
            </a:r>
          </a:p>
        </p:txBody>
      </p:sp>
      <p:sp>
        <p:nvSpPr>
          <p:cNvPr id="193" name="Google Shape;193;g617a5a2d82_0_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45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24"/>
          <p:cNvSpPr txBox="1">
            <a:spLocks noGrp="1"/>
          </p:cNvSpPr>
          <p:nvPr>
            <p:ph type="title"/>
          </p:nvPr>
        </p:nvSpPr>
        <p:spPr>
          <a:xfrm>
            <a:off x="2436961" y="8723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principles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2" name="Google Shape;452;p24"/>
          <p:cNvSpPr txBox="1">
            <a:spLocks noGrp="1"/>
          </p:cNvSpPr>
          <p:nvPr>
            <p:ph type="body" idx="2"/>
          </p:nvPr>
        </p:nvSpPr>
        <p:spPr>
          <a:xfrm>
            <a:off x="735531" y="1665288"/>
            <a:ext cx="10600339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/>
              <a:t>s</a:t>
            </a:r>
            <a:r>
              <a:rPr lang="cs-CZ" sz="2903" dirty="0" smtClean="0"/>
              <a:t>tudents take </a:t>
            </a:r>
            <a:r>
              <a:rPr lang="cs-CZ" sz="2903" u="sng" dirty="0"/>
              <a:t>responsibility</a:t>
            </a:r>
            <a:r>
              <a:rPr lang="cs-CZ" sz="2903" dirty="0"/>
              <a:t> over </a:t>
            </a:r>
            <a:r>
              <a:rPr lang="cs-CZ" sz="2903" dirty="0" smtClean="0"/>
              <a:t>their </a:t>
            </a:r>
            <a:r>
              <a:rPr lang="cs-CZ" sz="2903" dirty="0"/>
              <a:t>learning</a:t>
            </a: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 err="1"/>
              <a:t>teachers</a:t>
            </a:r>
            <a:r>
              <a:rPr lang="cs-CZ" sz="2903" dirty="0"/>
              <a:t> </a:t>
            </a:r>
            <a:r>
              <a:rPr lang="cs-CZ" sz="2903" dirty="0" err="1" smtClean="0"/>
              <a:t>provide</a:t>
            </a:r>
            <a:r>
              <a:rPr lang="cs-CZ" sz="2903" dirty="0" smtClean="0"/>
              <a:t> </a:t>
            </a:r>
            <a:r>
              <a:rPr lang="cs-CZ" sz="2903" u="sng" dirty="0"/>
              <a:t>support</a:t>
            </a:r>
            <a:endParaRPr sz="2903" u="sng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dirty="0" err="1" smtClean="0"/>
              <a:t>conduct</a:t>
            </a:r>
            <a:r>
              <a:rPr lang="cs-CZ" sz="2900" dirty="0" smtClean="0"/>
              <a:t> </a:t>
            </a:r>
            <a:r>
              <a:rPr lang="cs-CZ" sz="2900" u="sng" dirty="0" smtClean="0"/>
              <a:t>self-assessment </a:t>
            </a:r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endParaRPr lang="cs-CZ" sz="2900" u="sng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u="sng" dirty="0" smtClean="0"/>
              <a:t>students </a:t>
            </a:r>
            <a:r>
              <a:rPr lang="cs-CZ" sz="2900" dirty="0" smtClean="0"/>
              <a:t>analyse </a:t>
            </a:r>
            <a:r>
              <a:rPr lang="cs-CZ" sz="2900" dirty="0"/>
              <a:t>their </a:t>
            </a:r>
            <a:r>
              <a:rPr lang="cs-CZ" sz="2900" u="sng" dirty="0" err="1"/>
              <a:t>needs</a:t>
            </a:r>
            <a:endParaRPr sz="2900" u="sng" dirty="0"/>
          </a:p>
          <a:p>
            <a:pPr marL="45720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u="sng" dirty="0" err="1"/>
              <a:t>plan</a:t>
            </a:r>
            <a:r>
              <a:rPr lang="cs-CZ" sz="2900" dirty="0"/>
              <a:t> their 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/>
              <a:t>students </a:t>
            </a:r>
            <a:r>
              <a:rPr lang="cs-CZ" sz="2900" u="sng" dirty="0"/>
              <a:t>reflect</a:t>
            </a:r>
            <a:r>
              <a:rPr lang="cs-CZ" sz="2900" dirty="0"/>
              <a:t> on their </a:t>
            </a:r>
            <a:r>
              <a:rPr lang="cs-CZ" sz="2900" dirty="0" smtClean="0"/>
              <a:t>learning</a:t>
            </a:r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endParaRPr lang="cs-CZ" sz="2900" dirty="0" smtClean="0"/>
          </a:p>
          <a:p>
            <a:pPr marL="457200" lvl="1" indent="-45720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Char char="•"/>
            </a:pPr>
            <a:r>
              <a:rPr lang="cs-CZ" sz="2900" dirty="0" smtClean="0"/>
              <a:t>students </a:t>
            </a:r>
            <a:r>
              <a:rPr lang="cs-CZ" sz="2900" u="sng" dirty="0" err="1" smtClean="0"/>
              <a:t>evaluate</a:t>
            </a:r>
            <a:r>
              <a:rPr lang="cs-CZ" sz="2900" dirty="0" smtClean="0"/>
              <a:t> their learning</a:t>
            </a:r>
            <a:endParaRPr sz="2900" dirty="0"/>
          </a:p>
          <a:p>
            <a:pPr marL="641350" lvl="1" indent="-273050" algn="l" rtl="0">
              <a:lnSpc>
                <a:spcPct val="62068"/>
              </a:lnSpc>
              <a:spcBef>
                <a:spcPts val="0"/>
              </a:spcBef>
              <a:spcAft>
                <a:spcPts val="0"/>
              </a:spcAft>
              <a:buSzPts val="2900"/>
              <a:buFont typeface="Arial"/>
              <a:buNone/>
            </a:pPr>
            <a:endParaRPr sz="29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903" dirty="0" smtClean="0"/>
              <a:t>peer </a:t>
            </a:r>
            <a:r>
              <a:rPr lang="cs-CZ" sz="2903" u="sng" dirty="0" err="1" smtClean="0"/>
              <a:t>cooperation</a:t>
            </a:r>
            <a:r>
              <a:rPr lang="cs-CZ" sz="2903" u="sng" dirty="0" smtClean="0"/>
              <a:t> </a:t>
            </a:r>
            <a:r>
              <a:rPr lang="cs-CZ" sz="2903" dirty="0" smtClean="0"/>
              <a:t>is </a:t>
            </a:r>
            <a:r>
              <a:rPr lang="cs-CZ" sz="2903" dirty="0" err="1" smtClean="0"/>
              <a:t>encouraged</a:t>
            </a: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453" name="Google Shape;453;p2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54" name="Google Shape;454;p2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47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e32c5d01c_0_4"/>
          <p:cNvSpPr txBox="1">
            <a:spLocks noGrp="1"/>
          </p:cNvSpPr>
          <p:nvPr>
            <p:ph type="title"/>
          </p:nvPr>
        </p:nvSpPr>
        <p:spPr>
          <a:xfrm>
            <a:off x="414000" y="92929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err="1" smtClean="0">
                <a:latin typeface="Verdana"/>
                <a:ea typeface="Verdana"/>
                <a:cs typeface="Verdana"/>
                <a:sym typeface="Verdana"/>
              </a:rPr>
              <a:t>visual</a:t>
            </a: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g7e32c5d01c_0_4"/>
          <p:cNvSpPr txBox="1">
            <a:spLocks noGrp="1"/>
          </p:cNvSpPr>
          <p:nvPr>
            <p:ph type="body" idx="3"/>
          </p:nvPr>
        </p:nvSpPr>
        <p:spPr>
          <a:xfrm>
            <a:off x="3024300" y="2231049"/>
            <a:ext cx="8178300" cy="335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405" name="Google Shape;405;g7e32c5d01c_0_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  <p:sp>
        <p:nvSpPr>
          <p:cNvPr id="406" name="Google Shape;406;g7e32c5d01c_0_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407" name="Google Shape;407;g7e32c5d01c_0_4" descr="struktura.jpg"/>
          <p:cNvPicPr preferRelativeResize="0"/>
          <p:nvPr/>
        </p:nvPicPr>
        <p:blipFill rotWithShape="1">
          <a:blip r:embed="rId3">
            <a:alphaModFix/>
          </a:blip>
          <a:srcRect l="15180" r="11127"/>
          <a:stretch/>
        </p:blipFill>
        <p:spPr>
          <a:xfrm>
            <a:off x="563592" y="1135063"/>
            <a:ext cx="5648949" cy="53449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ál 1"/>
          <p:cNvSpPr/>
          <p:nvPr/>
        </p:nvSpPr>
        <p:spPr>
          <a:xfrm>
            <a:off x="3240741" y="3410467"/>
            <a:ext cx="1129553" cy="444505"/>
          </a:xfrm>
          <a:prstGeom prst="ellipse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000" dirty="0" smtClean="0">
                <a:solidFill>
                  <a:schemeClr val="tx1"/>
                </a:solidFill>
              </a:rPr>
              <a:t>SHOWER</a:t>
            </a:r>
            <a:endParaRPr lang="cs-CZ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7"/>
          <p:cNvSpPr txBox="1">
            <a:spLocks noGrp="1"/>
          </p:cNvSpPr>
          <p:nvPr>
            <p:ph type="title"/>
          </p:nvPr>
        </p:nvSpPr>
        <p:spPr>
          <a:xfrm>
            <a:off x="666000" y="95967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basic 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2" name="Google Shape;392;p17"/>
          <p:cNvSpPr txBox="1">
            <a:spLocks noGrp="1"/>
          </p:cNvSpPr>
          <p:nvPr>
            <p:ph type="body" idx="3"/>
          </p:nvPr>
        </p:nvSpPr>
        <p:spPr>
          <a:xfrm>
            <a:off x="5854507" y="5322169"/>
            <a:ext cx="3985472" cy="456942"/>
          </a:xfrm>
          <a:prstGeom prst="rect">
            <a:avLst/>
          </a:prstGeom>
          <a:solidFill>
            <a:srgbClr val="C5C5FF"/>
          </a:solidFill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u="sng" dirty="0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chitects Daughter"/>
              <a:buNone/>
            </a:pP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log / </a:t>
            </a:r>
            <a:r>
              <a:rPr lang="cs-CZ" dirty="0">
                <a:latin typeface="Architects Daughter"/>
                <a:ea typeface="Architects Daughter"/>
                <a:cs typeface="Architects Daughter"/>
                <a:sym typeface="Architects Daughter"/>
              </a:rPr>
              <a:t>learning </a:t>
            </a:r>
            <a:r>
              <a:rPr lang="cs-CZ" dirty="0" smtClean="0">
                <a:latin typeface="Architects Daughter"/>
                <a:ea typeface="Architects Daughter"/>
                <a:cs typeface="Architects Daughter"/>
                <a:sym typeface="Architects Daughter"/>
              </a:rPr>
              <a:t>journal</a:t>
            </a:r>
            <a:endParaRPr dirty="0"/>
          </a:p>
        </p:txBody>
      </p:sp>
      <p:sp>
        <p:nvSpPr>
          <p:cNvPr id="393" name="Google Shape;393;p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  <p:sp>
        <p:nvSpPr>
          <p:cNvPr id="394" name="Google Shape;394;p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395" name="Google Shape;395;p17" descr="intro.jpg"/>
          <p:cNvPicPr preferRelativeResize="0"/>
          <p:nvPr/>
        </p:nvPicPr>
        <p:blipFill rotWithShape="1">
          <a:blip r:embed="rId3">
            <a:alphaModFix/>
          </a:blip>
          <a:srcRect l="12709" t="27485" b="34360"/>
          <a:stretch/>
        </p:blipFill>
        <p:spPr>
          <a:xfrm>
            <a:off x="907369" y="2204512"/>
            <a:ext cx="3466989" cy="2020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17" descr="counselling.jpg"/>
          <p:cNvPicPr preferRelativeResize="0"/>
          <p:nvPr/>
        </p:nvPicPr>
        <p:blipFill rotWithShape="1">
          <a:blip r:embed="rId4">
            <a:alphaModFix/>
          </a:blip>
          <a:srcRect l="5051" t="12922" b="42974"/>
          <a:stretch/>
        </p:blipFill>
        <p:spPr>
          <a:xfrm>
            <a:off x="5854507" y="2204512"/>
            <a:ext cx="3985472" cy="24683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Zástupný symbol pro text 1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95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19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pic>
        <p:nvPicPr>
          <p:cNvPr id="415" name="Google Shape;415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1619674" y="1685690"/>
            <a:ext cx="4692226" cy="3107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7e32c5d01c_0_33" descr="module.jpg"/>
          <p:cNvPicPr preferRelativeResize="0"/>
          <p:nvPr/>
        </p:nvPicPr>
        <p:blipFill rotWithShape="1">
          <a:blip r:embed="rId3">
            <a:alphaModFix/>
          </a:blip>
          <a:srcRect l="11488" t="14568" b="7276"/>
          <a:stretch/>
        </p:blipFill>
        <p:spPr>
          <a:xfrm>
            <a:off x="4558193" y="2138075"/>
            <a:ext cx="4692240" cy="3107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g7e32c5d01c_0_33" descr="shower.jpg"/>
          <p:cNvPicPr preferRelativeResize="0"/>
          <p:nvPr/>
        </p:nvPicPr>
        <p:blipFill rotWithShape="1">
          <a:blip r:embed="rId4">
            <a:alphaModFix/>
          </a:blip>
          <a:srcRect l="7701" t="30723" r="5084" b="17535"/>
          <a:stretch/>
        </p:blipFill>
        <p:spPr>
          <a:xfrm>
            <a:off x="7366121" y="4793026"/>
            <a:ext cx="3509726" cy="1561624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g7e32c5d01c_0_33"/>
          <p:cNvSpPr txBox="1"/>
          <p:nvPr/>
        </p:nvSpPr>
        <p:spPr>
          <a:xfrm>
            <a:off x="-449999" y="489138"/>
            <a:ext cx="121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elective</a:t>
            </a:r>
            <a:r>
              <a:rPr lang="cs-CZ" sz="2591" b="1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elements</a:t>
            </a:r>
            <a:endParaRPr sz="2591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19622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endParaRPr lang="cs-CZ" dirty="0" smtClean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 dirty="0" smtClean="0"/>
              <a:t>Autonomous </a:t>
            </a:r>
            <a:r>
              <a:rPr lang="cs-CZ" dirty="0"/>
              <a:t>learning </a:t>
            </a:r>
            <a:r>
              <a:rPr lang="cs-CZ" dirty="0" smtClean="0"/>
              <a:t>– </a:t>
            </a:r>
            <a:r>
              <a:rPr lang="cs-CZ" dirty="0" err="1"/>
              <a:t>mapping</a:t>
            </a:r>
            <a:r>
              <a:rPr lang="cs-CZ" dirty="0"/>
              <a:t> the </a:t>
            </a:r>
            <a:r>
              <a:rPr lang="cs-CZ" dirty="0" err="1"/>
              <a:t>terrain</a:t>
            </a:r>
            <a:endParaRPr dirty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endParaRPr lang="cs-CZ" dirty="0" smtClean="0"/>
          </a:p>
          <a:p>
            <a:pPr marL="45720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7D"/>
              </a:buClr>
              <a:buSzPts val="2800"/>
              <a:buFont typeface="Noto Sans Symbols"/>
              <a:buChar char="▪"/>
            </a:pPr>
            <a:r>
              <a:rPr lang="cs-CZ" dirty="0" smtClean="0"/>
              <a:t>English </a:t>
            </a:r>
            <a:r>
              <a:rPr lang="cs-CZ" dirty="0" err="1"/>
              <a:t>autonomously</a:t>
            </a:r>
            <a:r>
              <a:rPr lang="cs-CZ" dirty="0"/>
              <a:t> – </a:t>
            </a:r>
            <a:r>
              <a:rPr lang="cs-CZ" dirty="0" err="1"/>
              <a:t>describing</a:t>
            </a:r>
            <a:r>
              <a:rPr lang="cs-CZ" dirty="0"/>
              <a:t> the course</a:t>
            </a:r>
            <a:endParaRPr dirty="0"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14500" y="1804125"/>
            <a:ext cx="2857500" cy="409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1;p9"/>
          <p:cNvSpPr txBox="1">
            <a:spLocks/>
          </p:cNvSpPr>
          <p:nvPr/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22222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1" i="0" u="none" strike="noStrike" cap="none">
                <a:solidFill>
                  <a:srgbClr val="00287D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4572000">
              <a:lnSpc>
                <a:spcPct val="100000"/>
              </a:lnSpc>
            </a:pP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</a:p>
          <a:p>
            <a:pPr marL="4572000">
              <a:lnSpc>
                <a:spcPct val="100000"/>
              </a:lnSpc>
            </a:pP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f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irst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session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outline</a:t>
            </a:r>
            <a:endParaRPr lang="cs-CZ" sz="2600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0">
              <a:lnSpc>
                <a:spcPct val="100000"/>
              </a:lnSpc>
            </a:pPr>
            <a:endParaRPr lang="cs-CZ" sz="26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7e32c5d01c_0_3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20</a:t>
            </a:fld>
            <a:endParaRPr/>
          </a:p>
        </p:txBody>
      </p:sp>
      <p:sp>
        <p:nvSpPr>
          <p:cNvPr id="414" name="Google Shape;414;g7e32c5d01c_0_3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18" name="Google Shape;418;g7e32c5d01c_0_33"/>
          <p:cNvSpPr txBox="1"/>
          <p:nvPr/>
        </p:nvSpPr>
        <p:spPr>
          <a:xfrm>
            <a:off x="-449999" y="489138"/>
            <a:ext cx="121005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modular</a:t>
            </a:r>
            <a:r>
              <a:rPr lang="cs-CZ" sz="2591" b="1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b="1" dirty="0" err="1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124" name="Picture 4" descr="No description available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3"/>
          <a:stretch/>
        </p:blipFill>
        <p:spPr bwMode="auto">
          <a:xfrm>
            <a:off x="1264023" y="963213"/>
            <a:ext cx="4238435" cy="526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5854700" y="1989138"/>
            <a:ext cx="5965095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SzPts val="2903"/>
              <a:buFont typeface="Arial"/>
              <a:buChar char="•"/>
            </a:pPr>
            <a:r>
              <a:rPr lang="cs-CZ" sz="2800" u="sng" dirty="0">
                <a:solidFill>
                  <a:schemeClr val="bg2"/>
                </a:solidFill>
              </a:rPr>
              <a:t>s</a:t>
            </a:r>
            <a:r>
              <a:rPr lang="cs-CZ" sz="2800" u="sng" dirty="0" smtClean="0">
                <a:solidFill>
                  <a:schemeClr val="bg2"/>
                </a:solidFill>
              </a:rPr>
              <a:t>tudents </a:t>
            </a:r>
            <a:r>
              <a:rPr lang="cs-CZ" sz="2800" u="sng" dirty="0" err="1" smtClean="0">
                <a:solidFill>
                  <a:schemeClr val="bg2"/>
                </a:solidFill>
              </a:rPr>
              <a:t>plan</a:t>
            </a:r>
            <a:r>
              <a:rPr lang="cs-CZ" sz="2800" u="sng" dirty="0" smtClean="0">
                <a:solidFill>
                  <a:schemeClr val="bg2"/>
                </a:solidFill>
              </a:rPr>
              <a:t> activities</a:t>
            </a:r>
          </a:p>
          <a:p>
            <a:pPr marL="457200" lvl="0" indent="-457200">
              <a:buSzPts val="2903"/>
              <a:buFont typeface="Arial"/>
              <a:buChar char="•"/>
            </a:pPr>
            <a:r>
              <a:rPr lang="cs-CZ" sz="2800" u="sng" dirty="0" smtClean="0">
                <a:solidFill>
                  <a:schemeClr val="bg2"/>
                </a:solidFill>
              </a:rPr>
              <a:t>students </a:t>
            </a:r>
            <a:r>
              <a:rPr lang="cs-CZ" sz="2800" u="sng" dirty="0" err="1" smtClean="0">
                <a:solidFill>
                  <a:schemeClr val="bg2"/>
                </a:solidFill>
              </a:rPr>
              <a:t>choose</a:t>
            </a:r>
            <a:r>
              <a:rPr lang="cs-CZ" sz="2800" u="sng" dirty="0" smtClean="0">
                <a:solidFill>
                  <a:schemeClr val="bg2"/>
                </a:solidFill>
              </a:rPr>
              <a:t> </a:t>
            </a:r>
            <a:r>
              <a:rPr lang="cs-CZ" sz="2800" u="sng" dirty="0" err="1" smtClean="0">
                <a:solidFill>
                  <a:schemeClr val="bg2"/>
                </a:solidFill>
              </a:rPr>
              <a:t>materials</a:t>
            </a:r>
            <a:r>
              <a:rPr lang="cs-CZ" sz="2800" u="sng" dirty="0" smtClean="0">
                <a:solidFill>
                  <a:schemeClr val="bg2"/>
                </a:solidFill>
              </a:rPr>
              <a:t> </a:t>
            </a:r>
            <a:br>
              <a:rPr lang="cs-CZ" sz="2800" u="sng" dirty="0" smtClean="0">
                <a:solidFill>
                  <a:schemeClr val="bg2"/>
                </a:solidFill>
              </a:rPr>
            </a:br>
            <a:r>
              <a:rPr lang="cs-CZ" sz="2800" u="sng" dirty="0" smtClean="0">
                <a:solidFill>
                  <a:schemeClr val="bg2"/>
                </a:solidFill>
              </a:rPr>
              <a:t>and </a:t>
            </a:r>
            <a:r>
              <a:rPr lang="cs-CZ" sz="2800" u="sng" dirty="0" err="1" smtClean="0">
                <a:solidFill>
                  <a:schemeClr val="bg2"/>
                </a:solidFill>
              </a:rPr>
              <a:t>methods</a:t>
            </a:r>
            <a:endParaRPr lang="cs-CZ" sz="2800" u="sng" dirty="0" smtClean="0">
              <a:solidFill>
                <a:schemeClr val="bg2"/>
              </a:solidFill>
            </a:endParaRPr>
          </a:p>
          <a:p>
            <a:pPr marL="457200" lvl="0" indent="-457200">
              <a:buSzPts val="2903"/>
              <a:buFont typeface="Arial"/>
              <a:buChar char="•"/>
            </a:pPr>
            <a:endParaRPr lang="cs-CZ" sz="2800" u="sng" dirty="0" smtClean="0">
              <a:solidFill>
                <a:schemeClr val="bg2"/>
              </a:solidFill>
            </a:endParaRPr>
          </a:p>
          <a:p>
            <a:pPr marL="457200" lvl="0" indent="-457200">
              <a:buSzPts val="2903"/>
              <a:buFont typeface="Arial"/>
              <a:buChar char="•"/>
            </a:pPr>
            <a:r>
              <a:rPr lang="en-US" sz="2800" u="sng" dirty="0" smtClean="0">
                <a:solidFill>
                  <a:schemeClr val="bg2"/>
                </a:solidFill>
              </a:rPr>
              <a:t>differentiation</a:t>
            </a:r>
            <a:r>
              <a:rPr lang="en-US" sz="2800" dirty="0" smtClean="0">
                <a:solidFill>
                  <a:schemeClr val="bg2"/>
                </a:solidFill>
              </a:rPr>
              <a:t> ensured </a:t>
            </a:r>
            <a:r>
              <a:rPr lang="en-US" sz="2800" dirty="0">
                <a:solidFill>
                  <a:schemeClr val="bg2"/>
                </a:solidFill>
              </a:rPr>
              <a:t>for </a:t>
            </a:r>
            <a:r>
              <a:rPr lang="en-US" sz="2800" dirty="0" smtClean="0">
                <a:solidFill>
                  <a:schemeClr val="bg2"/>
                </a:solidFill>
              </a:rPr>
              <a:t>each</a:t>
            </a:r>
            <a:r>
              <a:rPr lang="cs-CZ" sz="2800" dirty="0" smtClean="0">
                <a:solidFill>
                  <a:schemeClr val="bg2"/>
                </a:solidFill>
              </a:rPr>
              <a:t/>
            </a:r>
            <a:br>
              <a:rPr lang="cs-CZ" sz="2800" dirty="0" smtClean="0">
                <a:solidFill>
                  <a:schemeClr val="bg2"/>
                </a:solidFill>
              </a:rPr>
            </a:br>
            <a:r>
              <a:rPr lang="en-US" sz="2800" dirty="0" smtClean="0">
                <a:solidFill>
                  <a:schemeClr val="bg2"/>
                </a:solidFill>
              </a:rPr>
              <a:t>student</a:t>
            </a:r>
            <a:r>
              <a:rPr lang="cs-CZ" sz="2800" dirty="0" smtClean="0">
                <a:solidFill>
                  <a:schemeClr val="bg2"/>
                </a:solidFill>
              </a:rPr>
              <a:t/>
            </a:r>
            <a:br>
              <a:rPr lang="cs-CZ" sz="2800" dirty="0" smtClean="0">
                <a:solidFill>
                  <a:schemeClr val="bg2"/>
                </a:solidFill>
              </a:rPr>
            </a:br>
            <a:endParaRPr lang="cs-CZ" sz="2800" dirty="0" smtClean="0">
              <a:solidFill>
                <a:schemeClr val="bg2"/>
              </a:solidFill>
            </a:endParaRPr>
          </a:p>
          <a:p>
            <a:pPr marL="457200" lvl="0" indent="-457200">
              <a:buSzPts val="2903"/>
              <a:buFont typeface="Arial"/>
              <a:buChar char="•"/>
            </a:pPr>
            <a:r>
              <a:rPr lang="cs-CZ" sz="2800" dirty="0" err="1" smtClean="0">
                <a:solidFill>
                  <a:schemeClr val="bg2"/>
                </a:solidFill>
              </a:rPr>
              <a:t>teachers</a:t>
            </a:r>
            <a:r>
              <a:rPr lang="cs-CZ" sz="2800" dirty="0" smtClean="0">
                <a:solidFill>
                  <a:schemeClr val="bg2"/>
                </a:solidFill>
              </a:rPr>
              <a:t> </a:t>
            </a:r>
            <a:r>
              <a:rPr lang="cs-CZ" sz="2800" dirty="0" err="1" smtClean="0">
                <a:solidFill>
                  <a:schemeClr val="bg2"/>
                </a:solidFill>
              </a:rPr>
              <a:t>provide</a:t>
            </a:r>
            <a:r>
              <a:rPr lang="cs-CZ" sz="2800" dirty="0" smtClean="0">
                <a:solidFill>
                  <a:schemeClr val="bg2"/>
                </a:solidFill>
              </a:rPr>
              <a:t> support</a:t>
            </a:r>
          </a:p>
          <a:p>
            <a:pPr marL="457200" lvl="0" indent="-457200">
              <a:buSzPts val="2903"/>
              <a:buFont typeface="Arial"/>
              <a:buChar char="•"/>
            </a:pPr>
            <a:r>
              <a:rPr lang="cs-CZ" sz="2800" dirty="0" err="1">
                <a:solidFill>
                  <a:schemeClr val="bg2"/>
                </a:solidFill>
              </a:rPr>
              <a:t>t</a:t>
            </a:r>
            <a:r>
              <a:rPr lang="cs-CZ" sz="2800" dirty="0" err="1" smtClean="0">
                <a:solidFill>
                  <a:schemeClr val="bg2"/>
                </a:solidFill>
              </a:rPr>
              <a:t>eachers</a:t>
            </a:r>
            <a:r>
              <a:rPr lang="cs-CZ" sz="2800" dirty="0" smtClean="0">
                <a:solidFill>
                  <a:schemeClr val="bg2"/>
                </a:solidFill>
              </a:rPr>
              <a:t> </a:t>
            </a:r>
            <a:r>
              <a:rPr lang="cs-CZ" sz="2800" dirty="0" err="1" smtClean="0">
                <a:solidFill>
                  <a:schemeClr val="bg2"/>
                </a:solidFill>
              </a:rPr>
              <a:t>ask</a:t>
            </a:r>
            <a:r>
              <a:rPr lang="cs-CZ" sz="2800" dirty="0" smtClean="0">
                <a:solidFill>
                  <a:schemeClr val="bg2"/>
                </a:solidFill>
              </a:rPr>
              <a:t> </a:t>
            </a:r>
            <a:r>
              <a:rPr lang="cs-CZ" sz="2800" dirty="0" err="1" smtClean="0">
                <a:solidFill>
                  <a:schemeClr val="bg2"/>
                </a:solidFill>
              </a:rPr>
              <a:t>questions</a:t>
            </a:r>
            <a:r>
              <a:rPr lang="cs-CZ" sz="2800" dirty="0" smtClean="0">
                <a:solidFill>
                  <a:schemeClr val="bg2"/>
                </a:solidFill>
              </a:rPr>
              <a:t> and listen</a:t>
            </a:r>
            <a:endParaRPr lang="en-US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2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7e32c5d01c_0_4"/>
          <p:cNvSpPr txBox="1">
            <a:spLocks noGrp="1"/>
          </p:cNvSpPr>
          <p:nvPr>
            <p:ph type="title"/>
          </p:nvPr>
        </p:nvSpPr>
        <p:spPr>
          <a:xfrm>
            <a:off x="414000" y="929299"/>
            <a:ext cx="10788600" cy="6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 dirty="0" err="1" smtClean="0">
                <a:latin typeface="Verdana"/>
                <a:ea typeface="Verdana"/>
                <a:cs typeface="Verdana"/>
                <a:sym typeface="Verdana"/>
              </a:rPr>
              <a:t>numerical</a:t>
            </a:r>
            <a:r>
              <a:rPr lang="cs-CZ" sz="2591" dirty="0" smtClean="0">
                <a:latin typeface="Verdana"/>
                <a:ea typeface="Verdana"/>
                <a:cs typeface="Verdana"/>
                <a:sym typeface="Verdana"/>
              </a:rPr>
              <a:t> course </a:t>
            </a:r>
            <a:r>
              <a:rPr lang="cs-CZ" sz="2591" dirty="0" err="1">
                <a:latin typeface="Verdana"/>
                <a:ea typeface="Verdana"/>
                <a:cs typeface="Verdana"/>
                <a:sym typeface="Verdana"/>
              </a:rPr>
              <a:t>structure</a:t>
            </a:r>
            <a:endParaRPr sz="2591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4" name="Google Shape;404;g7e32c5d01c_0_4"/>
          <p:cNvSpPr txBox="1">
            <a:spLocks noGrp="1"/>
          </p:cNvSpPr>
          <p:nvPr>
            <p:ph type="body" idx="3"/>
          </p:nvPr>
        </p:nvSpPr>
        <p:spPr>
          <a:xfrm>
            <a:off x="941293" y="1933881"/>
            <a:ext cx="6589059" cy="4450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intro sessions 			= 4 </a:t>
            </a:r>
            <a:r>
              <a:rPr lang="cs-CZ" sz="2800" dirty="0" err="1" smtClean="0">
                <a:solidFill>
                  <a:schemeClr val="tx1"/>
                </a:solidFill>
              </a:rPr>
              <a:t>hours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 smtClean="0">
                <a:solidFill>
                  <a:schemeClr val="tx1"/>
                </a:solidFill>
              </a:rPr>
              <a:t>3 counselling sessions 	= 1 </a:t>
            </a:r>
            <a:r>
              <a:rPr lang="cs-CZ" sz="2800" dirty="0" err="1" smtClean="0">
                <a:solidFill>
                  <a:schemeClr val="tx1"/>
                </a:solidFill>
              </a:rPr>
              <a:t>hour</a:t>
            </a:r>
            <a:endParaRPr lang="cs-CZ" sz="280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odule</a:t>
            </a:r>
            <a:r>
              <a:rPr lang="cs-CZ" sz="2800" b="0" dirty="0" smtClean="0">
                <a:solidFill>
                  <a:schemeClr val="tx1"/>
                </a:solidFill>
              </a:rPr>
              <a:t> </a:t>
            </a:r>
            <a:r>
              <a:rPr lang="cs-CZ" sz="2800" b="0" dirty="0" smtClean="0">
                <a:solidFill>
                  <a:schemeClr val="bg2"/>
                </a:solidFill>
              </a:rPr>
              <a:t>A</a:t>
            </a:r>
            <a:r>
              <a:rPr lang="cs-CZ" sz="2800" b="0" dirty="0" smtClean="0">
                <a:solidFill>
                  <a:schemeClr val="tx1"/>
                </a:solidFill>
              </a:rPr>
              <a:t>				= 10 </a:t>
            </a:r>
            <a:r>
              <a:rPr lang="cs-CZ" sz="2800" b="0" dirty="0" err="1" smtClean="0">
                <a:solidFill>
                  <a:schemeClr val="tx1"/>
                </a:solidFill>
              </a:rPr>
              <a:t>hours</a:t>
            </a:r>
            <a:endParaRPr lang="cs-CZ" sz="2800" b="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m</a:t>
            </a:r>
            <a:r>
              <a:rPr lang="cs-CZ" sz="2800" dirty="0" smtClean="0">
                <a:solidFill>
                  <a:schemeClr val="tx1"/>
                </a:solidFill>
              </a:rPr>
              <a:t>odule</a:t>
            </a:r>
            <a:r>
              <a:rPr lang="cs-CZ" sz="2800" b="0" dirty="0" smtClean="0">
                <a:solidFill>
                  <a:schemeClr val="tx1"/>
                </a:solidFill>
              </a:rPr>
              <a:t> </a:t>
            </a:r>
            <a:r>
              <a:rPr lang="cs-CZ" sz="2800" b="0" dirty="0" smtClean="0">
                <a:solidFill>
                  <a:schemeClr val="bg2"/>
                </a:solidFill>
              </a:rPr>
              <a:t>B</a:t>
            </a:r>
            <a:r>
              <a:rPr lang="cs-CZ" sz="2800" b="0" dirty="0" smtClean="0">
                <a:solidFill>
                  <a:schemeClr val="tx1"/>
                </a:solidFill>
              </a:rPr>
              <a:t>				= 10 </a:t>
            </a:r>
            <a:r>
              <a:rPr lang="cs-CZ" sz="2800" b="0" dirty="0" err="1" smtClean="0">
                <a:solidFill>
                  <a:schemeClr val="tx1"/>
                </a:solidFill>
              </a:rPr>
              <a:t>hours</a:t>
            </a:r>
            <a:endParaRPr lang="cs-CZ" sz="2800" b="0" dirty="0" smtClean="0">
              <a:solidFill>
                <a:schemeClr val="tx1"/>
              </a:solidFill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b="0" dirty="0" err="1">
                <a:solidFill>
                  <a:schemeClr val="bg2"/>
                </a:solidFill>
              </a:rPr>
              <a:t>s</a:t>
            </a:r>
            <a:r>
              <a:rPr lang="cs-CZ" sz="2800" b="0" dirty="0" err="1" smtClean="0">
                <a:solidFill>
                  <a:schemeClr val="bg2"/>
                </a:solidFill>
              </a:rPr>
              <a:t>howers</a:t>
            </a:r>
            <a:r>
              <a:rPr lang="cs-CZ" sz="2800" b="0" dirty="0" smtClean="0">
                <a:solidFill>
                  <a:schemeClr val="tx1"/>
                </a:solidFill>
              </a:rPr>
              <a:t>				= </a:t>
            </a:r>
            <a:r>
              <a:rPr lang="cs-CZ" sz="2800" b="0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dirty="0">
                <a:solidFill>
                  <a:schemeClr val="tx1"/>
                </a:solidFill>
              </a:rPr>
              <a:t>l</a:t>
            </a:r>
            <a:r>
              <a:rPr lang="cs-CZ" sz="2800" dirty="0" smtClean="0">
                <a:solidFill>
                  <a:schemeClr val="tx1"/>
                </a:solidFill>
              </a:rPr>
              <a:t>og </a:t>
            </a:r>
            <a:r>
              <a:rPr lang="cs-CZ" sz="2800" dirty="0" err="1" smtClean="0">
                <a:solidFill>
                  <a:schemeClr val="tx1"/>
                </a:solidFill>
              </a:rPr>
              <a:t>writing</a:t>
            </a:r>
            <a:r>
              <a:rPr lang="cs-CZ" sz="2800" b="0" dirty="0" smtClean="0">
                <a:solidFill>
                  <a:schemeClr val="tx1"/>
                </a:solidFill>
              </a:rPr>
              <a:t>				= </a:t>
            </a:r>
            <a:r>
              <a:rPr lang="cs-CZ" sz="2800" b="0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r>
              <a:rPr lang="cs-CZ" sz="2800" b="0" u="sng" dirty="0" err="1">
                <a:solidFill>
                  <a:schemeClr val="bg2"/>
                </a:solidFill>
              </a:rPr>
              <a:t>i</a:t>
            </a:r>
            <a:r>
              <a:rPr lang="cs-CZ" sz="2800" b="0" u="sng" dirty="0" err="1" smtClean="0">
                <a:solidFill>
                  <a:schemeClr val="bg2"/>
                </a:solidFill>
              </a:rPr>
              <a:t>ndividual</a:t>
            </a:r>
            <a:r>
              <a:rPr lang="cs-CZ" sz="2800" b="0" u="sng" dirty="0" smtClean="0">
                <a:solidFill>
                  <a:schemeClr val="bg2"/>
                </a:solidFill>
              </a:rPr>
              <a:t> activities</a:t>
            </a:r>
            <a:r>
              <a:rPr lang="cs-CZ" sz="2800" b="0" u="sng" dirty="0" smtClean="0">
                <a:solidFill>
                  <a:schemeClr val="tx1"/>
                </a:solidFill>
              </a:rPr>
              <a:t>		= </a:t>
            </a:r>
            <a:r>
              <a:rPr lang="cs-CZ" sz="2800" b="0" u="sng" dirty="0" smtClean="0">
                <a:solidFill>
                  <a:schemeClr val="bg2"/>
                </a:solidFill>
              </a:rPr>
              <a:t>?</a:t>
            </a: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sz="2800" b="0" u="sng" dirty="0">
              <a:solidFill>
                <a:srgbClr val="FF0000"/>
              </a:solidFill>
            </a:endParaRPr>
          </a:p>
          <a:p>
            <a:pPr marL="0" indent="0">
              <a:buSzPts val="1400"/>
            </a:pPr>
            <a:r>
              <a:rPr lang="cs-CZ" sz="2800" b="0" dirty="0">
                <a:solidFill>
                  <a:schemeClr val="tx1"/>
                </a:solidFill>
              </a:rPr>
              <a:t>2 ECTS 		</a:t>
            </a:r>
            <a:r>
              <a:rPr lang="cs-CZ" sz="2800" b="0" dirty="0" smtClean="0">
                <a:solidFill>
                  <a:schemeClr val="tx1"/>
                </a:solidFill>
              </a:rPr>
              <a:t>		= </a:t>
            </a:r>
            <a:r>
              <a:rPr lang="cs-CZ" sz="2800" dirty="0">
                <a:solidFill>
                  <a:schemeClr val="tx1"/>
                </a:solidFill>
              </a:rPr>
              <a:t>50 </a:t>
            </a:r>
            <a:r>
              <a:rPr lang="cs-CZ" sz="2800" dirty="0" err="1" smtClean="0">
                <a:solidFill>
                  <a:schemeClr val="tx1"/>
                </a:solidFill>
              </a:rPr>
              <a:t>hours</a:t>
            </a:r>
            <a:endParaRPr sz="2800" u="sng" dirty="0">
              <a:solidFill>
                <a:schemeClr val="tx1"/>
              </a:solidFill>
            </a:endParaRPr>
          </a:p>
          <a:p>
            <a:pPr marL="4572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/>
          </a:p>
        </p:txBody>
      </p:sp>
      <p:sp>
        <p:nvSpPr>
          <p:cNvPr id="405" name="Google Shape;405;g7e32c5d01c_0_4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21</a:t>
            </a:fld>
            <a:endParaRPr/>
          </a:p>
        </p:txBody>
      </p:sp>
      <p:sp>
        <p:nvSpPr>
          <p:cNvPr id="406" name="Google Shape;406;g7e32c5d01c_0_4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2624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metacognition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1027472" y="1707488"/>
            <a:ext cx="79440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  <a:p>
            <a:pPr marL="0" lvl="0" indent="0"/>
            <a:r>
              <a:rPr lang="en-US" dirty="0"/>
              <a:t>Autonomy is drawing together </a:t>
            </a:r>
            <a:r>
              <a:rPr lang="cs-CZ" dirty="0"/>
              <a:t>t</a:t>
            </a:r>
            <a:r>
              <a:rPr lang="en-US" dirty="0"/>
              <a:t>he threads of self-assessment, goal-setting and reflection...“</a:t>
            </a:r>
            <a:endParaRPr lang="cs-CZ" dirty="0"/>
          </a:p>
          <a:p>
            <a:pPr marL="0" lvl="0" indent="0"/>
            <a:r>
              <a:rPr lang="en-US" dirty="0"/>
              <a:t> (Little, 1991)</a:t>
            </a: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dirty="0" smtClean="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22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grpSp>
        <p:nvGrpSpPr>
          <p:cNvPr id="9" name="Google Shape;362;p20"/>
          <p:cNvGrpSpPr/>
          <p:nvPr/>
        </p:nvGrpSpPr>
        <p:grpSpPr>
          <a:xfrm>
            <a:off x="7013251" y="2726670"/>
            <a:ext cx="4215625" cy="3978930"/>
            <a:chOff x="940187" y="51011"/>
            <a:chExt cx="4215625" cy="3978930"/>
          </a:xfrm>
        </p:grpSpPr>
        <p:sp>
          <p:nvSpPr>
            <p:cNvPr id="10" name="Google Shape;363;p20"/>
            <p:cNvSpPr/>
            <p:nvPr/>
          </p:nvSpPr>
          <p:spPr>
            <a:xfrm>
              <a:off x="1823713" y="51011"/>
              <a:ext cx="2448572" cy="2448572"/>
            </a:xfrm>
            <a:prstGeom prst="ellipse">
              <a:avLst/>
            </a:prstGeom>
            <a:solidFill>
              <a:srgbClr val="FFD966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364;p20"/>
            <p:cNvSpPr txBox="1"/>
            <p:nvPr/>
          </p:nvSpPr>
          <p:spPr>
            <a:xfrm>
              <a:off x="2150190" y="479512"/>
              <a:ext cx="1795619" cy="11018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2" name="Google Shape;365;p20"/>
            <p:cNvSpPr/>
            <p:nvPr/>
          </p:nvSpPr>
          <p:spPr>
            <a:xfrm>
              <a:off x="2707240" y="1581369"/>
              <a:ext cx="2448572" cy="2448572"/>
            </a:xfrm>
            <a:prstGeom prst="ellipse">
              <a:avLst/>
            </a:prstGeom>
            <a:solidFill>
              <a:srgbClr val="5AC8AF">
                <a:alpha val="49019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366;p20"/>
            <p:cNvSpPr txBox="1"/>
            <p:nvPr/>
          </p:nvSpPr>
          <p:spPr>
            <a:xfrm>
              <a:off x="3456095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4" name="Google Shape;367;p20"/>
            <p:cNvSpPr/>
            <p:nvPr/>
          </p:nvSpPr>
          <p:spPr>
            <a:xfrm>
              <a:off x="940187" y="1581369"/>
              <a:ext cx="2448572" cy="2448572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368;p20"/>
            <p:cNvSpPr txBox="1"/>
            <p:nvPr/>
          </p:nvSpPr>
          <p:spPr>
            <a:xfrm>
              <a:off x="1170761" y="2213917"/>
              <a:ext cx="1469143" cy="13467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0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23</a:t>
            </a:fld>
            <a:endParaRPr/>
          </a:p>
        </p:txBody>
      </p:sp>
      <p:sp>
        <p:nvSpPr>
          <p:cNvPr id="200" name="Google Shape;200;p1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01" name="Google Shape;201;p11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self-assessment and reflection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11"/>
          <p:cNvSpPr txBox="1">
            <a:spLocks noGrp="1"/>
          </p:cNvSpPr>
          <p:nvPr>
            <p:ph type="body" idx="4294967295"/>
          </p:nvPr>
        </p:nvSpPr>
        <p:spPr>
          <a:xfrm>
            <a:off x="695325" y="1644897"/>
            <a:ext cx="10062322" cy="2313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/>
            <a:endParaRPr lang="en-US" dirty="0"/>
          </a:p>
          <a:p>
            <a:pPr marL="0" lvl="0" indent="0"/>
            <a:r>
              <a:rPr lang="en-US" dirty="0"/>
              <a:t>Where are you? </a:t>
            </a:r>
            <a:br>
              <a:rPr lang="en-US" dirty="0"/>
            </a:b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pic>
        <p:nvPicPr>
          <p:cNvPr id="203" name="Google Shape;20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8625" y="3506619"/>
            <a:ext cx="6279475" cy="294829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4" name="Google Shape;204;p11"/>
          <p:cNvCxnSpPr/>
          <p:nvPr/>
        </p:nvCxnSpPr>
        <p:spPr>
          <a:xfrm>
            <a:off x="10165976" y="2767880"/>
            <a:ext cx="309283" cy="2277980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05" name="Google Shape;205;p11"/>
          <p:cNvCxnSpPr/>
          <p:nvPr/>
        </p:nvCxnSpPr>
        <p:spPr>
          <a:xfrm flipH="1">
            <a:off x="7234519" y="2767880"/>
            <a:ext cx="510987" cy="1535179"/>
          </a:xfrm>
          <a:prstGeom prst="straightConnector1">
            <a:avLst/>
          </a:prstGeom>
          <a:noFill/>
          <a:ln w="9525" cap="flat" cmpd="sng">
            <a:solidFill>
              <a:srgbClr val="0000DB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24</a:t>
            </a:fld>
            <a:endParaRPr/>
          </a:p>
        </p:txBody>
      </p:sp>
      <p:sp>
        <p:nvSpPr>
          <p:cNvPr id="230" name="Google Shape;230;p4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31" name="Google Shape;231;p48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language learning history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8"/>
          <p:cNvSpPr txBox="1">
            <a:spLocks noGrp="1"/>
          </p:cNvSpPr>
          <p:nvPr>
            <p:ph type="body" idx="4294967295"/>
          </p:nvPr>
        </p:nvSpPr>
        <p:spPr>
          <a:xfrm>
            <a:off x="1009373" y="3149559"/>
            <a:ext cx="51705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 dirty="0"/>
              <a:t>What have </a:t>
            </a:r>
            <a:r>
              <a:rPr lang="cs-CZ" sz="2400" b="0" dirty="0" err="1"/>
              <a:t>you</a:t>
            </a:r>
            <a:r>
              <a:rPr lang="cs-CZ" sz="2400" b="0" dirty="0"/>
              <a:t> </a:t>
            </a:r>
            <a:r>
              <a:rPr lang="cs-CZ" sz="2400" b="0" dirty="0" err="1"/>
              <a:t>already</a:t>
            </a:r>
            <a:r>
              <a:rPr lang="cs-CZ" sz="2400" b="0" dirty="0"/>
              <a:t> </a:t>
            </a:r>
            <a:r>
              <a:rPr lang="cs-CZ" sz="2400" b="0" dirty="0" err="1"/>
              <a:t>experienced</a:t>
            </a:r>
            <a:r>
              <a:rPr lang="cs-CZ" sz="2400" b="0" dirty="0" smtClean="0"/>
              <a:t>?</a:t>
            </a:r>
          </a:p>
          <a:p>
            <a:pPr marL="0" indent="0"/>
            <a:endParaRPr lang="cs-CZ" sz="2400" u="sng" dirty="0" smtClean="0">
              <a:solidFill>
                <a:schemeClr val="hlink"/>
              </a:solidFill>
            </a:endParaRPr>
          </a:p>
          <a:p>
            <a:pPr marL="0" indent="0"/>
            <a:r>
              <a:rPr lang="cs-CZ" sz="2400" u="sng" dirty="0" smtClean="0">
                <a:solidFill>
                  <a:schemeClr val="hlink"/>
                </a:solidFill>
              </a:rPr>
              <a:t>https</a:t>
            </a:r>
            <a:r>
              <a:rPr lang="cs-CZ" sz="2400" u="sng" dirty="0">
                <a:solidFill>
                  <a:schemeClr val="hlink"/>
                </a:solidFill>
              </a:rPr>
              <a:t>://padlet.com/marta_skupka/EA</a:t>
            </a:r>
            <a:endParaRPr lang="cs-CZ" sz="2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cs-CZ" sz="2400" b="0" dirty="0" smtClean="0"/>
              <a:t> </a:t>
            </a:r>
            <a:r>
              <a:rPr lang="cs-CZ" sz="2400" b="0" dirty="0"/>
              <a:t/>
            </a:r>
            <a:br>
              <a:rPr lang="cs-CZ" sz="2400" b="0" dirty="0"/>
            </a:br>
            <a:endParaRPr sz="2400"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233" name="Google Shape;233;p48"/>
          <p:cNvSpPr/>
          <p:nvPr/>
        </p:nvSpPr>
        <p:spPr>
          <a:xfrm>
            <a:off x="6527053" y="2468550"/>
            <a:ext cx="4500583" cy="33842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5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???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779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25</a:t>
            </a:fld>
            <a:endParaRPr/>
          </a:p>
        </p:txBody>
      </p:sp>
      <p:sp>
        <p:nvSpPr>
          <p:cNvPr id="239" name="Google Shape;239;p49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40" name="Google Shape;240;p49"/>
          <p:cNvSpPr txBox="1"/>
          <p:nvPr/>
        </p:nvSpPr>
        <p:spPr>
          <a:xfrm>
            <a:off x="3237060" y="600616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la</a:t>
            </a: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nguage </a:t>
            </a: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learning history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49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3">
            <a:alphaModFix/>
          </a:blip>
          <a:srcRect l="20846" t="16658" r="21170" b="12174"/>
          <a:stretch/>
        </p:blipFill>
        <p:spPr>
          <a:xfrm rot="-5400000">
            <a:off x="1273870" y="1925782"/>
            <a:ext cx="4651448" cy="395298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49" descr="https://lh4.googleusercontent.com/S_3AABSxyzmPCFkFowHdsEFe8OQS_Tq0xThUOLaGtOlVUVxFpy35YrhYuwdpJUASX7fF_IMT4iYgPcd1i-3oY3dUfjVkmsWLC55SI9g2jkHHliu3tBo_RKEpUixaNUH-2oEpxps"/>
          <p:cNvPicPr preferRelativeResize="0"/>
          <p:nvPr/>
        </p:nvPicPr>
        <p:blipFill rotWithShape="1">
          <a:blip r:embed="rId4">
            <a:alphaModFix/>
          </a:blip>
          <a:srcRect l="20940" t="8657" r="20641" b="8583"/>
          <a:stretch/>
        </p:blipFill>
        <p:spPr>
          <a:xfrm>
            <a:off x="7047187" y="2112578"/>
            <a:ext cx="3488110" cy="4115421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53360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1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26</a:t>
            </a:fld>
            <a:endParaRPr/>
          </a:p>
        </p:txBody>
      </p:sp>
      <p:sp>
        <p:nvSpPr>
          <p:cNvPr id="211" name="Google Shape;211;p21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212" name="Google Shape;212;p21"/>
          <p:cNvSpPr txBox="1"/>
          <p:nvPr/>
        </p:nvSpPr>
        <p:spPr>
          <a:xfrm>
            <a:off x="3075695" y="65076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 dirty="0" smtClean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self-assessment tools</a:t>
            </a:r>
            <a:endParaRPr sz="26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3" name="Google Shape;21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19" y="1582644"/>
            <a:ext cx="6110265" cy="4328903"/>
          </a:xfrm>
          <a:prstGeom prst="rect">
            <a:avLst/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272;p51"/>
          <p:cNvPicPr preferRelativeResize="0"/>
          <p:nvPr/>
        </p:nvPicPr>
        <p:blipFill rotWithShape="1">
          <a:blip r:embed="rId4">
            <a:alphaModFix/>
          </a:blip>
          <a:srcRect t="12490"/>
          <a:stretch/>
        </p:blipFill>
        <p:spPr>
          <a:xfrm>
            <a:off x="6311899" y="1989138"/>
            <a:ext cx="4573515" cy="46528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27</a:t>
            </a:fld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26" name="Google Shape;426;p22"/>
          <p:cNvPicPr preferRelativeResize="0"/>
          <p:nvPr/>
        </p:nvPicPr>
        <p:blipFill rotWithShape="1">
          <a:blip r:embed="rId3">
            <a:alphaModFix/>
          </a:blip>
          <a:srcRect l="24676" r="27677"/>
          <a:stretch/>
        </p:blipFill>
        <p:spPr>
          <a:xfrm>
            <a:off x="1209601" y="2161125"/>
            <a:ext cx="3159500" cy="328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532" y="1912557"/>
            <a:ext cx="3331940" cy="444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43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2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28</a:t>
            </a:fld>
            <a:endParaRPr/>
          </a:p>
        </p:txBody>
      </p:sp>
      <p:sp>
        <p:nvSpPr>
          <p:cNvPr id="424" name="Google Shape;424;p22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sp>
        <p:nvSpPr>
          <p:cNvPr id="425" name="Google Shape;425;p22"/>
          <p:cNvSpPr txBox="1"/>
          <p:nvPr/>
        </p:nvSpPr>
        <p:spPr>
          <a:xfrm>
            <a:off x="2858676" y="8773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needs analysis</a:t>
            </a: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854699" y="1989138"/>
            <a:ext cx="54811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What </a:t>
            </a:r>
            <a:r>
              <a:rPr lang="cs-CZ" sz="2400" dirty="0" err="1" smtClean="0"/>
              <a:t>would</a:t>
            </a:r>
            <a:r>
              <a:rPr lang="cs-CZ" sz="2400" dirty="0" smtClean="0"/>
              <a:t> </a:t>
            </a:r>
            <a:r>
              <a:rPr lang="cs-CZ" sz="2400" dirty="0" err="1" smtClean="0"/>
              <a:t>you</a:t>
            </a:r>
            <a:r>
              <a:rPr lang="cs-CZ" sz="2400" dirty="0" smtClean="0"/>
              <a:t> </a:t>
            </a:r>
            <a:r>
              <a:rPr lang="cs-CZ" sz="2400" dirty="0" err="1" smtClean="0"/>
              <a:t>like</a:t>
            </a:r>
            <a:r>
              <a:rPr lang="cs-CZ" sz="2400" dirty="0" smtClean="0"/>
              <a:t> to </a:t>
            </a:r>
            <a:r>
              <a:rPr lang="cs-CZ" sz="2400" dirty="0" err="1" smtClean="0"/>
              <a:t>focus</a:t>
            </a:r>
            <a:r>
              <a:rPr lang="cs-CZ" sz="2400" dirty="0" smtClean="0"/>
              <a:t> on together with </a:t>
            </a:r>
            <a:r>
              <a:rPr lang="cs-CZ" sz="2400" dirty="0" err="1" smtClean="0"/>
              <a:t>your</a:t>
            </a:r>
            <a:r>
              <a:rPr lang="cs-CZ" sz="2400" dirty="0" smtClean="0"/>
              <a:t> </a:t>
            </a:r>
            <a:r>
              <a:rPr lang="cs-CZ" sz="2400" dirty="0" err="1" smtClean="0"/>
              <a:t>peers</a:t>
            </a:r>
            <a:r>
              <a:rPr lang="cs-CZ" sz="2400" dirty="0" smtClean="0"/>
              <a:t>?</a:t>
            </a:r>
          </a:p>
          <a:p>
            <a:endParaRPr lang="cs-CZ" sz="2400" dirty="0">
              <a:hlinkClick r:id="rId3"/>
            </a:endParaRPr>
          </a:p>
          <a:p>
            <a:r>
              <a:rPr lang="cs-CZ" sz="2400" dirty="0" smtClean="0">
                <a:hlinkClick r:id="rId3"/>
              </a:rPr>
              <a:t>GROUPS</a:t>
            </a:r>
            <a:endParaRPr lang="cs-CZ" sz="2400" dirty="0" smtClean="0"/>
          </a:p>
          <a:p>
            <a:endParaRPr lang="cs-CZ" sz="2400" dirty="0"/>
          </a:p>
        </p:txBody>
      </p:sp>
      <p:pic>
        <p:nvPicPr>
          <p:cNvPr id="4098" name="Picture 2" descr="ba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69" y="1989138"/>
            <a:ext cx="4135849" cy="3104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1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7e32c5d01c_0_17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metacognition and course structure </a:t>
            </a: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6" name="Google Shape;376;g7e32c5d01c_0_17"/>
          <p:cNvSpPr txBox="1">
            <a:spLocks noGrp="1"/>
          </p:cNvSpPr>
          <p:nvPr>
            <p:ph type="body" idx="2"/>
          </p:nvPr>
        </p:nvSpPr>
        <p:spPr>
          <a:xfrm>
            <a:off x="5438556" y="2019302"/>
            <a:ext cx="6029585" cy="41106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 dirty="0" err="1" smtClean="0"/>
              <a:t>introductory</a:t>
            </a:r>
            <a:r>
              <a:rPr lang="cs-CZ" sz="2903" dirty="0" smtClean="0"/>
              <a:t> </a:t>
            </a:r>
            <a:r>
              <a:rPr lang="cs-CZ" sz="2903" dirty="0" smtClean="0"/>
              <a:t>sessions</a:t>
            </a:r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endParaRPr sz="2903" dirty="0"/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r>
              <a:rPr lang="cs-CZ" sz="2903" dirty="0" err="1"/>
              <a:t>s</a:t>
            </a:r>
            <a:r>
              <a:rPr lang="cs-CZ" sz="2903" dirty="0" err="1" smtClean="0"/>
              <a:t>elf-assesment</a:t>
            </a:r>
            <a:endParaRPr lang="cs-CZ" sz="2903" dirty="0" smtClean="0"/>
          </a:p>
          <a:p>
            <a:pPr indent="-412940">
              <a:buSzPts val="2903"/>
              <a:buFont typeface="Arial"/>
              <a:buChar char="-"/>
            </a:pPr>
            <a:r>
              <a:rPr lang="cs-CZ" sz="2903" dirty="0" err="1"/>
              <a:t>preparing</a:t>
            </a:r>
            <a:r>
              <a:rPr lang="cs-CZ" sz="2903" dirty="0"/>
              <a:t> a </a:t>
            </a:r>
            <a:r>
              <a:rPr lang="cs-CZ" sz="2903" dirty="0" smtClean="0"/>
              <a:t>learning </a:t>
            </a:r>
            <a:r>
              <a:rPr lang="cs-CZ" sz="2903" dirty="0" err="1" smtClean="0"/>
              <a:t>plan</a:t>
            </a:r>
            <a:endParaRPr lang="cs-CZ" sz="2903" dirty="0" smtClean="0"/>
          </a:p>
          <a:p>
            <a:pPr indent="-412940">
              <a:buSzPts val="2903"/>
              <a:buFont typeface="Arial"/>
              <a:buChar char="-"/>
            </a:pPr>
            <a:endParaRPr lang="cs-CZ" sz="2903" dirty="0"/>
          </a:p>
          <a:p>
            <a:pPr indent="-412940">
              <a:buSzPts val="2903"/>
              <a:buFont typeface="Arial"/>
              <a:buChar char="-"/>
            </a:pPr>
            <a:r>
              <a:rPr lang="cs-CZ" sz="2903" dirty="0" err="1" smtClean="0"/>
              <a:t>individual</a:t>
            </a:r>
            <a:r>
              <a:rPr lang="cs-CZ" sz="2903" dirty="0" smtClean="0"/>
              <a:t> counselling sessions</a:t>
            </a:r>
          </a:p>
          <a:p>
            <a:pPr indent="-412940">
              <a:buSzPts val="2903"/>
              <a:buFont typeface="Arial"/>
              <a:buChar char="-"/>
            </a:pPr>
            <a:r>
              <a:rPr lang="en-US" sz="2903" dirty="0" smtClean="0"/>
              <a:t>a </a:t>
            </a:r>
            <a:r>
              <a:rPr lang="en-US" sz="2903" dirty="0"/>
              <a:t>log / learning diary</a:t>
            </a:r>
          </a:p>
          <a:p>
            <a:pPr marL="457200" lvl="0" indent="-4129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Char char="-"/>
            </a:pPr>
            <a:endParaRPr sz="2903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dirty="0"/>
          </a:p>
        </p:txBody>
      </p:sp>
      <p:sp>
        <p:nvSpPr>
          <p:cNvPr id="377" name="Google Shape;377;g7e32c5d01c_0_1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29</a:t>
            </a:fld>
            <a:endParaRPr/>
          </a:p>
        </p:txBody>
      </p:sp>
      <p:sp>
        <p:nvSpPr>
          <p:cNvPr id="378" name="Google Shape;378;g7e32c5d01c_0_1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grpSp>
        <p:nvGrpSpPr>
          <p:cNvPr id="379" name="Google Shape;379;g7e32c5d01c_0_17"/>
          <p:cNvGrpSpPr/>
          <p:nvPr/>
        </p:nvGrpSpPr>
        <p:grpSpPr>
          <a:xfrm>
            <a:off x="666000" y="1956172"/>
            <a:ext cx="4215653" cy="3978958"/>
            <a:chOff x="940187" y="51011"/>
            <a:chExt cx="4215653" cy="3978958"/>
          </a:xfrm>
        </p:grpSpPr>
        <p:sp>
          <p:nvSpPr>
            <p:cNvPr id="380" name="Google Shape;380;g7e32c5d01c_0_17"/>
            <p:cNvSpPr/>
            <p:nvPr/>
          </p:nvSpPr>
          <p:spPr>
            <a:xfrm>
              <a:off x="1823713" y="51011"/>
              <a:ext cx="2448600" cy="2448600"/>
            </a:xfrm>
            <a:prstGeom prst="ellipse">
              <a:avLst/>
            </a:prstGeom>
            <a:solidFill>
              <a:srgbClr val="FFD966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g7e32c5d01c_0_17"/>
            <p:cNvSpPr txBox="1"/>
            <p:nvPr/>
          </p:nvSpPr>
          <p:spPr>
            <a:xfrm>
              <a:off x="2150190" y="479512"/>
              <a:ext cx="1795500" cy="1101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planning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2" name="Google Shape;382;g7e32c5d01c_0_17"/>
            <p:cNvSpPr/>
            <p:nvPr/>
          </p:nvSpPr>
          <p:spPr>
            <a:xfrm>
              <a:off x="2707240" y="1581369"/>
              <a:ext cx="2448600" cy="2448600"/>
            </a:xfrm>
            <a:prstGeom prst="ellipse">
              <a:avLst/>
            </a:prstGeom>
            <a:solidFill>
              <a:srgbClr val="5AC8AF">
                <a:alpha val="4902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g7e32c5d01c_0_17"/>
            <p:cNvSpPr txBox="1"/>
            <p:nvPr/>
          </p:nvSpPr>
          <p:spPr>
            <a:xfrm>
              <a:off x="3456095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evaluating</a:t>
              </a:r>
              <a:endParaRPr sz="24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84" name="Google Shape;384;g7e32c5d01c_0_17"/>
            <p:cNvSpPr/>
            <p:nvPr/>
          </p:nvSpPr>
          <p:spPr>
            <a:xfrm>
              <a:off x="940187" y="1581369"/>
              <a:ext cx="2448600" cy="2448600"/>
            </a:xfrm>
            <a:prstGeom prst="ellipse">
              <a:avLst/>
            </a:prstGeom>
            <a:solidFill>
              <a:srgbClr val="FCCFD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g7e32c5d01c_0_17"/>
            <p:cNvSpPr txBox="1"/>
            <p:nvPr/>
          </p:nvSpPr>
          <p:spPr>
            <a:xfrm>
              <a:off x="1170761" y="2213917"/>
              <a:ext cx="1469100" cy="1346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rPr>
                <a:t>monitoring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>
            <a:spLocks noGrp="1"/>
          </p:cNvSpPr>
          <p:nvPr>
            <p:ph type="title"/>
          </p:nvPr>
        </p:nvSpPr>
        <p:spPr>
          <a:xfrm>
            <a:off x="1821925" y="704700"/>
            <a:ext cx="9646200" cy="10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  <a:p>
            <a:pPr marL="4572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2" name="Google Shape;162;p9"/>
          <p:cNvSpPr txBox="1">
            <a:spLocks noGrp="1"/>
          </p:cNvSpPr>
          <p:nvPr>
            <p:ph type="body" idx="2"/>
          </p:nvPr>
        </p:nvSpPr>
        <p:spPr>
          <a:xfrm>
            <a:off x="926275" y="1591294"/>
            <a:ext cx="4918876" cy="4534735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 dirty="0" smtClean="0"/>
              <a:t>?????</a:t>
            </a:r>
            <a:br>
              <a:rPr lang="cs-CZ" sz="8000" dirty="0" smtClean="0"/>
            </a:br>
            <a:r>
              <a:rPr lang="cs-CZ" sz="8000" dirty="0" smtClean="0"/>
              <a:t>?????</a:t>
            </a:r>
            <a:endParaRPr sz="8000" dirty="0"/>
          </a:p>
        </p:txBody>
      </p:sp>
      <p:sp>
        <p:nvSpPr>
          <p:cNvPr id="163" name="Google Shape;163;p9"/>
          <p:cNvSpPr txBox="1">
            <a:spLocks noGrp="1"/>
          </p:cNvSpPr>
          <p:nvPr>
            <p:ph type="body" idx="3"/>
          </p:nvPr>
        </p:nvSpPr>
        <p:spPr>
          <a:xfrm>
            <a:off x="6051516" y="5580400"/>
            <a:ext cx="5475627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err="1"/>
              <a:t>Why</a:t>
            </a:r>
            <a:r>
              <a:rPr lang="cs-CZ" b="0" dirty="0"/>
              <a:t> are </a:t>
            </a:r>
            <a:r>
              <a:rPr lang="cs-CZ" b="0" dirty="0" err="1"/>
              <a:t>you</a:t>
            </a:r>
            <a:r>
              <a:rPr lang="cs-CZ" b="0" dirty="0"/>
              <a:t> </a:t>
            </a:r>
            <a:r>
              <a:rPr lang="cs-CZ" b="0" dirty="0" err="1"/>
              <a:t>here</a:t>
            </a:r>
            <a:r>
              <a:rPr lang="cs-CZ" b="0" dirty="0"/>
              <a:t>? </a:t>
            </a:r>
            <a:br>
              <a:rPr lang="cs-CZ" b="0" dirty="0"/>
            </a:br>
            <a:endParaRPr b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smtClean="0"/>
              <a:t>What do </a:t>
            </a:r>
            <a:r>
              <a:rPr lang="cs-CZ" b="0" dirty="0" err="1" smtClean="0"/>
              <a:t>you</a:t>
            </a:r>
            <a:r>
              <a:rPr lang="cs-CZ" b="0" dirty="0" smtClean="0"/>
              <a:t> </a:t>
            </a:r>
            <a:r>
              <a:rPr lang="cs-CZ" b="0" dirty="0" err="1" smtClean="0"/>
              <a:t>associate</a:t>
            </a:r>
            <a:r>
              <a:rPr lang="cs-CZ" b="0" dirty="0" smtClean="0"/>
              <a:t> with </a:t>
            </a:r>
            <a:r>
              <a:rPr lang="cs-CZ" dirty="0" smtClean="0"/>
              <a:t>English learning</a:t>
            </a:r>
            <a:r>
              <a:rPr lang="cs-CZ" b="0" dirty="0" smtClean="0"/>
              <a:t>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b="0" dirty="0" smtClean="0"/>
              <a:t>What do </a:t>
            </a:r>
            <a:r>
              <a:rPr lang="cs-CZ" b="0" dirty="0" err="1" smtClean="0"/>
              <a:t>you</a:t>
            </a:r>
            <a:r>
              <a:rPr lang="cs-CZ" b="0" dirty="0" smtClean="0"/>
              <a:t> </a:t>
            </a:r>
            <a:r>
              <a:rPr lang="cs-CZ" b="0" dirty="0" err="1" smtClean="0"/>
              <a:t>associate</a:t>
            </a:r>
            <a:r>
              <a:rPr lang="cs-CZ" b="0" dirty="0" smtClean="0"/>
              <a:t> with </a:t>
            </a:r>
            <a:r>
              <a:rPr lang="cs-CZ" dirty="0" smtClean="0"/>
              <a:t>autonomy</a:t>
            </a:r>
            <a:r>
              <a:rPr lang="cs-CZ" dirty="0" smtClean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  <a:p>
            <a:pPr marL="0" lvl="0" indent="0"/>
            <a:endParaRPr lang="cs-CZ" u="sng" dirty="0" smtClean="0">
              <a:solidFill>
                <a:schemeClr val="hlink"/>
              </a:solidFill>
              <a:hlinkClick r:id="rId3"/>
            </a:endParaRPr>
          </a:p>
          <a:p>
            <a:pPr marL="0" lvl="0" indent="0"/>
            <a:r>
              <a:rPr lang="cs-CZ" u="sng" dirty="0" smtClean="0">
                <a:solidFill>
                  <a:schemeClr val="hlink"/>
                </a:solidFill>
                <a:hlinkClick r:id="rId3"/>
              </a:rPr>
              <a:t>https</a:t>
            </a:r>
            <a:r>
              <a:rPr lang="cs-CZ" u="sng" dirty="0">
                <a:solidFill>
                  <a:schemeClr val="hlink"/>
                </a:solidFill>
                <a:hlinkClick r:id="rId3"/>
              </a:rPr>
              <a:t>://</a:t>
            </a:r>
            <a:r>
              <a:rPr lang="cs-CZ" u="sng" dirty="0" smtClean="0">
                <a:solidFill>
                  <a:schemeClr val="hlink"/>
                </a:solidFill>
                <a:hlinkClick r:id="rId3"/>
              </a:rPr>
              <a:t>docs.google.com/spreadsheets/d/17nYQOLoNjauMOw9EO5mSkz7ZbT_xi2j2v2pcVoYhBCc/edit?usp=sharing</a:t>
            </a:r>
            <a:endParaRPr lang="cs-CZ" u="sng" dirty="0" smtClean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/>
          </a:p>
        </p:txBody>
      </p:sp>
      <p:sp>
        <p:nvSpPr>
          <p:cNvPr id="164" name="Google Shape;164;p9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5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course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core</a:t>
            </a: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values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5"/>
          <p:cNvSpPr txBox="1">
            <a:spLocks noGrp="1"/>
          </p:cNvSpPr>
          <p:nvPr>
            <p:ph type="body" idx="1"/>
          </p:nvPr>
        </p:nvSpPr>
        <p:spPr>
          <a:xfrm>
            <a:off x="563601" y="1707502"/>
            <a:ext cx="7944000" cy="4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/>
              <a:t>students are in charge 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indent="-406400">
              <a:buFont typeface="Arial"/>
              <a:buChar char="•"/>
            </a:pPr>
            <a:r>
              <a:rPr lang="en-US" dirty="0"/>
              <a:t>students and teachers learn from each </a:t>
            </a:r>
            <a:r>
              <a:rPr lang="en-US" dirty="0" smtClean="0"/>
              <a:t>other</a:t>
            </a:r>
            <a:endParaRPr lang="cs-CZ" dirty="0" smtClean="0"/>
          </a:p>
          <a:p>
            <a:pPr indent="-406400">
              <a:buFont typeface="Arial"/>
              <a:buChar char="•"/>
            </a:pPr>
            <a:endParaRPr lang="en-US"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cs-CZ" dirty="0" smtClean="0"/>
              <a:t>learning </a:t>
            </a:r>
            <a:r>
              <a:rPr lang="cs-CZ" dirty="0"/>
              <a:t>about learning is </a:t>
            </a:r>
            <a:r>
              <a:rPr lang="cs-CZ" dirty="0" err="1"/>
              <a:t>important</a:t>
            </a:r>
            <a:endParaRPr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smtClean="0"/>
              <a:t>English </a:t>
            </a:r>
            <a:r>
              <a:rPr lang="cs-CZ" dirty="0"/>
              <a:t>is a </a:t>
            </a:r>
            <a:r>
              <a:rPr lang="cs-CZ" dirty="0" err="1"/>
              <a:t>tool</a:t>
            </a:r>
            <a:r>
              <a:rPr lang="cs-CZ" dirty="0"/>
              <a:t> and </a:t>
            </a:r>
            <a:r>
              <a:rPr lang="cs-CZ" dirty="0" err="1"/>
              <a:t>means</a:t>
            </a:r>
            <a:r>
              <a:rPr lang="cs-CZ" dirty="0"/>
              <a:t> of </a:t>
            </a:r>
            <a:r>
              <a:rPr lang="cs-CZ" dirty="0" err="1"/>
              <a:t>communication</a:t>
            </a:r>
            <a:endParaRPr dirty="0"/>
          </a:p>
          <a:p>
            <a:pPr marL="45720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dirty="0"/>
          </a:p>
        </p:txBody>
      </p:sp>
      <p:sp>
        <p:nvSpPr>
          <p:cNvPr id="287" name="Google Shape;287;p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30</a:t>
            </a:fld>
            <a:endParaRPr/>
          </a:p>
        </p:txBody>
      </p:sp>
      <p:sp>
        <p:nvSpPr>
          <p:cNvPr id="288" name="Google Shape;288;p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Centre, Faculty of Arts</a:t>
            </a:r>
            <a:endParaRPr/>
          </a:p>
        </p:txBody>
      </p:sp>
      <p:pic>
        <p:nvPicPr>
          <p:cNvPr id="289" name="Google Shape;28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623500" y="1878650"/>
            <a:ext cx="2980974" cy="326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5"/>
          <p:cNvSpPr/>
          <p:nvPr/>
        </p:nvSpPr>
        <p:spPr>
          <a:xfrm>
            <a:off x="5904886" y="6354000"/>
            <a:ext cx="5719836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retrieved from: https://connect4education.com/helping-students-evaluate-online-resources/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2310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"/>
          <p:cNvSpPr txBox="1">
            <a:spLocks noGrp="1"/>
          </p:cNvSpPr>
          <p:nvPr>
            <p:ph type="title"/>
          </p:nvPr>
        </p:nvSpPr>
        <p:spPr>
          <a:xfrm>
            <a:off x="2436961" y="804790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support group suggestions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33" name="Google Shape;433;p6"/>
          <p:cNvSpPr txBox="1">
            <a:spLocks noGrp="1"/>
          </p:cNvSpPr>
          <p:nvPr>
            <p:ph type="body" idx="2"/>
          </p:nvPr>
        </p:nvSpPr>
        <p:spPr>
          <a:xfrm>
            <a:off x="659306" y="1802529"/>
            <a:ext cx="8539089" cy="175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u="sng" dirty="0">
              <a:solidFill>
                <a:schemeClr val="hlink"/>
              </a:solidFill>
              <a:hlinkClick r:id="rId3"/>
            </a:endParaRPr>
          </a:p>
          <a:p>
            <a:pPr marL="0" indent="0"/>
            <a:r>
              <a:rPr lang="cs-CZ" dirty="0" smtClean="0"/>
              <a:t>CHAT</a:t>
            </a:r>
            <a:endParaRPr lang="cs-CZ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 u="sng" dirty="0">
              <a:solidFill>
                <a:schemeClr val="hlink"/>
              </a:solidFill>
              <a:hlinkClick r:id="rId3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 dirty="0">
                <a:solidFill>
                  <a:schemeClr val="hlink"/>
                </a:solidFill>
                <a:hlinkClick r:id="rId3"/>
              </a:rPr>
              <a:t>facebook.com/</a:t>
            </a:r>
            <a:r>
              <a:rPr lang="cs-CZ" i="1" u="sng" dirty="0" err="1">
                <a:solidFill>
                  <a:schemeClr val="hlink"/>
                </a:solidFill>
                <a:hlinkClick r:id="rId3"/>
              </a:rPr>
              <a:t>englishautonomously</a:t>
            </a:r>
            <a:r>
              <a:rPr lang="cs-CZ" i="1" u="sng" dirty="0">
                <a:solidFill>
                  <a:schemeClr val="hlink"/>
                </a:solidFill>
                <a:hlinkClick r:id="rId3"/>
              </a:rPr>
              <a:t>/</a:t>
            </a:r>
            <a:endParaRPr i="1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 dirty="0"/>
          </a:p>
        </p:txBody>
      </p:sp>
      <p:sp>
        <p:nvSpPr>
          <p:cNvPr id="434" name="Google Shape;434;p6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35" name="Google Shape;435;p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31</a:t>
            </a:fld>
            <a:endParaRPr/>
          </a:p>
        </p:txBody>
      </p:sp>
      <p:pic>
        <p:nvPicPr>
          <p:cNvPr id="436" name="Google Shape;436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49875" y="2933624"/>
            <a:ext cx="4436626" cy="332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5"/>
          <p:cNvSpPr txBox="1">
            <a:spLocks noGrp="1"/>
          </p:cNvSpPr>
          <p:nvPr>
            <p:ph type="title"/>
          </p:nvPr>
        </p:nvSpPr>
        <p:spPr>
          <a:xfrm>
            <a:off x="2436961" y="804790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>course information</a:t>
            </a: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43" name="Google Shape;443;p55"/>
          <p:cNvSpPr txBox="1">
            <a:spLocks noGrp="1"/>
          </p:cNvSpPr>
          <p:nvPr>
            <p:ph type="body" idx="2"/>
          </p:nvPr>
        </p:nvSpPr>
        <p:spPr>
          <a:xfrm>
            <a:off x="1058992" y="2354323"/>
            <a:ext cx="8539089" cy="1751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3"/>
              </a:rPr>
              <a:t>is.muni.cz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3"/>
              </a:rPr>
              <a:t>cjv.muni.cz/en/english-autonomously/</a:t>
            </a:r>
            <a:endParaRPr i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cs-CZ" i="1" u="sng">
                <a:solidFill>
                  <a:schemeClr val="hlink"/>
                </a:solidFill>
                <a:hlinkClick r:id="rId4"/>
              </a:rPr>
              <a:t>facebook.com/englishautonomously/</a:t>
            </a:r>
            <a:endParaRPr i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</p:txBody>
      </p:sp>
      <p:sp>
        <p:nvSpPr>
          <p:cNvPr id="444" name="Google Shape;444;p5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45" name="Google Shape;445;p5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5"/>
          <p:cNvSpPr txBox="1">
            <a:spLocks noGrp="1"/>
          </p:cNvSpPr>
          <p:nvPr>
            <p:ph type="title"/>
          </p:nvPr>
        </p:nvSpPr>
        <p:spPr>
          <a:xfrm>
            <a:off x="2436961" y="57912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dirty="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 dirty="0" smtClean="0">
                <a:latin typeface="Verdana"/>
                <a:ea typeface="Verdana"/>
                <a:cs typeface="Verdana"/>
                <a:sym typeface="Verdana"/>
              </a:rPr>
              <a:t>EA </a:t>
            </a:r>
            <a:r>
              <a:rPr lang="cs-CZ" sz="2600" dirty="0" err="1" smtClean="0">
                <a:latin typeface="Verdana"/>
                <a:ea typeface="Verdana"/>
                <a:cs typeface="Verdana"/>
                <a:sym typeface="Verdana"/>
              </a:rPr>
              <a:t>schedule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1" name="Google Shape;461;p25"/>
          <p:cNvSpPr txBox="1">
            <a:spLocks noGrp="1"/>
          </p:cNvSpPr>
          <p:nvPr>
            <p:ph type="body" idx="2"/>
          </p:nvPr>
        </p:nvSpPr>
        <p:spPr>
          <a:xfrm>
            <a:off x="764988" y="2019291"/>
            <a:ext cx="10662000" cy="41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25" tIns="41450" rIns="82925" bIns="4145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3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2nd </a:t>
            </a:r>
            <a:r>
              <a:rPr lang="cs-CZ" sz="2400" dirty="0" err="1"/>
              <a:t>introductory</a:t>
            </a:r>
            <a:r>
              <a:rPr lang="cs-CZ" sz="2400" dirty="0"/>
              <a:t> session, </a:t>
            </a:r>
            <a:r>
              <a:rPr lang="cs-CZ" sz="2400" dirty="0" err="1" smtClean="0"/>
              <a:t>March</a:t>
            </a:r>
            <a:r>
              <a:rPr lang="cs-CZ" sz="2400" dirty="0" smtClean="0"/>
              <a:t> 10 </a:t>
            </a:r>
            <a:r>
              <a:rPr lang="cs-CZ" sz="2400" dirty="0" smtClean="0"/>
              <a:t>–</a:t>
            </a:r>
            <a:r>
              <a:rPr lang="cs-CZ" sz="2400" b="1" dirty="0"/>
              <a:t> </a:t>
            </a:r>
            <a:r>
              <a:rPr lang="cs-CZ" sz="2400" b="1" dirty="0" err="1" smtClean="0"/>
              <a:t>goal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setting</a:t>
            </a:r>
            <a:endParaRPr sz="2400" b="1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1st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session, </a:t>
            </a:r>
            <a:r>
              <a:rPr lang="cs-CZ" sz="2400" dirty="0" err="1" smtClean="0"/>
              <a:t>March</a:t>
            </a:r>
            <a:r>
              <a:rPr lang="cs-CZ" sz="2400" dirty="0" smtClean="0"/>
              <a:t> 11 - 20</a:t>
            </a:r>
            <a:r>
              <a:rPr lang="cs-CZ" sz="2400" dirty="0" smtClean="0"/>
              <a:t> </a:t>
            </a:r>
            <a:r>
              <a:rPr lang="cs-CZ" sz="2400" dirty="0" smtClean="0"/>
              <a:t>- </a:t>
            </a:r>
            <a:r>
              <a:rPr lang="cs-CZ" sz="2400" b="1" dirty="0" smtClean="0"/>
              <a:t>learning </a:t>
            </a:r>
            <a:r>
              <a:rPr lang="cs-CZ" sz="2400" b="1" dirty="0" err="1" smtClean="0"/>
              <a:t>plan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 err="1"/>
              <a:t>two</a:t>
            </a:r>
            <a:r>
              <a:rPr lang="cs-CZ" sz="2400" dirty="0"/>
              <a:t> </a:t>
            </a:r>
            <a:r>
              <a:rPr lang="cs-CZ" sz="2400" dirty="0" err="1"/>
              <a:t>modules</a:t>
            </a:r>
            <a:r>
              <a:rPr lang="cs-CZ" sz="2400" dirty="0"/>
              <a:t> of </a:t>
            </a:r>
            <a:r>
              <a:rPr lang="cs-CZ" sz="2400" dirty="0" err="1"/>
              <a:t>your</a:t>
            </a:r>
            <a:r>
              <a:rPr lang="cs-CZ" sz="2400" dirty="0"/>
              <a:t> </a:t>
            </a:r>
            <a:r>
              <a:rPr lang="cs-CZ" sz="2400" dirty="0" err="1"/>
              <a:t>choice</a:t>
            </a:r>
            <a:r>
              <a:rPr lang="cs-CZ" sz="2400" dirty="0"/>
              <a:t> + </a:t>
            </a:r>
            <a:r>
              <a:rPr lang="cs-CZ" sz="2400" dirty="0" err="1"/>
              <a:t>your</a:t>
            </a:r>
            <a:r>
              <a:rPr lang="cs-CZ" sz="2400" dirty="0"/>
              <a:t> independent work + </a:t>
            </a:r>
            <a:r>
              <a:rPr lang="cs-CZ" sz="2400" dirty="0" smtClean="0"/>
              <a:t>log </a:t>
            </a:r>
            <a:r>
              <a:rPr lang="cs-CZ" sz="2400" dirty="0" err="1" smtClean="0"/>
              <a:t>writing</a:t>
            </a:r>
            <a:r>
              <a:rPr lang="cs-CZ" sz="2400" dirty="0" smtClean="0"/>
              <a:t> – </a:t>
            </a:r>
            <a:r>
              <a:rPr lang="cs-CZ" sz="2400" b="1" dirty="0" err="1" smtClean="0"/>
              <a:t>March</a:t>
            </a:r>
            <a:r>
              <a:rPr lang="cs-CZ" sz="2400" b="1" dirty="0" smtClean="0"/>
              <a:t> - May</a:t>
            </a:r>
            <a:endParaRPr sz="2400" b="1" dirty="0"/>
          </a:p>
          <a:p>
            <a:pPr marL="457200" lvl="0" indent="-2728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2nd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 </a:t>
            </a:r>
            <a:r>
              <a:rPr lang="cs-CZ" sz="2400" dirty="0"/>
              <a:t>in </a:t>
            </a:r>
            <a:r>
              <a:rPr lang="cs-CZ" sz="2400" dirty="0" err="1" smtClean="0"/>
              <a:t>late</a:t>
            </a:r>
            <a:r>
              <a:rPr lang="cs-CZ" sz="2400" dirty="0" smtClean="0"/>
              <a:t> </a:t>
            </a:r>
            <a:r>
              <a:rPr lang="cs-CZ" sz="2400" dirty="0" err="1" smtClean="0"/>
              <a:t>April</a:t>
            </a:r>
            <a:r>
              <a:rPr lang="cs-CZ" sz="2400" dirty="0" smtClean="0"/>
              <a:t>/ May </a:t>
            </a:r>
            <a:r>
              <a:rPr lang="cs-CZ" sz="2400" dirty="0" smtClean="0"/>
              <a:t>- </a:t>
            </a:r>
            <a:r>
              <a:rPr lang="cs-CZ" sz="2400" b="1" dirty="0"/>
              <a:t>monitoring</a:t>
            </a:r>
            <a:endParaRPr sz="2400" b="1" dirty="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Char char="•"/>
            </a:pPr>
            <a:r>
              <a:rPr lang="cs-CZ" sz="2400" dirty="0"/>
              <a:t>3rd </a:t>
            </a:r>
            <a:r>
              <a:rPr lang="cs-CZ" sz="2400" dirty="0" err="1"/>
              <a:t>ind</a:t>
            </a:r>
            <a:r>
              <a:rPr lang="cs-CZ" sz="2400" dirty="0"/>
              <a:t>. counselling </a:t>
            </a:r>
            <a:r>
              <a:rPr lang="cs-CZ" sz="2400" dirty="0" smtClean="0"/>
              <a:t>session </a:t>
            </a:r>
            <a:r>
              <a:rPr lang="cs-CZ" sz="2400" dirty="0"/>
              <a:t>in the </a:t>
            </a:r>
            <a:r>
              <a:rPr lang="cs-CZ" sz="2400" dirty="0" err="1"/>
              <a:t>exam</a:t>
            </a:r>
            <a:r>
              <a:rPr lang="cs-CZ" sz="2400" dirty="0"/>
              <a:t> period - </a:t>
            </a:r>
            <a:r>
              <a:rPr lang="cs-CZ" sz="2400" b="1" dirty="0" err="1"/>
              <a:t>evaluation</a:t>
            </a:r>
            <a:endParaRPr sz="2400" b="1" dirty="0"/>
          </a:p>
        </p:txBody>
      </p:sp>
      <p:sp>
        <p:nvSpPr>
          <p:cNvPr id="462" name="Google Shape;462;p25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63" name="Google Shape;463;p25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33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88" y="597486"/>
            <a:ext cx="1277199" cy="1702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6"/>
          <p:cNvSpPr txBox="1">
            <a:spLocks noGrp="1"/>
          </p:cNvSpPr>
          <p:nvPr>
            <p:ph type="title"/>
          </p:nvPr>
        </p:nvSpPr>
        <p:spPr>
          <a:xfrm>
            <a:off x="696233" y="1631962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37931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to do list –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before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sz="2600" dirty="0" err="1">
                <a:latin typeface="Verdana"/>
                <a:ea typeface="Verdana"/>
                <a:cs typeface="Verdana"/>
                <a:sym typeface="Verdana"/>
              </a:rPr>
              <a:t>time</a:t>
            </a:r>
            <a:r>
              <a:rPr lang="cs-CZ" sz="2600" dirty="0">
                <a:latin typeface="Verdana"/>
                <a:ea typeface="Verdana"/>
                <a:cs typeface="Verdana"/>
                <a:sym typeface="Verdana"/>
              </a:rPr>
              <a:t> </a:t>
            </a:r>
            <a:endParaRPr sz="26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0" name="Google Shape;470;p26"/>
          <p:cNvSpPr txBox="1">
            <a:spLocks noGrp="1"/>
          </p:cNvSpPr>
          <p:nvPr>
            <p:ph type="body" idx="1"/>
          </p:nvPr>
        </p:nvSpPr>
        <p:spPr>
          <a:xfrm>
            <a:off x="666000" y="2266762"/>
            <a:ext cx="10576079" cy="4110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work on 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self-assessment and reflection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(use CEFR, 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SWOT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and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needs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analysis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,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documents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to be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found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in Study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Materials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)</a:t>
            </a: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read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>
                <a:latin typeface="Verdana"/>
                <a:ea typeface="Verdana"/>
                <a:cs typeface="Verdana"/>
                <a:sym typeface="Verdana"/>
              </a:rPr>
              <a:t>descriptions</a:t>
            </a: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 of the </a:t>
            </a:r>
            <a:r>
              <a:rPr lang="cs-CZ" b="1" dirty="0" err="1">
                <a:latin typeface="Verdana"/>
                <a:ea typeface="Verdana"/>
                <a:cs typeface="Verdana"/>
                <a:sym typeface="Verdana"/>
              </a:rPr>
              <a:t>modules</a:t>
            </a:r>
            <a:r>
              <a:rPr lang="cs-CZ" b="1" dirty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showers</a:t>
            </a:r>
            <a:r>
              <a:rPr lang="cs-CZ" b="1" dirty="0" smtClean="0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b="1" dirty="0" smtClean="0">
                <a:latin typeface="Verdana"/>
                <a:ea typeface="Verdana"/>
                <a:cs typeface="Verdana"/>
                <a:sym typeface="Verdana"/>
              </a:rPr>
            </a:b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(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next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week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)</a:t>
            </a:r>
            <a:endParaRPr lang="cs-CZ" dirty="0" smtClean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cs-CZ" dirty="0">
                <a:latin typeface="Verdana"/>
                <a:ea typeface="Verdana"/>
                <a:cs typeface="Verdana"/>
                <a:sym typeface="Verdana"/>
              </a:rPr>
              <a:t>t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hink about </a:t>
            </a:r>
            <a:r>
              <a:rPr lang="cs-CZ" dirty="0" err="1" smtClean="0"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cs-CZ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goal</a:t>
            </a: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s</a:t>
            </a:r>
            <a:r>
              <a:rPr lang="cs-CZ" b="1" dirty="0" smtClean="0">
                <a:latin typeface="Verdana"/>
                <a:ea typeface="Verdana"/>
                <a:cs typeface="Verdana"/>
                <a:sym typeface="Verdana"/>
              </a:rPr>
              <a:t> and </a:t>
            </a:r>
            <a:r>
              <a:rPr lang="cs-CZ" b="1" dirty="0" err="1" smtClean="0">
                <a:latin typeface="Verdana"/>
                <a:ea typeface="Verdana"/>
                <a:cs typeface="Verdana"/>
                <a:sym typeface="Verdana"/>
              </a:rPr>
              <a:t>preferences</a:t>
            </a:r>
            <a:r>
              <a:rPr lang="cs-CZ" b="1" dirty="0" smtClean="0">
                <a:latin typeface="Verdana"/>
                <a:ea typeface="Verdana"/>
                <a:cs typeface="Verdana"/>
                <a:sym typeface="Verdana"/>
              </a:rPr>
              <a:t> </a:t>
            </a:r>
            <a:endParaRPr dirty="0"/>
          </a:p>
        </p:txBody>
      </p:sp>
      <p:sp>
        <p:nvSpPr>
          <p:cNvPr id="471" name="Google Shape;471;p26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34</a:t>
            </a:fld>
            <a:endParaRPr/>
          </a:p>
        </p:txBody>
      </p:sp>
      <p:sp>
        <p:nvSpPr>
          <p:cNvPr id="472" name="Google Shape;472;p26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73" name="Google Shape;473;p26"/>
          <p:cNvSpPr txBox="1"/>
          <p:nvPr/>
        </p:nvSpPr>
        <p:spPr>
          <a:xfrm>
            <a:off x="3242159" y="81235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lnSpc>
                <a:spcPct val="11503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6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74" name="Google Shape;47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7734234" y="5471000"/>
            <a:ext cx="1742625" cy="1234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041927" y="3699445"/>
            <a:ext cx="1660270" cy="124520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538653" y="4622830"/>
            <a:ext cx="1547858" cy="206381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476" name="Google Shape;476;p26" descr="https://lh5.googleusercontent.com/FyX4fk53t-n1vqih-A2A2C2c46WJTSz0cgTnSsJ_R8fe4xz6jdVJlD60d4AHBVOP75wiHI4atPvTG0TAlJboK0O1W5-yg69MDp0y7z3u0ZVGGROwiTcvVZx1oQipx25ikxPqfMM"/>
          <p:cNvPicPr preferRelativeResize="0"/>
          <p:nvPr/>
        </p:nvPicPr>
        <p:blipFill rotWithShape="1">
          <a:blip r:embed="rId6">
            <a:alphaModFix/>
          </a:blip>
          <a:srcRect l="20845" t="16660" r="21170" b="12169"/>
          <a:stretch/>
        </p:blipFill>
        <p:spPr>
          <a:xfrm rot="-5400000">
            <a:off x="10504763" y="5341115"/>
            <a:ext cx="1302153" cy="118282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27"/>
          <p:cNvSpPr txBox="1">
            <a:spLocks noGrp="1"/>
          </p:cNvSpPr>
          <p:nvPr>
            <p:ph type="title"/>
          </p:nvPr>
        </p:nvSpPr>
        <p:spPr>
          <a:xfrm>
            <a:off x="2436961" y="686642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1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r>
              <a:rPr lang="cs-CZ" sz="2879"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cs-CZ" sz="2879">
                <a:latin typeface="Verdana"/>
                <a:ea typeface="Verdana"/>
                <a:cs typeface="Verdana"/>
                <a:sym typeface="Verdana"/>
              </a:rPr>
            </a:br>
            <a:endParaRPr sz="2879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83" name="Google Shape;483;p27"/>
          <p:cNvSpPr txBox="1">
            <a:spLocks noGrp="1"/>
          </p:cNvSpPr>
          <p:nvPr>
            <p:ph type="body" idx="2"/>
          </p:nvPr>
        </p:nvSpPr>
        <p:spPr>
          <a:xfrm>
            <a:off x="735532" y="1665096"/>
            <a:ext cx="8064000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Thank you for accepting our invitation</a:t>
            </a: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r>
              <a:rPr lang="cs-CZ" sz="2903"/>
              <a:t>to be autonomous with us...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484" name="Google Shape;484;p27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85" name="Google Shape;485;p27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28"/>
          <p:cNvSpPr txBox="1">
            <a:spLocks noGrp="1"/>
          </p:cNvSpPr>
          <p:nvPr>
            <p:ph type="title"/>
          </p:nvPr>
        </p:nvSpPr>
        <p:spPr>
          <a:xfrm>
            <a:off x="2436961" y="476881"/>
            <a:ext cx="8231040" cy="114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2503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ENGLISH AUTONOMOUSLY</a:t>
            </a:r>
            <a:br>
              <a:rPr lang="cs-CZ" sz="2600">
                <a:latin typeface="Verdana"/>
                <a:ea typeface="Verdana"/>
                <a:cs typeface="Verdana"/>
                <a:sym typeface="Verdana"/>
              </a:rPr>
            </a:br>
            <a:r>
              <a:rPr lang="cs-CZ" sz="2600">
                <a:latin typeface="Verdana"/>
                <a:ea typeface="Verdana"/>
                <a:cs typeface="Verdana"/>
                <a:sym typeface="Verdana"/>
              </a:rPr>
              <a:t>bibliography</a:t>
            </a:r>
            <a:endParaRPr sz="260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92" name="Google Shape;492;p28"/>
          <p:cNvSpPr txBox="1">
            <a:spLocks noGrp="1"/>
          </p:cNvSpPr>
          <p:nvPr>
            <p:ph type="body" idx="2"/>
          </p:nvPr>
        </p:nvSpPr>
        <p:spPr>
          <a:xfrm>
            <a:off x="666000" y="1748938"/>
            <a:ext cx="10246642" cy="4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Holec, Henri: </a:t>
            </a:r>
            <a:r>
              <a:rPr lang="cs-CZ" sz="2540" i="1"/>
              <a:t>Autonomy and Foreign Language Learning</a:t>
            </a:r>
            <a:r>
              <a:rPr lang="cs-CZ" sz="2540"/>
              <a:t>. Oxford, 1981.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Little, David: </a:t>
            </a:r>
            <a:r>
              <a:rPr lang="cs-CZ" sz="2540" i="1"/>
              <a:t>Learner autonomy 1: definitions, issues and problems</a:t>
            </a:r>
            <a:r>
              <a:rPr lang="cs-CZ" sz="2540"/>
              <a:t>. Dublin, 1991.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Karlsson, Leena, Kjisik, Felicity &amp; Nordlund, Joan: </a:t>
            </a:r>
            <a:r>
              <a:rPr lang="cs-CZ" sz="2540" i="1"/>
              <a:t>From Here To Autonomy</a:t>
            </a:r>
            <a:r>
              <a:rPr lang="cs-CZ" sz="2540"/>
              <a:t>. Helsinki, 1997.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Char char="•"/>
            </a:pPr>
            <a:r>
              <a:rPr lang="cs-CZ" sz="2540"/>
              <a:t>Schraw, Gregory and Dennison, Ryne Sperling</a:t>
            </a:r>
            <a:r>
              <a:rPr lang="cs-CZ" sz="2540" i="1"/>
              <a:t>: Assessing metacognitive awareness. </a:t>
            </a:r>
            <a:r>
              <a:rPr lang="cs-CZ" sz="2540"/>
              <a:t>In</a:t>
            </a:r>
            <a:r>
              <a:rPr lang="cs-CZ" sz="2540" i="1"/>
              <a:t>: Contemporary Educational Psychology, </a:t>
            </a:r>
            <a:r>
              <a:rPr lang="cs-CZ" sz="2540"/>
              <a:t>19, 460-475</a:t>
            </a:r>
            <a:r>
              <a:rPr lang="cs-CZ" sz="2540" i="1"/>
              <a:t>. </a:t>
            </a:r>
            <a:endParaRPr sz="254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40"/>
              <a:buFont typeface="Arial"/>
              <a:buNone/>
            </a:pPr>
            <a:endParaRPr sz="254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Font typeface="Arial"/>
              <a:buNone/>
            </a:pPr>
            <a:endParaRPr sz="2903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endParaRPr/>
          </a:p>
        </p:txBody>
      </p:sp>
      <p:sp>
        <p:nvSpPr>
          <p:cNvPr id="493" name="Google Shape;493;p28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494" name="Google Shape;494;p28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36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Group discussion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3159" y="2019301"/>
            <a:ext cx="10074488" cy="639763"/>
          </a:xfrm>
        </p:spPr>
        <p:txBody>
          <a:bodyPr/>
          <a:lstStyle/>
          <a:p>
            <a:r>
              <a:rPr lang="cs-CZ" dirty="0" smtClean="0"/>
              <a:t>English learning + autonomy = autonomous English Learning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4</a:t>
            </a:fld>
            <a:endParaRPr lang="cs-CZ"/>
          </a:p>
        </p:txBody>
      </p:sp>
      <p:sp>
        <p:nvSpPr>
          <p:cNvPr id="8" name="Google Shape;162;p9"/>
          <p:cNvSpPr txBox="1">
            <a:spLocks noGrp="1"/>
          </p:cNvSpPr>
          <p:nvPr>
            <p:ph type="body" idx="2"/>
          </p:nvPr>
        </p:nvSpPr>
        <p:spPr>
          <a:xfrm>
            <a:off x="4720583" y="3119718"/>
            <a:ext cx="2268233" cy="272392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800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cs-CZ" sz="8000"/>
              <a:t>?</a:t>
            </a:r>
            <a:endParaRPr sz="8000"/>
          </a:p>
        </p:txBody>
      </p:sp>
      <p:sp>
        <p:nvSpPr>
          <p:cNvPr id="9" name="Obdélník 8"/>
          <p:cNvSpPr/>
          <p:nvPr/>
        </p:nvSpPr>
        <p:spPr>
          <a:xfrm>
            <a:off x="908173" y="4955995"/>
            <a:ext cx="30604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padlet.com/marta_skupka/EA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8023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l="17464" t="14272" r="19418" b="6890"/>
          <a:stretch/>
        </p:blipFill>
        <p:spPr>
          <a:xfrm>
            <a:off x="1075765" y="310165"/>
            <a:ext cx="9157447" cy="6430899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93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619" y="2139065"/>
            <a:ext cx="6695621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4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25" y="1989138"/>
            <a:ext cx="714375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42900" lvl="0" indent="-1585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What is autonomous learning? </a:t>
            </a: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                                         </a:t>
            </a:r>
            <a:endParaRPr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/>
              <a:t>                                            </a:t>
            </a:r>
            <a:endParaRPr sz="2903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  <p:pic>
        <p:nvPicPr>
          <p:cNvPr id="174" name="Google Shape;17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7532" y="2509432"/>
            <a:ext cx="6909709" cy="363347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5" name="Google Shape;175;p3"/>
          <p:cNvSpPr/>
          <p:nvPr/>
        </p:nvSpPr>
        <p:spPr>
          <a:xfrm>
            <a:off x="8422867" y="6353889"/>
            <a:ext cx="299633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Picture retrieved from: https://www.fulcrumlabs.ai/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0000"/>
          </a:bodyPr>
          <a:lstStyle/>
          <a:p>
            <a:pPr marL="0" lvl="0" indent="0" algn="r" rtl="0">
              <a:lnSpc>
                <a:spcPct val="138937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 sz="2591">
                <a:latin typeface="Verdana"/>
                <a:ea typeface="Verdana"/>
                <a:cs typeface="Verdana"/>
                <a:sym typeface="Verdana"/>
              </a:rPr>
              <a:t>ENGLISH AUTONOMOUSLY </a:t>
            </a:r>
            <a:br>
              <a:rPr lang="cs-CZ" sz="2591">
                <a:latin typeface="Verdana"/>
                <a:ea typeface="Verdana"/>
                <a:cs typeface="Verdana"/>
                <a:sym typeface="Verdana"/>
              </a:rPr>
            </a:br>
            <a:endParaRPr sz="2591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666000" y="1320911"/>
            <a:ext cx="10753200" cy="39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 smtClean="0"/>
              <a:t>What </a:t>
            </a:r>
            <a:r>
              <a:rPr lang="cs-CZ" sz="2903" dirty="0"/>
              <a:t>is autonomous learning?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</a:t>
            </a:r>
            <a:endParaRPr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r>
              <a:rPr lang="cs-CZ" sz="2903" dirty="0"/>
              <a:t>                                            </a:t>
            </a:r>
            <a:endParaRPr sz="2903" dirty="0"/>
          </a:p>
          <a:p>
            <a:pPr marL="1524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15240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3"/>
              <a:buNone/>
            </a:pPr>
            <a:endParaRPr sz="2903"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  <a:p>
            <a:pPr marL="342900" lvl="0" indent="-165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dirty="0"/>
          </a:p>
        </p:txBody>
      </p:sp>
      <p:sp>
        <p:nvSpPr>
          <p:cNvPr id="172" name="Google Shape;172;p3"/>
          <p:cNvSpPr txBox="1">
            <a:spLocks noGrp="1"/>
          </p:cNvSpPr>
          <p:nvPr>
            <p:ph type="ftr" idx="11"/>
          </p:nvPr>
        </p:nvSpPr>
        <p:spPr>
          <a:xfrm>
            <a:off x="563592" y="6248400"/>
            <a:ext cx="840788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cs-CZ"/>
              <a:t>Masaryk University Language Centre</a:t>
            </a:r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sldNum" idx="12"/>
          </p:nvPr>
        </p:nvSpPr>
        <p:spPr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  <p:pic>
        <p:nvPicPr>
          <p:cNvPr id="2052" name="Picture 4" descr="http://4.bp.blogspot.com/-tGwcckNkDTc/UgU2N1dREQI/AAAAAAAAB5M/FxTa42EHnW8/s1600/Montgomery_30_Blogger_SF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100" y="2139065"/>
            <a:ext cx="6966324" cy="39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963</TotalTime>
  <Words>1746</Words>
  <Application>Microsoft Office PowerPoint</Application>
  <PresentationFormat>Širokoúhlá obrazovka</PresentationFormat>
  <Paragraphs>402</Paragraphs>
  <Slides>36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36</vt:i4>
      </vt:variant>
    </vt:vector>
  </HeadingPairs>
  <TitlesOfParts>
    <vt:vector size="43" baseType="lpstr">
      <vt:lpstr>Verdana</vt:lpstr>
      <vt:lpstr>Architects Daughter</vt:lpstr>
      <vt:lpstr>Tahoma</vt:lpstr>
      <vt:lpstr>Times New Roman</vt:lpstr>
      <vt:lpstr>Noto Sans Symbols</vt:lpstr>
      <vt:lpstr>Arial</vt:lpstr>
      <vt:lpstr>Presentation_MU_EN</vt:lpstr>
      <vt:lpstr>English Autonomously  - online version</vt:lpstr>
      <vt:lpstr>Prezentace aplikace PowerPoint</vt:lpstr>
      <vt:lpstr>ENGLISH AUTONOMOUSLY </vt:lpstr>
      <vt:lpstr>Group discussion</vt:lpstr>
      <vt:lpstr>Prezentace aplikace PowerPoint</vt:lpstr>
      <vt:lpstr>ENGLISH AUTONOMOUSLY  </vt:lpstr>
      <vt:lpstr>ENGLISH AUTONOMOUSLY  </vt:lpstr>
      <vt:lpstr>ENGLISH AUTONOMOUSLY  </vt:lpstr>
      <vt:lpstr>ENGLISH AUTONOMOUSLY  </vt:lpstr>
      <vt:lpstr>ENGLISH AUTONOMOUSLY autonomous learning</vt:lpstr>
      <vt:lpstr>ENGLISH AUTONOMOUSLY autonomous learner</vt:lpstr>
      <vt:lpstr>ENGLISH AUTONOMOUSLY autonomous learner</vt:lpstr>
      <vt:lpstr>ENGLISH AUTONOMOUSLY autonomous learning</vt:lpstr>
      <vt:lpstr>ENGLISH AUTONOMOUSLY personalized learning</vt:lpstr>
      <vt:lpstr>ENGLISH AUTONOMOUSLY roles</vt:lpstr>
      <vt:lpstr>ENGLISH AUTONOMOUSLY  principles</vt:lpstr>
      <vt:lpstr>ENGLISH AUTONOMOUSLY visual course structure</vt:lpstr>
      <vt:lpstr>ENGLISH AUTONOMOUSLY basic course structure</vt:lpstr>
      <vt:lpstr>Prezentace aplikace PowerPoint</vt:lpstr>
      <vt:lpstr>Prezentace aplikace PowerPoint</vt:lpstr>
      <vt:lpstr>ENGLISH AUTONOMOUSLY numerical course structure</vt:lpstr>
      <vt:lpstr>ENGLISH AUTONOMOUSLY metacognition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ENGLISH AUTONOMOUSLY metacognition and course structure </vt:lpstr>
      <vt:lpstr>ENGLISH AUTONOMOUSLY course core values</vt:lpstr>
      <vt:lpstr>ENGLISH AUTONOMOUSLY support group suggestions</vt:lpstr>
      <vt:lpstr>ENGLISH AUTONOMOUSLY course information</vt:lpstr>
      <vt:lpstr>ENGLISH AUTONOMOUSLY EA schedule</vt:lpstr>
      <vt:lpstr>to do list – before next time </vt:lpstr>
      <vt:lpstr>ENGLISH AUTONOMOUSLY </vt:lpstr>
      <vt:lpstr>ENGLISH AUTONOMOUSLY bibliography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Autonomously</dc:title>
  <dc:creator>Martina Šindelářová Skupeňová</dc:creator>
  <cp:lastModifiedBy>Martina Šindelářová Skupeňová</cp:lastModifiedBy>
  <cp:revision>35</cp:revision>
  <dcterms:created xsi:type="dcterms:W3CDTF">2019-01-14T10:39:19Z</dcterms:created>
  <dcterms:modified xsi:type="dcterms:W3CDTF">2021-03-03T14:54:21Z</dcterms:modified>
</cp:coreProperties>
</file>