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30"/>
  </p:notesMasterIdLst>
  <p:sldIdLst>
    <p:sldId id="256" r:id="rId2"/>
    <p:sldId id="257" r:id="rId3"/>
    <p:sldId id="261" r:id="rId4"/>
    <p:sldId id="258" r:id="rId5"/>
    <p:sldId id="305" r:id="rId6"/>
    <p:sldId id="262" r:id="rId7"/>
    <p:sldId id="306" r:id="rId8"/>
    <p:sldId id="266" r:id="rId9"/>
    <p:sldId id="316" r:id="rId10"/>
    <p:sldId id="317" r:id="rId11"/>
    <p:sldId id="278" r:id="rId12"/>
    <p:sldId id="324" r:id="rId13"/>
    <p:sldId id="318" r:id="rId14"/>
    <p:sldId id="304" r:id="rId15"/>
    <p:sldId id="319" r:id="rId16"/>
    <p:sldId id="323" r:id="rId17"/>
    <p:sldId id="264" r:id="rId18"/>
    <p:sldId id="309" r:id="rId19"/>
    <p:sldId id="311" r:id="rId20"/>
    <p:sldId id="269" r:id="rId21"/>
    <p:sldId id="313" r:id="rId22"/>
    <p:sldId id="320" r:id="rId23"/>
    <p:sldId id="314" r:id="rId24"/>
    <p:sldId id="321" r:id="rId25"/>
    <p:sldId id="322" r:id="rId26"/>
    <p:sldId id="260" r:id="rId27"/>
    <p:sldId id="285" r:id="rId28"/>
    <p:sldId id="286" r:id="rId29"/>
  </p:sldIdLst>
  <p:sldSz cx="9144000" cy="5143500" type="screen16x9"/>
  <p:notesSz cx="6858000" cy="9144000"/>
  <p:embeddedFontLst>
    <p:embeddedFont>
      <p:font typeface="Arvo" panose="020B0604020202020204" charset="0"/>
      <p:regular r:id="rId31"/>
      <p:bold r:id="rId32"/>
      <p:italic r:id="rId33"/>
      <p:boldItalic r:id="rId34"/>
    </p:embeddedFont>
    <p:embeddedFont>
      <p:font typeface="Bodoni" panose="020B0604020202020204" charset="0"/>
      <p:regular r:id="rId35"/>
      <p:bold r:id="rId36"/>
      <p:italic r:id="rId37"/>
      <p:boldItalic r:id="rId38"/>
    </p:embeddedFont>
    <p:embeddedFont>
      <p:font typeface="Ubuntu" panose="020B0604020202020204" charset="0"/>
      <p:regular r:id="rId39"/>
      <p:bold r:id="rId40"/>
      <p:italic r:id="rId41"/>
      <p:boldItalic r:id="rId42"/>
    </p:embeddedFont>
    <p:embeddedFont>
      <p:font typeface="Ubuntu Light" panose="020B0604020202020204" charset="0"/>
      <p:regular r:id="rId43"/>
      <p:bold r:id="rId44"/>
      <p:italic r:id="rId45"/>
      <p:boldItalic r:id="rId46"/>
    </p:embeddedFont>
    <p:embeddedFont>
      <p:font typeface="Ubuntu Medium" panose="020B060402020202020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3053">
          <p15:clr>
            <a:srgbClr val="A4A3A4"/>
          </p15:clr>
        </p15:guide>
        <p15:guide id="3" orient="horz" pos="2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8B61F2-B25E-4DCB-A65C-CCE704829C74}">
  <a:tblStyle styleId="{0C8B61F2-B25E-4DCB-A65C-CCE704829C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B7435A7-215B-4D99-A677-577C9A2A276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/>
        <p:guide orient="horz" pos="3053"/>
        <p:guide orient="horz" pos="287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84413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42eb61d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42eb61d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42eb61d9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42eb61d9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442eb61d9d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442eb61d9d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42eb61d9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42eb61d9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42eb61d9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42eb61d9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442eb61d9d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442eb61d9d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42eb61d9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42eb61d9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442eb61d9d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442eb61d9d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42eb61d9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42eb61d9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42eb61d9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42eb61d9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442eb61d9d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442eb61d9d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42eb61d9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42eb61d9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42eb61d9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42eb61d9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42eb61d9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42eb61d9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42eb61d9d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42eb61d9d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42eb61d9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42eb61d9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42eb61d9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42eb61d9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42eb61d9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42eb61d9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442eb61d9d_0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442eb61d9d_0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442eb61d9d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442eb61d9d_0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42eb61d9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42eb61d9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42eb61d9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42eb61d9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442eb61d9d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442eb61d9d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42eb61d9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42eb61d9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442eb61d9d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442eb61d9d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42eb61d9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42eb61d9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676300" y="321200"/>
            <a:ext cx="4885500" cy="443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10650" y="1856275"/>
            <a:ext cx="6157800" cy="875700"/>
          </a:xfrm>
          <a:prstGeom prst="rect">
            <a:avLst/>
          </a:prstGeom>
          <a:ln w="381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frame">
  <p:cSld name="BLANK_1_1"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/>
          <p:nvPr/>
        </p:nvSpPr>
        <p:spPr>
          <a:xfrm>
            <a:off x="406950" y="416250"/>
            <a:ext cx="8330100" cy="431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quare with title and text">
  <p:cSld name="CUSTOM_1"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41" name="Google Shape;141;p20"/>
          <p:cNvSpPr/>
          <p:nvPr/>
        </p:nvSpPr>
        <p:spPr>
          <a:xfrm>
            <a:off x="406950" y="352200"/>
            <a:ext cx="4287900" cy="4311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737850" y="980260"/>
            <a:ext cx="3571500" cy="5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subTitle" idx="1"/>
          </p:nvPr>
        </p:nvSpPr>
        <p:spPr>
          <a:xfrm>
            <a:off x="737850" y="2261500"/>
            <a:ext cx="3606600" cy="19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44" name="Google Shape;144;p20"/>
          <p:cNvCxnSpPr/>
          <p:nvPr/>
        </p:nvCxnSpPr>
        <p:spPr>
          <a:xfrm>
            <a:off x="2203050" y="159747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with cyan frame">
  <p:cSld name="CUSTOM_1_1_1"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/>
          <p:nvPr/>
        </p:nvSpPr>
        <p:spPr>
          <a:xfrm>
            <a:off x="4609950" y="-11150"/>
            <a:ext cx="4545300" cy="521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D9D9D9"/>
                </a:solidFill>
              </a:defRPr>
            </a:lvl1pPr>
            <a:lvl2pPr lvl="1" rtl="0">
              <a:buNone/>
              <a:defRPr>
                <a:solidFill>
                  <a:srgbClr val="D9D9D9"/>
                </a:solidFill>
              </a:defRPr>
            </a:lvl2pPr>
            <a:lvl3pPr lvl="2" rtl="0">
              <a:buNone/>
              <a:defRPr>
                <a:solidFill>
                  <a:srgbClr val="D9D9D9"/>
                </a:solidFill>
              </a:defRPr>
            </a:lvl3pPr>
            <a:lvl4pPr lvl="3" rtl="0">
              <a:buNone/>
              <a:defRPr>
                <a:solidFill>
                  <a:srgbClr val="D9D9D9"/>
                </a:solidFill>
              </a:defRPr>
            </a:lvl4pPr>
            <a:lvl5pPr lvl="4" rtl="0">
              <a:buNone/>
              <a:defRPr>
                <a:solidFill>
                  <a:srgbClr val="D9D9D9"/>
                </a:solidFill>
              </a:defRPr>
            </a:lvl5pPr>
            <a:lvl6pPr lvl="5" rtl="0">
              <a:buNone/>
              <a:defRPr>
                <a:solidFill>
                  <a:srgbClr val="D9D9D9"/>
                </a:solidFill>
              </a:defRPr>
            </a:lvl6pPr>
            <a:lvl7pPr lvl="6" rtl="0">
              <a:buNone/>
              <a:defRPr>
                <a:solidFill>
                  <a:srgbClr val="D9D9D9"/>
                </a:solidFill>
              </a:defRPr>
            </a:lvl7pPr>
            <a:lvl8pPr lvl="7" rtl="0">
              <a:buNone/>
              <a:defRPr>
                <a:solidFill>
                  <a:srgbClr val="D9D9D9"/>
                </a:solidFill>
              </a:defRPr>
            </a:lvl8pPr>
            <a:lvl9pPr lvl="8" rtl="0">
              <a:buNone/>
              <a:defRPr>
                <a:solidFill>
                  <a:srgbClr val="D9D9D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solidFill>
                  <a:srgbClr val="B7B7B7"/>
                </a:solidFill>
                <a:latin typeface="Arvo"/>
                <a:ea typeface="Arvo"/>
                <a:cs typeface="Arvo"/>
                <a:sym typeface="Arvo"/>
              </a:rPr>
              <a:t>‹#›</a:t>
            </a:fld>
            <a:endParaRPr sz="1200">
              <a:solidFill>
                <a:srgbClr val="B7B7B7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626079" y="980260"/>
            <a:ext cx="3571500" cy="5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subTitle" idx="1"/>
          </p:nvPr>
        </p:nvSpPr>
        <p:spPr>
          <a:xfrm>
            <a:off x="626079" y="2261500"/>
            <a:ext cx="3606600" cy="19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50" name="Google Shape;150;p21"/>
          <p:cNvCxnSpPr/>
          <p:nvPr/>
        </p:nvCxnSpPr>
        <p:spPr>
          <a:xfrm>
            <a:off x="737850" y="159747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" name="Google Shape;151;p21"/>
          <p:cNvSpPr txBox="1">
            <a:spLocks noGrp="1"/>
          </p:cNvSpPr>
          <p:nvPr>
            <p:ph type="subTitle" idx="2"/>
          </p:nvPr>
        </p:nvSpPr>
        <p:spPr>
          <a:xfrm>
            <a:off x="5079304" y="2261500"/>
            <a:ext cx="3606600" cy="19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with title and text">
  <p:cSld name="CUSTOM_7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/>
          <p:nvPr/>
        </p:nvSpPr>
        <p:spPr>
          <a:xfrm>
            <a:off x="-73650" y="-11150"/>
            <a:ext cx="9228900" cy="521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5"/>
          <p:cNvSpPr/>
          <p:nvPr/>
        </p:nvSpPr>
        <p:spPr>
          <a:xfrm>
            <a:off x="1430400" y="653850"/>
            <a:ext cx="6283200" cy="383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5"/>
          <p:cNvSpPr/>
          <p:nvPr/>
        </p:nvSpPr>
        <p:spPr>
          <a:xfrm>
            <a:off x="1430400" y="1371450"/>
            <a:ext cx="1147200" cy="3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2675900" y="1220035"/>
            <a:ext cx="3926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subTitle" idx="1"/>
          </p:nvPr>
        </p:nvSpPr>
        <p:spPr>
          <a:xfrm>
            <a:off x="2675901" y="2547750"/>
            <a:ext cx="3136200" cy="19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frame ">
  <p:cSld name="BLANK_1_1_1">
    <p:bg>
      <p:bgPr>
        <a:solidFill>
          <a:schemeClr val="accen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/>
          <p:nvPr/>
        </p:nvSpPr>
        <p:spPr>
          <a:xfrm>
            <a:off x="406950" y="416250"/>
            <a:ext cx="8330100" cy="431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xfrm>
            <a:off x="783525" y="1738050"/>
            <a:ext cx="2545800" cy="16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cxnSp>
        <p:nvCxnSpPr>
          <p:cNvPr id="175" name="Google Shape;175;p26"/>
          <p:cNvCxnSpPr/>
          <p:nvPr/>
        </p:nvCxnSpPr>
        <p:spPr>
          <a:xfrm>
            <a:off x="918900" y="3511600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698275" y="189950"/>
            <a:ext cx="53112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696224" y="1709442"/>
            <a:ext cx="3367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4572000" y="429350"/>
            <a:ext cx="2772000" cy="6357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/>
          </p:nvPr>
        </p:nvSpPr>
        <p:spPr>
          <a:xfrm>
            <a:off x="4696225" y="1198788"/>
            <a:ext cx="5311200" cy="6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3"/>
          </p:nvPr>
        </p:nvSpPr>
        <p:spPr>
          <a:xfrm>
            <a:off x="4696224" y="2836672"/>
            <a:ext cx="3367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4"/>
          </p:nvPr>
        </p:nvSpPr>
        <p:spPr>
          <a:xfrm>
            <a:off x="4696225" y="2326013"/>
            <a:ext cx="5311200" cy="6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5"/>
          </p:nvPr>
        </p:nvSpPr>
        <p:spPr>
          <a:xfrm>
            <a:off x="4696224" y="3967490"/>
            <a:ext cx="3367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6"/>
          </p:nvPr>
        </p:nvSpPr>
        <p:spPr>
          <a:xfrm>
            <a:off x="4696225" y="3453254"/>
            <a:ext cx="5311200" cy="6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0"/>
            <a:ext cx="2855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3582225" y="1426175"/>
            <a:ext cx="838800" cy="81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3582225" y="2553400"/>
            <a:ext cx="838800" cy="81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3582225" y="3680625"/>
            <a:ext cx="838800" cy="81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7" hasCustomPrompt="1"/>
          </p:nvPr>
        </p:nvSpPr>
        <p:spPr>
          <a:xfrm>
            <a:off x="3372225" y="1518275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8" hasCustomPrompt="1"/>
          </p:nvPr>
        </p:nvSpPr>
        <p:spPr>
          <a:xfrm>
            <a:off x="3372225" y="2645500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9" hasCustomPrompt="1"/>
          </p:nvPr>
        </p:nvSpPr>
        <p:spPr>
          <a:xfrm>
            <a:off x="3372225" y="3772725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SECTION_HEADER_2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56271" y="189950"/>
            <a:ext cx="53112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"/>
          </p:nvPr>
        </p:nvSpPr>
        <p:spPr>
          <a:xfrm>
            <a:off x="954225" y="1709475"/>
            <a:ext cx="3367200" cy="24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5177125" y="212900"/>
            <a:ext cx="3742800" cy="46842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4571997" y="3832425"/>
            <a:ext cx="762000" cy="11685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" name="Google Shape;35;p4"/>
          <p:cNvCxnSpPr/>
          <p:nvPr/>
        </p:nvCxnSpPr>
        <p:spPr>
          <a:xfrm>
            <a:off x="1068750" y="1340150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SECTION_HEADER_1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570047" y="993900"/>
            <a:ext cx="30555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1"/>
          </p:nvPr>
        </p:nvSpPr>
        <p:spPr>
          <a:xfrm>
            <a:off x="614775" y="2564775"/>
            <a:ext cx="29208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44" name="Google Shape;44;p6"/>
          <p:cNvCxnSpPr/>
          <p:nvPr/>
        </p:nvCxnSpPr>
        <p:spPr>
          <a:xfrm>
            <a:off x="678525" y="206057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CUSTOM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1395500" y="892500"/>
            <a:ext cx="6189000" cy="273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ubTitle" idx="1"/>
          </p:nvPr>
        </p:nvSpPr>
        <p:spPr>
          <a:xfrm>
            <a:off x="1894475" y="1126950"/>
            <a:ext cx="5397600" cy="21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2"/>
          </p:nvPr>
        </p:nvSpPr>
        <p:spPr>
          <a:xfrm>
            <a:off x="1894475" y="2977400"/>
            <a:ext cx="29208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" type="tx">
  <p:cSld name="TITLE_AND_BODY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0" y="216225"/>
            <a:ext cx="91440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1454050" y="1904925"/>
            <a:ext cx="5877000" cy="2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55" name="Google Shape;55;p8"/>
          <p:cNvCxnSpPr/>
          <p:nvPr/>
        </p:nvCxnSpPr>
        <p:spPr>
          <a:xfrm>
            <a:off x="4233900" y="1223600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_AND_BODY_1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598900" y="773100"/>
            <a:ext cx="3888000" cy="12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4" name="Google Shape;64;p10"/>
          <p:cNvSpPr/>
          <p:nvPr/>
        </p:nvSpPr>
        <p:spPr>
          <a:xfrm>
            <a:off x="0" y="0"/>
            <a:ext cx="4259700" cy="51435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ubTitle" idx="1"/>
          </p:nvPr>
        </p:nvSpPr>
        <p:spPr>
          <a:xfrm>
            <a:off x="4598900" y="2968204"/>
            <a:ext cx="29208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66" name="Google Shape;66;p10"/>
          <p:cNvCxnSpPr/>
          <p:nvPr/>
        </p:nvCxnSpPr>
        <p:spPr>
          <a:xfrm>
            <a:off x="4778200" y="278062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">
  <p:cSld name="BIG_NUMBER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ubTitle" idx="1"/>
          </p:nvPr>
        </p:nvSpPr>
        <p:spPr>
          <a:xfrm>
            <a:off x="2433300" y="3015325"/>
            <a:ext cx="42774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0" y="2466400"/>
            <a:ext cx="9144000" cy="4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some text slide 2">
  <p:cSld name="BIG_NUMBER_2"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 hasCustomPrompt="1"/>
          </p:nvPr>
        </p:nvSpPr>
        <p:spPr>
          <a:xfrm>
            <a:off x="742950" y="1238100"/>
            <a:ext cx="77295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ubTitle" idx="1"/>
          </p:nvPr>
        </p:nvSpPr>
        <p:spPr>
          <a:xfrm>
            <a:off x="2433300" y="3015325"/>
            <a:ext cx="42774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sz="24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●"/>
              <a:defRPr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○"/>
              <a:defRPr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■"/>
              <a:defRPr sz="13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●"/>
              <a:defRPr sz="13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○"/>
              <a:defRPr sz="12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■"/>
              <a:defRPr sz="12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lvl="6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●"/>
              <a:defRPr sz="11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lvl="7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○"/>
              <a:defRPr sz="11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Ubuntu Light"/>
              <a:buChar char="■"/>
              <a:defRPr sz="10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61" r:id="rId8"/>
    <p:sldLayoutId id="2147483662" r:id="rId9"/>
    <p:sldLayoutId id="2147483664" r:id="rId10"/>
    <p:sldLayoutId id="2147483665" r:id="rId11"/>
    <p:sldLayoutId id="2147483666" r:id="rId12"/>
    <p:sldLayoutId id="2147483667" r:id="rId13"/>
    <p:sldLayoutId id="2147483671" r:id="rId14"/>
    <p:sldLayoutId id="214748367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sgo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>
            <a:spLocks noGrp="1"/>
          </p:cNvSpPr>
          <p:nvPr>
            <p:ph type="ctrTitle"/>
          </p:nvPr>
        </p:nvSpPr>
        <p:spPr>
          <a:xfrm>
            <a:off x="1610650" y="1856275"/>
            <a:ext cx="6157800" cy="875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 dirty="0"/>
              <a:t>Английский язык и литература</a:t>
            </a:r>
            <a:endParaRPr sz="2800" i="1" dirty="0"/>
          </a:p>
        </p:txBody>
      </p:sp>
      <p:sp>
        <p:nvSpPr>
          <p:cNvPr id="194" name="Google Shape;194;p32"/>
          <p:cNvSpPr txBox="1"/>
          <p:nvPr/>
        </p:nvSpPr>
        <p:spPr>
          <a:xfrm>
            <a:off x="1610650" y="1220000"/>
            <a:ext cx="40044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rPr>
              <a:t>ФИЛОСОФСКИЙ ФАКУЛЬТЕТ</a:t>
            </a:r>
            <a:endParaRPr sz="1800" dirty="0">
              <a:solidFill>
                <a:schemeClr val="dk1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72" y="1173210"/>
            <a:ext cx="3577483" cy="267612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4884651" y="786144"/>
            <a:ext cx="3780884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/>
              <a:t>Центральная библиотека</a:t>
            </a:r>
            <a:endParaRPr sz="3600" b="1" dirty="0">
              <a:solidFill>
                <a:schemeClr val="tx2"/>
              </a:solidFill>
            </a:endParaRPr>
          </a:p>
        </p:txBody>
      </p:sp>
      <p:sp>
        <p:nvSpPr>
          <p:cNvPr id="215" name="Google Shape;215;p34"/>
          <p:cNvSpPr txBox="1">
            <a:spLocks noGrp="1"/>
          </p:cNvSpPr>
          <p:nvPr>
            <p:ph type="subTitle" idx="1"/>
          </p:nvPr>
        </p:nvSpPr>
        <p:spPr>
          <a:xfrm>
            <a:off x="4774019" y="1915939"/>
            <a:ext cx="3870251" cy="15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600" dirty="0"/>
              <a:t>Существует с 1952 года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endParaRPr lang="ru-RU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600" dirty="0"/>
              <a:t>Более 600 тысяч документов и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ru-RU" sz="1600" dirty="0"/>
              <a:t>      100 баз данных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endParaRPr lang="ru-RU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600" dirty="0"/>
              <a:t>Периодически там проводятся различные лекции и консультации</a:t>
            </a:r>
          </a:p>
        </p:txBody>
      </p:sp>
      <p:sp>
        <p:nvSpPr>
          <p:cNvPr id="216" name="Google Shape;216;p3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10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292" y="1781840"/>
            <a:ext cx="68262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302;p44"/>
          <p:cNvSpPr/>
          <p:nvPr/>
        </p:nvSpPr>
        <p:spPr>
          <a:xfrm>
            <a:off x="276072" y="3512839"/>
            <a:ext cx="762000" cy="11685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1698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54"/>
          <p:cNvSpPr/>
          <p:nvPr/>
        </p:nvSpPr>
        <p:spPr>
          <a:xfrm>
            <a:off x="3635075" y="727050"/>
            <a:ext cx="2352600" cy="18447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54"/>
          <p:cNvSpPr/>
          <p:nvPr/>
        </p:nvSpPr>
        <p:spPr>
          <a:xfrm>
            <a:off x="6111750" y="727050"/>
            <a:ext cx="2352600" cy="18447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745" name="Google Shape;745;p54"/>
          <p:cNvSpPr/>
          <p:nvPr/>
        </p:nvSpPr>
        <p:spPr>
          <a:xfrm>
            <a:off x="3635075" y="2701075"/>
            <a:ext cx="2352600" cy="18447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54"/>
          <p:cNvSpPr/>
          <p:nvPr/>
        </p:nvSpPr>
        <p:spPr>
          <a:xfrm>
            <a:off x="6111750" y="2701075"/>
            <a:ext cx="2352600" cy="18447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54"/>
          <p:cNvSpPr txBox="1"/>
          <p:nvPr/>
        </p:nvSpPr>
        <p:spPr>
          <a:xfrm>
            <a:off x="3821075" y="1081350"/>
            <a:ext cx="21666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Сейчас на ней учится более 600 студентов</a:t>
            </a:r>
            <a:endParaRPr sz="1600" dirty="0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48" name="Google Shape;748;p54"/>
          <p:cNvSpPr txBox="1"/>
          <p:nvPr/>
        </p:nvSpPr>
        <p:spPr>
          <a:xfrm>
            <a:off x="6285450" y="1046125"/>
            <a:ext cx="19929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Обучение проходит на английском языке</a:t>
            </a:r>
            <a:endParaRPr sz="1600" dirty="0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49" name="Google Shape;749;p54"/>
          <p:cNvSpPr txBox="1"/>
          <p:nvPr/>
        </p:nvSpPr>
        <p:spPr>
          <a:xfrm>
            <a:off x="3711275" y="3003300"/>
            <a:ext cx="22764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Возможность учёбы по обмену по программе </a:t>
            </a:r>
            <a:r>
              <a:rPr lang="en-US" sz="1600" dirty="0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Erasmus+</a:t>
            </a:r>
            <a:endParaRPr sz="1600" dirty="0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50" name="Google Shape;750;p54"/>
          <p:cNvSpPr txBox="1"/>
          <p:nvPr/>
        </p:nvSpPr>
        <p:spPr>
          <a:xfrm>
            <a:off x="6291600" y="3003300"/>
            <a:ext cx="19929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Внеклассная деятельность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(клубы)</a:t>
            </a:r>
            <a:endParaRPr sz="1600" dirty="0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51" name="Google Shape;751;p5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11</a:t>
            </a:fld>
            <a:endParaRPr/>
          </a:p>
        </p:txBody>
      </p:sp>
      <p:sp>
        <p:nvSpPr>
          <p:cNvPr id="752" name="Google Shape;752;p54"/>
          <p:cNvSpPr txBox="1">
            <a:spLocks noGrp="1"/>
          </p:cNvSpPr>
          <p:nvPr>
            <p:ph type="title"/>
          </p:nvPr>
        </p:nvSpPr>
        <p:spPr>
          <a:xfrm>
            <a:off x="783525" y="1738050"/>
            <a:ext cx="2545800" cy="16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200" dirty="0"/>
              <a:t>Кафедра</a:t>
            </a:r>
            <a:br>
              <a:rPr lang="ru-RU" sz="2200" dirty="0"/>
            </a:br>
            <a:r>
              <a:rPr lang="ru-RU" sz="2200" dirty="0"/>
              <a:t>англистики и</a:t>
            </a:r>
            <a:br>
              <a:rPr lang="ru-RU" sz="2200" dirty="0"/>
            </a:br>
            <a:r>
              <a:rPr lang="ru-RU" sz="2200" dirty="0"/>
              <a:t>американистики</a:t>
            </a:r>
            <a:endParaRPr sz="1000" b="0" dirty="0">
              <a:solidFill>
                <a:schemeClr val="lt2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9610" y="323700"/>
            <a:ext cx="4456371" cy="1069165"/>
          </a:xfrm>
        </p:spPr>
        <p:txBody>
          <a:bodyPr/>
          <a:lstStyle/>
          <a:p>
            <a:r>
              <a:rPr lang="ru-RU" sz="3200" dirty="0"/>
              <a:t>Программы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8586" y="1254642"/>
            <a:ext cx="7697972" cy="3487479"/>
          </a:xfrm>
        </p:spPr>
        <p:txBody>
          <a:bodyPr/>
          <a:lstStyle/>
          <a:p>
            <a:pPr marL="139700" indent="0" algn="l"/>
            <a:r>
              <a:rPr lang="ru-RU" sz="1600" b="1" dirty="0">
                <a:solidFill>
                  <a:schemeClr val="bg2"/>
                </a:solidFill>
              </a:rPr>
              <a:t>         Степень бакалавра</a:t>
            </a:r>
          </a:p>
          <a:p>
            <a:pPr lvl="1" algn="l">
              <a:buFont typeface="Courier New" pitchFamily="49" charset="0"/>
              <a:buChar char="o"/>
            </a:pPr>
            <a:r>
              <a:rPr lang="ru-RU" sz="1600" dirty="0">
                <a:solidFill>
                  <a:schemeClr val="bg2"/>
                </a:solidFill>
              </a:rPr>
              <a:t>Английский язык и литература</a:t>
            </a:r>
          </a:p>
          <a:p>
            <a:pPr marL="596900" lvl="1" indent="0" algn="l"/>
            <a:endParaRPr lang="ru-RU" sz="1600" dirty="0">
              <a:solidFill>
                <a:schemeClr val="bg2"/>
              </a:solidFill>
            </a:endParaRPr>
          </a:p>
          <a:p>
            <a:pPr marL="596900" lvl="1" indent="0" algn="l"/>
            <a:r>
              <a:rPr lang="ru-RU" sz="1600" b="1" dirty="0">
                <a:solidFill>
                  <a:schemeClr val="bg2"/>
                </a:solidFill>
              </a:rPr>
              <a:t>Степень магистра</a:t>
            </a:r>
          </a:p>
          <a:p>
            <a:pPr marL="882650" lvl="1" indent="-285750" algn="l">
              <a:buFont typeface="Courier New" pitchFamily="49" charset="0"/>
              <a:buChar char="o"/>
            </a:pPr>
            <a:r>
              <a:rPr lang="ru-RU" sz="1600" dirty="0">
                <a:solidFill>
                  <a:schemeClr val="bg2"/>
                </a:solidFill>
              </a:rPr>
              <a:t>Английский язык и литература</a:t>
            </a:r>
          </a:p>
          <a:p>
            <a:pPr marL="882650" lvl="1" indent="-285750" algn="l">
              <a:buFont typeface="Courier New" pitchFamily="49" charset="0"/>
              <a:buChar char="o"/>
            </a:pPr>
            <a:r>
              <a:rPr lang="ru-RU" sz="1600" dirty="0">
                <a:solidFill>
                  <a:schemeClr val="bg2"/>
                </a:solidFill>
              </a:rPr>
              <a:t>Преподавание английского  языка и  литературы в средней школы</a:t>
            </a:r>
          </a:p>
          <a:p>
            <a:pPr marL="882650" lvl="1" indent="-285750" algn="l">
              <a:buFont typeface="Courier New" pitchFamily="49" charset="0"/>
              <a:buChar char="o"/>
            </a:pPr>
            <a:r>
              <a:rPr lang="ru-RU" sz="1600" dirty="0">
                <a:solidFill>
                  <a:schemeClr val="bg2"/>
                </a:solidFill>
              </a:rPr>
              <a:t>Перевод на английский язык</a:t>
            </a:r>
          </a:p>
          <a:p>
            <a:pPr marL="882650" lvl="1" indent="-285750" algn="l">
              <a:buFont typeface="Courier New" pitchFamily="49" charset="0"/>
              <a:buChar char="o"/>
            </a:pPr>
            <a:r>
              <a:rPr lang="ru-RU" sz="1600" dirty="0">
                <a:solidFill>
                  <a:schemeClr val="bg2"/>
                </a:solidFill>
              </a:rPr>
              <a:t>Исследование культуры Северной Америки</a:t>
            </a:r>
          </a:p>
          <a:p>
            <a:pPr marL="882650" lvl="1" indent="-285750" algn="l">
              <a:buFont typeface="Courier New" pitchFamily="49" charset="0"/>
              <a:buChar char="o"/>
            </a:pPr>
            <a:endParaRPr lang="ru-RU" sz="1600" dirty="0">
              <a:solidFill>
                <a:schemeClr val="bg2"/>
              </a:solidFill>
            </a:endParaRPr>
          </a:p>
          <a:p>
            <a:pPr marL="596900" lvl="1" indent="0" algn="l"/>
            <a:r>
              <a:rPr lang="ru-RU" sz="1600" b="1" dirty="0">
                <a:solidFill>
                  <a:schemeClr val="bg2"/>
                </a:solidFill>
              </a:rPr>
              <a:t>Докторская степень</a:t>
            </a:r>
          </a:p>
          <a:p>
            <a:pPr marL="882650" lvl="1" indent="-285750" algn="l">
              <a:buFont typeface="Courier New" pitchFamily="49" charset="0"/>
              <a:buChar char="o"/>
            </a:pPr>
            <a:r>
              <a:rPr lang="ru-RU" sz="1600" dirty="0">
                <a:solidFill>
                  <a:schemeClr val="bg2"/>
                </a:solidFill>
              </a:rPr>
              <a:t>Английская лингвистика</a:t>
            </a:r>
          </a:p>
          <a:p>
            <a:pPr marL="882650" lvl="1" indent="-285750" algn="l">
              <a:buFont typeface="Courier New" pitchFamily="49" charset="0"/>
              <a:buChar char="o"/>
            </a:pPr>
            <a:r>
              <a:rPr lang="ru-RU" sz="1600" dirty="0">
                <a:solidFill>
                  <a:schemeClr val="bg2"/>
                </a:solidFill>
              </a:rPr>
              <a:t>Литература на английском языке</a:t>
            </a:r>
          </a:p>
        </p:txBody>
      </p:sp>
    </p:spTree>
    <p:extLst>
      <p:ext uri="{BB962C8B-B14F-4D97-AF65-F5344CB8AC3E}">
        <p14:creationId xmlns:p14="http://schemas.microsoft.com/office/powerpoint/2010/main" val="3522937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72" y="1945758"/>
            <a:ext cx="682625" cy="19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" name="Google Shape;218;p34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0" y="925033"/>
            <a:ext cx="2662059" cy="326419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4608204" y="707027"/>
            <a:ext cx="3780884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/>
              <a:t>Ян </a:t>
            </a:r>
            <a:r>
              <a:rPr lang="ru-RU" sz="4000" dirty="0" err="1"/>
              <a:t>Фирбас</a:t>
            </a:r>
            <a:endParaRPr sz="4000" b="1" dirty="0">
              <a:solidFill>
                <a:schemeClr val="tx2"/>
              </a:solidFill>
            </a:endParaRPr>
          </a:p>
        </p:txBody>
      </p:sp>
      <p:sp>
        <p:nvSpPr>
          <p:cNvPr id="215" name="Google Shape;215;p34"/>
          <p:cNvSpPr txBox="1">
            <a:spLocks noGrp="1"/>
          </p:cNvSpPr>
          <p:nvPr>
            <p:ph type="subTitle" idx="1"/>
          </p:nvPr>
        </p:nvSpPr>
        <p:spPr>
          <a:xfrm>
            <a:off x="4508205" y="1915939"/>
            <a:ext cx="3997842" cy="15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600" dirty="0"/>
              <a:t>Самый известный учёный кафедры англистики и американистики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endParaRPr lang="ru-RU" sz="1600" dirty="0"/>
          </a:p>
          <a:p>
            <a:pPr marL="285750" lvl="0" indent="-285750"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600" dirty="0"/>
              <a:t>Внёс свой вклад в исследование языка через свою теорию функциональной перспективы предложения</a:t>
            </a:r>
            <a:r>
              <a:rPr lang="en-US" sz="1600" dirty="0"/>
              <a:t> (</a:t>
            </a:r>
            <a:r>
              <a:rPr lang="en-US" sz="1600" b="1" dirty="0" err="1"/>
              <a:t>funkční</a:t>
            </a:r>
            <a:r>
              <a:rPr lang="en-US" sz="1600" b="1" dirty="0"/>
              <a:t> </a:t>
            </a:r>
            <a:r>
              <a:rPr lang="en-US" sz="1600" b="1" dirty="0" err="1"/>
              <a:t>větná</a:t>
            </a:r>
            <a:r>
              <a:rPr lang="en-US" sz="1600" b="1" dirty="0"/>
              <a:t> </a:t>
            </a:r>
            <a:r>
              <a:rPr lang="en-US" sz="1600" b="1" dirty="0" err="1"/>
              <a:t>perspektiva</a:t>
            </a:r>
            <a:r>
              <a:rPr lang="en-US" sz="1600" dirty="0"/>
              <a:t>)</a:t>
            </a:r>
            <a:endParaRPr lang="ru-RU" sz="1600" dirty="0"/>
          </a:p>
        </p:txBody>
      </p:sp>
      <p:sp>
        <p:nvSpPr>
          <p:cNvPr id="216" name="Google Shape;216;p3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13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979" y="1781840"/>
            <a:ext cx="68262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302;p44"/>
          <p:cNvSpPr/>
          <p:nvPr/>
        </p:nvSpPr>
        <p:spPr>
          <a:xfrm>
            <a:off x="486950" y="3512839"/>
            <a:ext cx="762000" cy="11685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234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599730" y="1242966"/>
            <a:ext cx="3055500" cy="7263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/>
              <a:t>Выпускники</a:t>
            </a:r>
            <a:endParaRPr sz="3600" b="1" dirty="0">
              <a:solidFill>
                <a:schemeClr val="tx2"/>
              </a:solidFill>
            </a:endParaRPr>
          </a:p>
        </p:txBody>
      </p:sp>
      <p:sp>
        <p:nvSpPr>
          <p:cNvPr id="215" name="Google Shape;215;p34"/>
          <p:cNvSpPr txBox="1">
            <a:spLocks noGrp="1"/>
          </p:cNvSpPr>
          <p:nvPr>
            <p:ph type="subTitle" idx="1"/>
          </p:nvPr>
        </p:nvSpPr>
        <p:spPr>
          <a:xfrm>
            <a:off x="614773" y="2180010"/>
            <a:ext cx="4557301" cy="15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800" dirty="0"/>
              <a:t>Учителя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800" dirty="0"/>
              <a:t>Переводчики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800" dirty="0"/>
              <a:t>Журналисты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800" dirty="0"/>
              <a:t>Дипломаты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800" dirty="0"/>
              <a:t>Предприниматели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800" dirty="0"/>
              <a:t>Учёные</a:t>
            </a:r>
          </a:p>
        </p:txBody>
      </p:sp>
      <p:sp>
        <p:nvSpPr>
          <p:cNvPr id="216" name="Google Shape;216;p3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14</a:t>
            </a:fld>
            <a:endParaRPr/>
          </a:p>
        </p:txBody>
      </p:sp>
      <p:pic>
        <p:nvPicPr>
          <p:cNvPr id="218" name="Google Shape;218;p3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30" y="1328026"/>
            <a:ext cx="4261799" cy="26485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02;p44"/>
          <p:cNvSpPr/>
          <p:nvPr/>
        </p:nvSpPr>
        <p:spPr>
          <a:xfrm>
            <a:off x="8038129" y="344336"/>
            <a:ext cx="762000" cy="11685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8786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54"/>
          <p:cNvSpPr/>
          <p:nvPr/>
        </p:nvSpPr>
        <p:spPr>
          <a:xfrm>
            <a:off x="3635075" y="727050"/>
            <a:ext cx="2352600" cy="18447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54"/>
          <p:cNvSpPr/>
          <p:nvPr/>
        </p:nvSpPr>
        <p:spPr>
          <a:xfrm>
            <a:off x="6111750" y="727050"/>
            <a:ext cx="2352600" cy="18447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745" name="Google Shape;745;p54"/>
          <p:cNvSpPr/>
          <p:nvPr/>
        </p:nvSpPr>
        <p:spPr>
          <a:xfrm>
            <a:off x="3635075" y="2701075"/>
            <a:ext cx="2352600" cy="18447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54"/>
          <p:cNvSpPr/>
          <p:nvPr/>
        </p:nvSpPr>
        <p:spPr>
          <a:xfrm>
            <a:off x="6111750" y="2701075"/>
            <a:ext cx="2352600" cy="18447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54"/>
          <p:cNvSpPr txBox="1"/>
          <p:nvPr/>
        </p:nvSpPr>
        <p:spPr>
          <a:xfrm>
            <a:off x="3821075" y="1081350"/>
            <a:ext cx="21666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Сейчас на ней учится более 600 студентов</a:t>
            </a:r>
            <a:endParaRPr sz="1600" dirty="0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48" name="Google Shape;748;p54"/>
          <p:cNvSpPr txBox="1"/>
          <p:nvPr/>
        </p:nvSpPr>
        <p:spPr>
          <a:xfrm>
            <a:off x="6285450" y="1046125"/>
            <a:ext cx="19929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Обучение проходит на английском языке</a:t>
            </a:r>
            <a:endParaRPr sz="1600" dirty="0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49" name="Google Shape;749;p54"/>
          <p:cNvSpPr txBox="1"/>
          <p:nvPr/>
        </p:nvSpPr>
        <p:spPr>
          <a:xfrm>
            <a:off x="3711275" y="3003300"/>
            <a:ext cx="22764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Возможность учёбы по обмену по программе </a:t>
            </a:r>
            <a:r>
              <a:rPr lang="en-US" sz="1600" dirty="0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Erasmus+</a:t>
            </a:r>
            <a:endParaRPr sz="1600" dirty="0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50" name="Google Shape;750;p54"/>
          <p:cNvSpPr txBox="1"/>
          <p:nvPr/>
        </p:nvSpPr>
        <p:spPr>
          <a:xfrm>
            <a:off x="6291600" y="3003300"/>
            <a:ext cx="19929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Внеклассная деятельность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(клубы)</a:t>
            </a:r>
            <a:endParaRPr sz="1600" dirty="0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51" name="Google Shape;751;p5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15</a:t>
            </a:fld>
            <a:endParaRPr/>
          </a:p>
        </p:txBody>
      </p:sp>
      <p:sp>
        <p:nvSpPr>
          <p:cNvPr id="752" name="Google Shape;752;p54"/>
          <p:cNvSpPr txBox="1">
            <a:spLocks noGrp="1"/>
          </p:cNvSpPr>
          <p:nvPr>
            <p:ph type="title"/>
          </p:nvPr>
        </p:nvSpPr>
        <p:spPr>
          <a:xfrm>
            <a:off x="783525" y="1738050"/>
            <a:ext cx="2545800" cy="16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200" dirty="0"/>
              <a:t>Кафедра</a:t>
            </a:r>
            <a:br>
              <a:rPr lang="ru-RU" sz="2200" dirty="0"/>
            </a:br>
            <a:r>
              <a:rPr lang="ru-RU" sz="2200" dirty="0"/>
              <a:t>англистики и</a:t>
            </a:r>
            <a:br>
              <a:rPr lang="ru-RU" sz="2200" dirty="0"/>
            </a:br>
            <a:r>
              <a:rPr lang="ru-RU" sz="2200" dirty="0"/>
              <a:t>американистики</a:t>
            </a:r>
            <a:endParaRPr sz="1000" b="0" dirty="0">
              <a:solidFill>
                <a:schemeClr val="lt2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  <p:extLst>
      <p:ext uri="{BB962C8B-B14F-4D97-AF65-F5344CB8AC3E}">
        <p14:creationId xmlns:p14="http://schemas.microsoft.com/office/powerpoint/2010/main" val="2661865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589097" y="941608"/>
            <a:ext cx="30555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/>
              <a:t>ESCape</a:t>
            </a:r>
            <a:br>
              <a:rPr lang="en-US" sz="4400" dirty="0"/>
            </a:br>
            <a:r>
              <a:rPr lang="en-US" sz="2000" dirty="0">
                <a:solidFill>
                  <a:schemeClr val="tx2"/>
                </a:solidFill>
              </a:rPr>
              <a:t>English Students Club</a:t>
            </a:r>
            <a:endParaRPr sz="4400" b="1" dirty="0">
              <a:solidFill>
                <a:schemeClr val="tx2"/>
              </a:solidFill>
            </a:endParaRPr>
          </a:p>
        </p:txBody>
      </p:sp>
      <p:sp>
        <p:nvSpPr>
          <p:cNvPr id="215" name="Google Shape;215;p34"/>
          <p:cNvSpPr txBox="1">
            <a:spLocks noGrp="1"/>
          </p:cNvSpPr>
          <p:nvPr>
            <p:ph type="subTitle" idx="1"/>
          </p:nvPr>
        </p:nvSpPr>
        <p:spPr>
          <a:xfrm>
            <a:off x="614773" y="2307600"/>
            <a:ext cx="4557301" cy="15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800" dirty="0"/>
              <a:t>Организация общественных мероприятий</a:t>
            </a:r>
            <a:endParaRPr lang="en-US" sz="1800" dirty="0"/>
          </a:p>
          <a:p>
            <a:pPr marL="742950" lvl="1" indent="-285750">
              <a:buClr>
                <a:schemeClr val="tx1"/>
              </a:buClr>
              <a:buSzPts val="1100"/>
              <a:buFont typeface="Arial" pitchFamily="34" charset="0"/>
              <a:buChar char="•"/>
            </a:pPr>
            <a:r>
              <a:rPr lang="ru-RU" sz="1800" dirty="0"/>
              <a:t>Праздничные вечеринки</a:t>
            </a:r>
          </a:p>
          <a:p>
            <a:pPr marL="742950" lvl="1" indent="-285750">
              <a:buClr>
                <a:schemeClr val="tx1"/>
              </a:buClr>
              <a:buSzPts val="1100"/>
              <a:buFont typeface="Arial" pitchFamily="34" charset="0"/>
              <a:buChar char="•"/>
            </a:pPr>
            <a:r>
              <a:rPr lang="en-US" sz="1800" dirty="0"/>
              <a:t>Book &amp; Bake sale</a:t>
            </a:r>
            <a:endParaRPr lang="ru-RU" sz="1800" dirty="0"/>
          </a:p>
          <a:p>
            <a:pPr marL="742950" lvl="1" indent="-285750">
              <a:buClr>
                <a:schemeClr val="tx1"/>
              </a:buClr>
              <a:buSzPts val="1100"/>
              <a:buFont typeface="Arial" pitchFamily="34" charset="0"/>
              <a:buChar char="•"/>
            </a:pPr>
            <a:r>
              <a:rPr lang="ru-RU" sz="1800" dirty="0"/>
              <a:t>Конкурсы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800" dirty="0"/>
              <a:t>Выпуск газеты</a:t>
            </a:r>
          </a:p>
        </p:txBody>
      </p:sp>
      <p:sp>
        <p:nvSpPr>
          <p:cNvPr id="216" name="Google Shape;216;p3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16</a:t>
            </a:fld>
            <a:endParaRPr/>
          </a:p>
        </p:txBody>
      </p:sp>
      <p:pic>
        <p:nvPicPr>
          <p:cNvPr id="218" name="Google Shape;218;p3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50" y="722533"/>
            <a:ext cx="3674500" cy="3577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3253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0"/>
          <p:cNvSpPr txBox="1">
            <a:spLocks noGrp="1"/>
          </p:cNvSpPr>
          <p:nvPr>
            <p:ph type="title"/>
          </p:nvPr>
        </p:nvSpPr>
        <p:spPr>
          <a:xfrm>
            <a:off x="2539940" y="209701"/>
            <a:ext cx="4126674" cy="13596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/>
              <a:t>Распродажа </a:t>
            </a:r>
            <a:br>
              <a:rPr lang="ru-RU" sz="3200" b="1" dirty="0"/>
            </a:br>
            <a:r>
              <a:rPr lang="ru-RU" sz="3200" b="1" dirty="0"/>
              <a:t>книг и выпечки</a:t>
            </a:r>
            <a:endParaRPr sz="3200" b="1" dirty="0"/>
          </a:p>
        </p:txBody>
      </p:sp>
      <p:sp>
        <p:nvSpPr>
          <p:cNvPr id="262" name="Google Shape;262;p40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>
                <a:solidFill>
                  <a:srgbClr val="B7B7B7"/>
                </a:solidFill>
              </a:rPr>
              <a:t>17</a:t>
            </a:fld>
            <a:endParaRPr>
              <a:solidFill>
                <a:srgbClr val="B7B7B7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04" y="1923162"/>
            <a:ext cx="3556591" cy="2667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282" y="1914520"/>
            <a:ext cx="3568113" cy="2676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0" name="Google Shape;217;p34"/>
          <p:cNvCxnSpPr/>
          <p:nvPr/>
        </p:nvCxnSpPr>
        <p:spPr>
          <a:xfrm>
            <a:off x="7823604" y="1624641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72" y="722531"/>
            <a:ext cx="3577483" cy="3577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4884651" y="924367"/>
            <a:ext cx="3780884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The </a:t>
            </a:r>
            <a:r>
              <a:rPr lang="en-US" sz="4000" dirty="0" err="1"/>
              <a:t>KAArdian</a:t>
            </a:r>
            <a:endParaRPr sz="4000" b="1" dirty="0">
              <a:solidFill>
                <a:schemeClr val="tx2"/>
              </a:solidFill>
            </a:endParaRPr>
          </a:p>
        </p:txBody>
      </p:sp>
      <p:sp>
        <p:nvSpPr>
          <p:cNvPr id="215" name="Google Shape;215;p34"/>
          <p:cNvSpPr txBox="1">
            <a:spLocks noGrp="1"/>
          </p:cNvSpPr>
          <p:nvPr>
            <p:ph type="subTitle" idx="1"/>
          </p:nvPr>
        </p:nvSpPr>
        <p:spPr>
          <a:xfrm>
            <a:off x="4953702" y="2190640"/>
            <a:ext cx="3615070" cy="15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800" dirty="0"/>
              <a:t>Ежемесячная газета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800" dirty="0"/>
              <a:t>Выпуски о последних событиях на кафедре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800" dirty="0"/>
              <a:t>Интервью</a:t>
            </a:r>
          </a:p>
        </p:txBody>
      </p:sp>
      <p:sp>
        <p:nvSpPr>
          <p:cNvPr id="216" name="Google Shape;216;p3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18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925" y="1959492"/>
            <a:ext cx="68262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385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599727" y="764582"/>
            <a:ext cx="4610226" cy="13335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/>
              <a:t>Gypsywood</a:t>
            </a:r>
            <a:br>
              <a:rPr lang="en-US" sz="4000" dirty="0"/>
            </a:br>
            <a:r>
              <a:rPr lang="en-US" sz="4000" dirty="0"/>
              <a:t>Players</a:t>
            </a:r>
            <a:endParaRPr sz="4000" b="1" dirty="0">
              <a:solidFill>
                <a:schemeClr val="tx2"/>
              </a:solidFill>
            </a:endParaRPr>
          </a:p>
        </p:txBody>
      </p:sp>
      <p:sp>
        <p:nvSpPr>
          <p:cNvPr id="215" name="Google Shape;215;p34"/>
          <p:cNvSpPr txBox="1">
            <a:spLocks noGrp="1"/>
          </p:cNvSpPr>
          <p:nvPr>
            <p:ph type="subTitle" idx="1"/>
          </p:nvPr>
        </p:nvSpPr>
        <p:spPr>
          <a:xfrm>
            <a:off x="614773" y="2307600"/>
            <a:ext cx="4557301" cy="15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800" dirty="0"/>
              <a:t>Театральная группа кафедры англистики и американистики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endParaRPr lang="ru-RU" sz="18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800" dirty="0"/>
              <a:t>Сформировались в 1965 году</a:t>
            </a:r>
          </a:p>
        </p:txBody>
      </p:sp>
      <p:sp>
        <p:nvSpPr>
          <p:cNvPr id="216" name="Google Shape;216;p3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19</a:t>
            </a:fld>
            <a:endParaRPr/>
          </a:p>
        </p:txBody>
      </p:sp>
      <p:pic>
        <p:nvPicPr>
          <p:cNvPr id="218" name="Google Shape;218;p34"/>
          <p:cNvPicPr preferRelativeResize="0"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258" y="722533"/>
            <a:ext cx="3577483" cy="3577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7097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>
            <a:spLocks noGrp="1"/>
          </p:cNvSpPr>
          <p:nvPr>
            <p:ph type="title"/>
          </p:nvPr>
        </p:nvSpPr>
        <p:spPr>
          <a:xfrm>
            <a:off x="4910926" y="189950"/>
            <a:ext cx="2202256" cy="11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Содержание</a:t>
            </a:r>
            <a:endParaRPr dirty="0"/>
          </a:p>
        </p:txBody>
      </p:sp>
      <p:sp>
        <p:nvSpPr>
          <p:cNvPr id="200" name="Google Shape;200;p33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2</a:t>
            </a:fld>
            <a:endParaRPr/>
          </a:p>
        </p:txBody>
      </p:sp>
      <p:sp>
        <p:nvSpPr>
          <p:cNvPr id="201" name="Google Shape;201;p33"/>
          <p:cNvSpPr txBox="1">
            <a:spLocks noGrp="1"/>
          </p:cNvSpPr>
          <p:nvPr>
            <p:ph type="title" idx="2"/>
          </p:nvPr>
        </p:nvSpPr>
        <p:spPr>
          <a:xfrm>
            <a:off x="4696225" y="1198788"/>
            <a:ext cx="5311200" cy="6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Масариков</a:t>
            </a:r>
            <a:r>
              <a:rPr lang="ru-RU" dirty="0"/>
              <a:t> университет</a:t>
            </a:r>
            <a:endParaRPr dirty="0"/>
          </a:p>
        </p:txBody>
      </p:sp>
      <p:sp>
        <p:nvSpPr>
          <p:cNvPr id="202" name="Google Shape;202;p33"/>
          <p:cNvSpPr txBox="1">
            <a:spLocks noGrp="1"/>
          </p:cNvSpPr>
          <p:nvPr>
            <p:ph type="subTitle" idx="3"/>
          </p:nvPr>
        </p:nvSpPr>
        <p:spPr>
          <a:xfrm>
            <a:off x="4696224" y="2836672"/>
            <a:ext cx="3178813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Кафедра англистики и американистики,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 с чем её едят</a:t>
            </a:r>
            <a:endParaRPr dirty="0"/>
          </a:p>
        </p:txBody>
      </p:sp>
      <p:sp>
        <p:nvSpPr>
          <p:cNvPr id="203" name="Google Shape;203;p33"/>
          <p:cNvSpPr txBox="1">
            <a:spLocks noGrp="1"/>
          </p:cNvSpPr>
          <p:nvPr>
            <p:ph type="title" idx="4"/>
          </p:nvPr>
        </p:nvSpPr>
        <p:spPr>
          <a:xfrm>
            <a:off x="4696225" y="2326013"/>
            <a:ext cx="5311200" cy="6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Философский факультет</a:t>
            </a:r>
            <a:endParaRPr dirty="0"/>
          </a:p>
        </p:txBody>
      </p:sp>
      <p:sp>
        <p:nvSpPr>
          <p:cNvPr id="204" name="Google Shape;204;p33"/>
          <p:cNvSpPr txBox="1">
            <a:spLocks noGrp="1"/>
          </p:cNvSpPr>
          <p:nvPr>
            <p:ph type="subTitle" idx="1"/>
          </p:nvPr>
        </p:nvSpPr>
        <p:spPr>
          <a:xfrm>
            <a:off x="4696224" y="1709442"/>
            <a:ext cx="3367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Краткая история формирования университета и его факультетов</a:t>
            </a:r>
            <a:endParaRPr dirty="0"/>
          </a:p>
        </p:txBody>
      </p:sp>
      <p:sp>
        <p:nvSpPr>
          <p:cNvPr id="205" name="Google Shape;205;p33"/>
          <p:cNvSpPr txBox="1">
            <a:spLocks noGrp="1"/>
          </p:cNvSpPr>
          <p:nvPr>
            <p:ph type="subTitle" idx="5"/>
          </p:nvPr>
        </p:nvSpPr>
        <p:spPr>
          <a:xfrm>
            <a:off x="4696224" y="3967490"/>
            <a:ext cx="3367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 ту сторону экрана</a:t>
            </a:r>
            <a:endParaRPr dirty="0"/>
          </a:p>
        </p:txBody>
      </p:sp>
      <p:sp>
        <p:nvSpPr>
          <p:cNvPr id="206" name="Google Shape;206;p33"/>
          <p:cNvSpPr txBox="1">
            <a:spLocks noGrp="1"/>
          </p:cNvSpPr>
          <p:nvPr>
            <p:ph type="title" idx="6"/>
          </p:nvPr>
        </p:nvSpPr>
        <p:spPr>
          <a:xfrm>
            <a:off x="4696225" y="3453254"/>
            <a:ext cx="5311200" cy="6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Личный опыт</a:t>
            </a:r>
            <a:endParaRPr dirty="0"/>
          </a:p>
        </p:txBody>
      </p:sp>
      <p:sp>
        <p:nvSpPr>
          <p:cNvPr id="207" name="Google Shape;207;p33"/>
          <p:cNvSpPr txBox="1">
            <a:spLocks noGrp="1"/>
          </p:cNvSpPr>
          <p:nvPr>
            <p:ph type="title" idx="7"/>
          </p:nvPr>
        </p:nvSpPr>
        <p:spPr>
          <a:xfrm>
            <a:off x="3372225" y="1518275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</a:t>
            </a:r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title" idx="8"/>
          </p:nvPr>
        </p:nvSpPr>
        <p:spPr>
          <a:xfrm>
            <a:off x="3372225" y="2645500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</a:t>
            </a:r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title" idx="9"/>
          </p:nvPr>
        </p:nvSpPr>
        <p:spPr>
          <a:xfrm>
            <a:off x="3372225" y="3772725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5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rPr>
              <a:t>20</a:t>
            </a:fld>
            <a:endParaRPr sz="1200">
              <a:solidFill>
                <a:srgbClr val="CCCCC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09" name="Google Shape;309;p45"/>
          <p:cNvSpPr txBox="1">
            <a:spLocks noGrp="1"/>
          </p:cNvSpPr>
          <p:nvPr>
            <p:ph type="subTitle" idx="1"/>
          </p:nvPr>
        </p:nvSpPr>
        <p:spPr>
          <a:xfrm>
            <a:off x="1546450" y="3015325"/>
            <a:ext cx="60510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Because key words are great for catching your audience’s attention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37" y="333643"/>
            <a:ext cx="8335926" cy="433577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4"/>
          <p:cNvPicPr preferRelativeResize="0"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72" y="925455"/>
            <a:ext cx="3577483" cy="317163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4884651" y="786144"/>
            <a:ext cx="3780884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/>
              <a:t>Gypsywood</a:t>
            </a:r>
            <a:br>
              <a:rPr lang="en-US" sz="4000" dirty="0"/>
            </a:br>
            <a:r>
              <a:rPr lang="en-US" sz="4000" dirty="0"/>
              <a:t>Singers</a:t>
            </a:r>
            <a:endParaRPr sz="4000" b="1" dirty="0">
              <a:solidFill>
                <a:schemeClr val="tx2"/>
              </a:solidFill>
            </a:endParaRPr>
          </a:p>
        </p:txBody>
      </p:sp>
      <p:sp>
        <p:nvSpPr>
          <p:cNvPr id="215" name="Google Shape;215;p34"/>
          <p:cNvSpPr txBox="1">
            <a:spLocks noGrp="1"/>
          </p:cNvSpPr>
          <p:nvPr>
            <p:ph type="subTitle" idx="1"/>
          </p:nvPr>
        </p:nvSpPr>
        <p:spPr>
          <a:xfrm>
            <a:off x="4953702" y="1915939"/>
            <a:ext cx="3615070" cy="15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600" dirty="0"/>
              <a:t>Хоровая группа кафедры англистики и американистики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endParaRPr lang="ru-RU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600" dirty="0"/>
              <a:t>Выступают на таких мероприятиях, как Ночь учёных (</a:t>
            </a:r>
            <a:r>
              <a:rPr lang="en-US" sz="1600" dirty="0" err="1"/>
              <a:t>Noc</a:t>
            </a:r>
            <a:r>
              <a:rPr lang="en-US" sz="1600" dirty="0"/>
              <a:t> v</a:t>
            </a:r>
            <a:r>
              <a:rPr lang="cs-CZ" sz="1600" dirty="0"/>
              <a:t>ědců</a:t>
            </a:r>
            <a:r>
              <a:rPr lang="ru-RU" sz="1600" dirty="0"/>
              <a:t>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endParaRPr lang="ru-RU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600" dirty="0"/>
              <a:t>Участвуют в Рождественских песнопениях</a:t>
            </a:r>
          </a:p>
        </p:txBody>
      </p:sp>
      <p:sp>
        <p:nvSpPr>
          <p:cNvPr id="216" name="Google Shape;216;p3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21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292" y="1781840"/>
            <a:ext cx="68262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302;p44"/>
          <p:cNvSpPr/>
          <p:nvPr/>
        </p:nvSpPr>
        <p:spPr>
          <a:xfrm>
            <a:off x="276072" y="3512839"/>
            <a:ext cx="762000" cy="11685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0171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>
            <a:spLocks noGrp="1"/>
          </p:cNvSpPr>
          <p:nvPr>
            <p:ph type="title"/>
          </p:nvPr>
        </p:nvSpPr>
        <p:spPr>
          <a:xfrm>
            <a:off x="4598900" y="1491800"/>
            <a:ext cx="3593700" cy="12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800" dirty="0"/>
              <a:t>3</a:t>
            </a:r>
            <a:r>
              <a:rPr lang="es" sz="2800" dirty="0"/>
              <a:t>. </a:t>
            </a:r>
            <a:r>
              <a:rPr lang="ru-RU" sz="2800" dirty="0"/>
              <a:t>Личный опыт</a:t>
            </a:r>
            <a:endParaRPr sz="2800" dirty="0"/>
          </a:p>
        </p:txBody>
      </p:sp>
      <p:sp>
        <p:nvSpPr>
          <p:cNvPr id="238" name="Google Shape;238;p37"/>
          <p:cNvSpPr txBox="1">
            <a:spLocks noGrp="1"/>
          </p:cNvSpPr>
          <p:nvPr>
            <p:ph type="subTitle" idx="1"/>
          </p:nvPr>
        </p:nvSpPr>
        <p:spPr>
          <a:xfrm>
            <a:off x="4598900" y="2968192"/>
            <a:ext cx="29208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Обучение во время пандемии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1266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>
            <a:spLocks noGrp="1"/>
          </p:cNvSpPr>
          <p:nvPr>
            <p:ph type="title"/>
          </p:nvPr>
        </p:nvSpPr>
        <p:spPr>
          <a:xfrm>
            <a:off x="597956" y="1009941"/>
            <a:ext cx="3134072" cy="11591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800" dirty="0">
                <a:solidFill>
                  <a:schemeClr val="dk2"/>
                </a:solidFill>
              </a:rPr>
              <a:t>Дистанционное</a:t>
            </a:r>
            <a:br>
              <a:rPr lang="ru-RU" sz="2800" dirty="0">
                <a:solidFill>
                  <a:schemeClr val="dk2"/>
                </a:solidFill>
              </a:rPr>
            </a:br>
            <a:r>
              <a:rPr lang="ru-RU" sz="2800" dirty="0">
                <a:solidFill>
                  <a:schemeClr val="dk2"/>
                </a:solidFill>
              </a:rPr>
              <a:t>обучение</a:t>
            </a:r>
            <a:endParaRPr sz="2800" b="1" dirty="0">
              <a:solidFill>
                <a:schemeClr val="dk2"/>
              </a:solidFill>
            </a:endParaRPr>
          </a:p>
        </p:txBody>
      </p:sp>
      <p:sp>
        <p:nvSpPr>
          <p:cNvPr id="225" name="Google Shape;225;p35"/>
          <p:cNvSpPr/>
          <p:nvPr/>
        </p:nvSpPr>
        <p:spPr>
          <a:xfrm>
            <a:off x="798084" y="3285385"/>
            <a:ext cx="1147200" cy="39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028" y="1137532"/>
            <a:ext cx="4603895" cy="29347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484" y="2238437"/>
            <a:ext cx="262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sz="1600" dirty="0">
                <a:solidFill>
                  <a:schemeClr val="tx2"/>
                </a:solidFill>
                <a:latin typeface="Ubuntu Light" charset="0"/>
              </a:rPr>
              <a:t>Zoom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1600" dirty="0">
              <a:solidFill>
                <a:schemeClr val="tx2"/>
              </a:solidFill>
              <a:latin typeface="Ubuntu Light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n-US" sz="1600" dirty="0">
                <a:solidFill>
                  <a:schemeClr val="tx2"/>
                </a:solidFill>
                <a:latin typeface="Ubuntu Light" charset="0"/>
              </a:rPr>
              <a:t>MS Teams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1600" dirty="0">
              <a:solidFill>
                <a:schemeClr val="tx2"/>
              </a:solidFill>
              <a:latin typeface="Ubuntu Light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n-US" sz="1600" dirty="0">
                <a:solidFill>
                  <a:schemeClr val="tx2"/>
                </a:solidFill>
                <a:latin typeface="Ubuntu Light" charset="0"/>
              </a:rPr>
              <a:t>Elf</a:t>
            </a:r>
            <a:endParaRPr lang="ru-RU" sz="1600" dirty="0">
              <a:solidFill>
                <a:schemeClr val="tx2"/>
              </a:solidFill>
              <a:latin typeface="Ubuntu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926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589096" y="941608"/>
            <a:ext cx="4674019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bg2">
                    <a:lumMod val="75000"/>
                  </a:schemeClr>
                </a:solidFill>
              </a:rPr>
              <a:t>Жизнь - боль</a:t>
            </a:r>
            <a:endParaRPr sz="4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5" name="Google Shape;215;p34"/>
          <p:cNvSpPr txBox="1">
            <a:spLocks noGrp="1"/>
          </p:cNvSpPr>
          <p:nvPr>
            <p:ph type="subTitle" idx="1"/>
          </p:nvPr>
        </p:nvSpPr>
        <p:spPr>
          <a:xfrm>
            <a:off x="614773" y="2307600"/>
            <a:ext cx="4557301" cy="15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800" dirty="0"/>
              <a:t>Мотивации нет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endParaRPr lang="ru-RU" sz="18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800" dirty="0"/>
              <a:t>Одинаковые дни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endParaRPr lang="ru-RU" sz="18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800" dirty="0"/>
              <a:t>Прощай, зрение</a:t>
            </a:r>
          </a:p>
        </p:txBody>
      </p:sp>
      <p:sp>
        <p:nvSpPr>
          <p:cNvPr id="216" name="Google Shape;216;p3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24</a:t>
            </a:fld>
            <a:endParaRPr/>
          </a:p>
        </p:txBody>
      </p:sp>
      <p:pic>
        <p:nvPicPr>
          <p:cNvPr id="218" name="Google Shape;218;p3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16" y="874452"/>
            <a:ext cx="3783334" cy="3378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233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72" y="1052624"/>
            <a:ext cx="3374558" cy="326774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3657601" y="650170"/>
            <a:ext cx="5348176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bg2">
                    <a:lumMod val="75000"/>
                  </a:schemeClr>
                </a:solidFill>
              </a:rPr>
              <a:t>Всё не так уж и плохо</a:t>
            </a:r>
            <a:endParaRPr sz="3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5" name="Google Shape;215;p34"/>
          <p:cNvSpPr txBox="1">
            <a:spLocks noGrp="1"/>
          </p:cNvSpPr>
          <p:nvPr>
            <p:ph type="subTitle" idx="1"/>
          </p:nvPr>
        </p:nvSpPr>
        <p:spPr>
          <a:xfrm>
            <a:off x="4516694" y="2000999"/>
            <a:ext cx="3615070" cy="15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800" dirty="0"/>
              <a:t>Тёпленькая кроватка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endParaRPr lang="ru-RU" sz="18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800" dirty="0"/>
              <a:t>Мгновенная телепортация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endParaRPr lang="ru-RU" sz="18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800" dirty="0"/>
              <a:t>Время - деньги</a:t>
            </a:r>
          </a:p>
        </p:txBody>
      </p:sp>
      <p:sp>
        <p:nvSpPr>
          <p:cNvPr id="216" name="Google Shape;216;p3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25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922" y="1804357"/>
            <a:ext cx="68262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64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26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7" y="871870"/>
            <a:ext cx="6273209" cy="275888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61"/>
          <p:cNvSpPr/>
          <p:nvPr/>
        </p:nvSpPr>
        <p:spPr>
          <a:xfrm>
            <a:off x="676300" y="321200"/>
            <a:ext cx="7848900" cy="444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61"/>
          <p:cNvSpPr/>
          <p:nvPr/>
        </p:nvSpPr>
        <p:spPr>
          <a:xfrm>
            <a:off x="676300" y="321200"/>
            <a:ext cx="2029200" cy="444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18" name="Google Shape;918;p61"/>
          <p:cNvCxnSpPr/>
          <p:nvPr/>
        </p:nvCxnSpPr>
        <p:spPr>
          <a:xfrm>
            <a:off x="4233850" y="3374100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9" name="Google Shape;919;p61"/>
          <p:cNvSpPr txBox="1">
            <a:spLocks noGrp="1"/>
          </p:cNvSpPr>
          <p:nvPr>
            <p:ph type="sldNum" idx="4294967295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rPr>
              <a:t>27</a:t>
            </a:fld>
            <a:endParaRPr sz="1200">
              <a:solidFill>
                <a:srgbClr val="CCCCC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20" name="Google Shape;920;p61"/>
          <p:cNvSpPr txBox="1">
            <a:spLocks noGrp="1"/>
          </p:cNvSpPr>
          <p:nvPr>
            <p:ph type="ctrTitle"/>
          </p:nvPr>
        </p:nvSpPr>
        <p:spPr>
          <a:xfrm>
            <a:off x="3094000" y="1515550"/>
            <a:ext cx="2955900" cy="8535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dirty="0"/>
              <a:t>Спасибо</a:t>
            </a:r>
            <a:r>
              <a:rPr lang="es" sz="3600" dirty="0"/>
              <a:t>!</a:t>
            </a:r>
            <a:endParaRPr i="1" dirty="0"/>
          </a:p>
        </p:txBody>
      </p:sp>
      <p:grpSp>
        <p:nvGrpSpPr>
          <p:cNvPr id="8" name="Google Shape;5267;p71"/>
          <p:cNvGrpSpPr/>
          <p:nvPr/>
        </p:nvGrpSpPr>
        <p:grpSpPr>
          <a:xfrm>
            <a:off x="4196668" y="2544949"/>
            <a:ext cx="808163" cy="180119"/>
            <a:chOff x="705948" y="3788465"/>
            <a:chExt cx="1343357" cy="299400"/>
          </a:xfrm>
        </p:grpSpPr>
        <p:sp>
          <p:nvSpPr>
            <p:cNvPr id="9" name="Google Shape;5268;p71"/>
            <p:cNvSpPr/>
            <p:nvPr/>
          </p:nvSpPr>
          <p:spPr>
            <a:xfrm>
              <a:off x="705948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69;p71"/>
            <p:cNvSpPr/>
            <p:nvPr/>
          </p:nvSpPr>
          <p:spPr>
            <a:xfrm>
              <a:off x="1209923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70;p71"/>
            <p:cNvSpPr/>
            <p:nvPr/>
          </p:nvSpPr>
          <p:spPr>
            <a:xfrm>
              <a:off x="1713905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62"/>
          <p:cNvSpPr txBox="1">
            <a:spLocks noGrp="1"/>
          </p:cNvSpPr>
          <p:nvPr>
            <p:ph type="title"/>
          </p:nvPr>
        </p:nvSpPr>
        <p:spPr>
          <a:xfrm>
            <a:off x="2789300" y="596000"/>
            <a:ext cx="3498600" cy="51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Credits</a:t>
            </a:r>
            <a:endParaRPr/>
          </a:p>
        </p:txBody>
      </p:sp>
      <p:sp>
        <p:nvSpPr>
          <p:cNvPr id="926" name="Google Shape;926;p62"/>
          <p:cNvSpPr txBox="1">
            <a:spLocks noGrp="1"/>
          </p:cNvSpPr>
          <p:nvPr>
            <p:ph type="body" idx="1"/>
          </p:nvPr>
        </p:nvSpPr>
        <p:spPr>
          <a:xfrm>
            <a:off x="803100" y="1290375"/>
            <a:ext cx="7537800" cy="31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/>
              <a:t>This is where you give credit to the ones who are part of this project.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/>
              <a:t>Did you like the resources on this template? Get them for </a:t>
            </a:r>
            <a:r>
              <a:rPr lang="es" dirty="0">
                <a:latin typeface="Ubuntu Medium"/>
                <a:ea typeface="Ubuntu Medium"/>
                <a:cs typeface="Ubuntu Medium"/>
                <a:sym typeface="Ubuntu Medium"/>
              </a:rPr>
              <a:t>free </a:t>
            </a:r>
            <a:r>
              <a:rPr lang="es" dirty="0"/>
              <a:t>at our other websites.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dirty="0">
                <a:highlight>
                  <a:schemeClr val="lt1"/>
                </a:highlight>
              </a:rPr>
              <a:t>Presentation template by </a:t>
            </a:r>
            <a:r>
              <a:rPr lang="es" u="sng" dirty="0">
                <a:highlight>
                  <a:schemeClr val="lt1"/>
                </a:highlight>
                <a:hlinkClick r:id="rId3"/>
              </a:rPr>
              <a:t>Slidesgo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dirty="0"/>
              <a:t>Icons by </a:t>
            </a:r>
            <a:r>
              <a:rPr lang="es" u="sng" dirty="0">
                <a:hlinkClick r:id="rId4"/>
              </a:rPr>
              <a:t>Flaticon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dirty="0"/>
              <a:t>Images &amp; infographics by </a:t>
            </a:r>
            <a:r>
              <a:rPr lang="es" u="sng" dirty="0">
                <a:hlinkClick r:id="rId5"/>
              </a:rPr>
              <a:t>Freepik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dirty="0"/>
              <a:t>Author introduction slide photo created by </a:t>
            </a:r>
            <a:r>
              <a:rPr lang="es" b="1" dirty="0">
                <a:latin typeface="Ubuntu"/>
                <a:ea typeface="Ubuntu"/>
                <a:cs typeface="Ubuntu"/>
                <a:sym typeface="Ubuntu"/>
              </a:rPr>
              <a:t>katemangostar </a:t>
            </a:r>
            <a:r>
              <a:rPr lang="es" dirty="0"/>
              <a:t> - Freepik.com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dirty="0"/>
              <a:t>Big image slide photo created by </a:t>
            </a:r>
            <a:r>
              <a:rPr lang="es" b="1" dirty="0">
                <a:latin typeface="Ubuntu"/>
                <a:ea typeface="Ubuntu"/>
                <a:cs typeface="Ubuntu"/>
                <a:sym typeface="Ubuntu"/>
              </a:rPr>
              <a:t>jcomp</a:t>
            </a:r>
            <a:r>
              <a:rPr lang="es" dirty="0"/>
              <a:t> - Freepik.com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dirty="0"/>
              <a:t>Text &amp; Image slide photo created by </a:t>
            </a:r>
            <a:r>
              <a:rPr lang="es" b="1" dirty="0">
                <a:latin typeface="Ubuntu"/>
                <a:ea typeface="Ubuntu"/>
                <a:cs typeface="Ubuntu"/>
                <a:sym typeface="Ubuntu"/>
              </a:rPr>
              <a:t>rawpixel.com</a:t>
            </a:r>
            <a:r>
              <a:rPr lang="es" dirty="0"/>
              <a:t> - Freepik.com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dirty="0"/>
              <a:t>Text &amp; Image slide photo created by </a:t>
            </a:r>
            <a:r>
              <a:rPr lang="es" b="1" dirty="0">
                <a:latin typeface="Ubuntu"/>
                <a:ea typeface="Ubuntu"/>
                <a:cs typeface="Ubuntu"/>
                <a:sym typeface="Ubuntu"/>
              </a:rPr>
              <a:t>Freepik</a:t>
            </a:r>
            <a:endParaRPr dirty="0"/>
          </a:p>
        </p:txBody>
      </p:sp>
      <p:sp>
        <p:nvSpPr>
          <p:cNvPr id="927" name="Google Shape;927;p62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rPr>
              <a:t>28</a:t>
            </a:fld>
            <a:endParaRPr sz="1200">
              <a:solidFill>
                <a:srgbClr val="CCCCCC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>
            <a:spLocks noGrp="1"/>
          </p:cNvSpPr>
          <p:nvPr>
            <p:ph type="title"/>
          </p:nvPr>
        </p:nvSpPr>
        <p:spPr>
          <a:xfrm>
            <a:off x="4598900" y="1491800"/>
            <a:ext cx="3593700" cy="12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800" dirty="0"/>
              <a:t>1. </a:t>
            </a:r>
            <a:r>
              <a:rPr lang="ru-RU" sz="2800" dirty="0" err="1"/>
              <a:t>Масариков</a:t>
            </a:r>
            <a:r>
              <a:rPr lang="ru-RU" sz="2800" dirty="0"/>
              <a:t> университет</a:t>
            </a:r>
            <a:endParaRPr sz="2800" dirty="0"/>
          </a:p>
        </p:txBody>
      </p:sp>
      <p:sp>
        <p:nvSpPr>
          <p:cNvPr id="238" name="Google Shape;238;p37"/>
          <p:cNvSpPr txBox="1">
            <a:spLocks noGrp="1"/>
          </p:cNvSpPr>
          <p:nvPr>
            <p:ph type="subTitle" idx="1"/>
          </p:nvPr>
        </p:nvSpPr>
        <p:spPr>
          <a:xfrm>
            <a:off x="4598900" y="2968192"/>
            <a:ext cx="29208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 его (очень) краткая история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570047" y="993900"/>
            <a:ext cx="30555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err="1"/>
              <a:t>Масариков</a:t>
            </a:r>
            <a:r>
              <a:rPr lang="ru-RU" sz="3200" b="1" dirty="0"/>
              <a:t> университет</a:t>
            </a:r>
            <a:endParaRPr sz="3200" b="1" dirty="0"/>
          </a:p>
        </p:txBody>
      </p:sp>
      <p:sp>
        <p:nvSpPr>
          <p:cNvPr id="215" name="Google Shape;215;p34"/>
          <p:cNvSpPr txBox="1">
            <a:spLocks noGrp="1"/>
          </p:cNvSpPr>
          <p:nvPr>
            <p:ph type="subTitle" idx="1"/>
          </p:nvPr>
        </p:nvSpPr>
        <p:spPr>
          <a:xfrm>
            <a:off x="586783" y="2266194"/>
            <a:ext cx="4097184" cy="2464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Courier New" pitchFamily="49" charset="0"/>
              <a:buChar char="o"/>
            </a:pPr>
            <a:r>
              <a:rPr lang="ru-RU" sz="1600" dirty="0"/>
              <a:t>Крупнейший вуз Моравии</a:t>
            </a:r>
            <a:endParaRPr lang="en-U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Courier New" pitchFamily="49" charset="0"/>
              <a:buChar char="o"/>
            </a:pPr>
            <a:endParaRPr lang="ru-RU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Courier New" pitchFamily="49" charset="0"/>
              <a:buChar char="o"/>
            </a:pPr>
            <a:r>
              <a:rPr lang="ru-RU" sz="1600" dirty="0"/>
              <a:t>Второй крупнейший вуз Чехии</a:t>
            </a:r>
            <a:endParaRPr lang="en-U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Courier New" pitchFamily="49" charset="0"/>
              <a:buChar char="o"/>
            </a:pPr>
            <a:endParaRPr lang="ru-RU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Courier New" pitchFamily="49" charset="0"/>
              <a:buChar char="o"/>
            </a:pPr>
            <a:r>
              <a:rPr lang="ru-RU" sz="1600" dirty="0"/>
              <a:t>Основан в Брно 28 января 191</a:t>
            </a:r>
            <a:r>
              <a:rPr lang="en-US" sz="1600" dirty="0"/>
              <a:t>9</a:t>
            </a:r>
            <a:r>
              <a:rPr lang="ru-RU" sz="1600" dirty="0"/>
              <a:t> года благодаря </a:t>
            </a:r>
            <a:r>
              <a:rPr lang="ru-RU" sz="1600" dirty="0" err="1"/>
              <a:t>Томашу</a:t>
            </a:r>
            <a:r>
              <a:rPr lang="ru-RU" sz="1600" dirty="0"/>
              <a:t> </a:t>
            </a:r>
            <a:r>
              <a:rPr lang="ru-RU" sz="1600" dirty="0" err="1"/>
              <a:t>Масарику</a:t>
            </a:r>
            <a:endParaRPr sz="1600" dirty="0"/>
          </a:p>
        </p:txBody>
      </p:sp>
      <p:sp>
        <p:nvSpPr>
          <p:cNvPr id="216" name="Google Shape;216;p3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4</a:t>
            </a:fld>
            <a:endParaRPr/>
          </a:p>
        </p:txBody>
      </p:sp>
      <p:cxnSp>
        <p:nvCxnSpPr>
          <p:cNvPr id="217" name="Google Shape;217;p34"/>
          <p:cNvCxnSpPr/>
          <p:nvPr/>
        </p:nvCxnSpPr>
        <p:spPr>
          <a:xfrm>
            <a:off x="678525" y="206057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18" name="Google Shape;218;p34"/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7" t="-1946" r="20706" b="1946"/>
          <a:stretch/>
        </p:blipFill>
        <p:spPr>
          <a:xfrm>
            <a:off x="4781550" y="733425"/>
            <a:ext cx="3466712" cy="3286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302;p44"/>
          <p:cNvSpPr/>
          <p:nvPr/>
        </p:nvSpPr>
        <p:spPr>
          <a:xfrm>
            <a:off x="4571996" y="3828109"/>
            <a:ext cx="762000" cy="1168500"/>
          </a:xfrm>
          <a:prstGeom prst="rect">
            <a:avLst/>
          </a:prstGeom>
          <a:noFill/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4"/>
          <p:cNvSpPr txBox="1">
            <a:spLocks noGrp="1"/>
          </p:cNvSpPr>
          <p:nvPr>
            <p:ph type="title"/>
          </p:nvPr>
        </p:nvSpPr>
        <p:spPr>
          <a:xfrm>
            <a:off x="956271" y="189950"/>
            <a:ext cx="530352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Томаш</a:t>
            </a:r>
            <a:r>
              <a:rPr lang="ru-RU" dirty="0"/>
              <a:t> </a:t>
            </a:r>
            <a:r>
              <a:rPr lang="ru-RU" dirty="0" err="1"/>
              <a:t>Гарриг</a:t>
            </a:r>
            <a:r>
              <a:rPr lang="ru-RU" dirty="0"/>
              <a:t> </a:t>
            </a:r>
            <a:r>
              <a:rPr lang="ru-RU" dirty="0" err="1"/>
              <a:t>Масарик</a:t>
            </a:r>
            <a:endParaRPr dirty="0"/>
          </a:p>
        </p:txBody>
      </p:sp>
      <p:sp>
        <p:nvSpPr>
          <p:cNvPr id="298" name="Google Shape;298;p4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5</a:t>
            </a:fld>
            <a:endParaRPr/>
          </a:p>
        </p:txBody>
      </p:sp>
      <p:sp>
        <p:nvSpPr>
          <p:cNvPr id="299" name="Google Shape;299;p44"/>
          <p:cNvSpPr txBox="1">
            <a:spLocks noGrp="1"/>
          </p:cNvSpPr>
          <p:nvPr>
            <p:ph type="subTitle" idx="1"/>
          </p:nvPr>
        </p:nvSpPr>
        <p:spPr>
          <a:xfrm>
            <a:off x="847898" y="1709469"/>
            <a:ext cx="3617771" cy="20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ru-RU" sz="1600" dirty="0"/>
              <a:t>С 1882 профессор философии Карлова университета в Праге</a:t>
            </a:r>
          </a:p>
          <a:p>
            <a:pPr marL="171450" indent="-171450">
              <a:buFont typeface="Courier New" pitchFamily="49" charset="0"/>
              <a:buChar char="o"/>
            </a:pPr>
            <a:endParaRPr lang="ru-RU" sz="1600" dirty="0">
              <a:solidFill>
                <a:schemeClr val="lt2"/>
              </a:solidFill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sz="1600" dirty="0">
                <a:solidFill>
                  <a:schemeClr val="lt2"/>
                </a:solidFill>
              </a:rPr>
              <a:t>Один из лидеров движения за независимость Чехословакии (создано в 1915 году)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ru-RU" sz="1600" dirty="0">
              <a:solidFill>
                <a:schemeClr val="lt2"/>
              </a:solidFill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sz="1600" dirty="0">
                <a:solidFill>
                  <a:schemeClr val="lt2"/>
                </a:solidFill>
              </a:rPr>
              <a:t>Первый президент (уже независимой) Чехословакии</a:t>
            </a:r>
          </a:p>
        </p:txBody>
      </p:sp>
      <p:pic>
        <p:nvPicPr>
          <p:cNvPr id="300" name="Google Shape;300;p4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246" y="127605"/>
            <a:ext cx="3991448" cy="487331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4"/>
          <p:cNvSpPr/>
          <p:nvPr/>
        </p:nvSpPr>
        <p:spPr>
          <a:xfrm>
            <a:off x="5177125" y="212900"/>
            <a:ext cx="3742800" cy="46842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4"/>
          <p:cNvSpPr/>
          <p:nvPr/>
        </p:nvSpPr>
        <p:spPr>
          <a:xfrm>
            <a:off x="8382000" y="21266"/>
            <a:ext cx="762000" cy="11685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847850" y="1219200"/>
            <a:ext cx="2190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Ubuntu Light" charset="0"/>
              </a:rPr>
              <a:t>07.03.1850 – 14.09.1937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3749002" y="4057488"/>
            <a:ext cx="2152653" cy="721600"/>
          </a:xfrm>
          <a:prstGeom prst="wedgeRectCallout">
            <a:avLst>
              <a:gd name="adj1" fmla="val 53394"/>
              <a:gd name="adj2" fmla="val -89919"/>
            </a:avLst>
          </a:prstGeom>
          <a:solidFill>
            <a:schemeClr val="accent1">
              <a:alpha val="83000"/>
            </a:schemeClr>
          </a:solidFill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charset="0"/>
              </a:rPr>
              <a:t>НУЖНА КОНКУРЕНЦИЯ!</a:t>
            </a:r>
          </a:p>
        </p:txBody>
      </p:sp>
    </p:spTree>
    <p:extLst>
      <p:ext uri="{BB962C8B-B14F-4D97-AF65-F5344CB8AC3E}">
        <p14:creationId xmlns:p14="http://schemas.microsoft.com/office/powerpoint/2010/main" val="598980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 txBox="1">
            <a:spLocks noGrp="1"/>
          </p:cNvSpPr>
          <p:nvPr>
            <p:ph type="body" idx="1"/>
          </p:nvPr>
        </p:nvSpPr>
        <p:spPr>
          <a:xfrm>
            <a:off x="1631331" y="1382410"/>
            <a:ext cx="5877000" cy="2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>
              <a:lnSpc>
                <a:spcPct val="150000"/>
              </a:lnSpc>
              <a:buFont typeface="Courier New" pitchFamily="49" charset="0"/>
              <a:buChar char="o"/>
            </a:pPr>
            <a:r>
              <a:rPr lang="ru-RU" dirty="0">
                <a:solidFill>
                  <a:schemeClr val="tx1"/>
                </a:solidFill>
              </a:rPr>
              <a:t>Юридический факультет </a:t>
            </a:r>
            <a:r>
              <a:rPr lang="ru-RU" dirty="0">
                <a:solidFill>
                  <a:schemeClr val="tx2"/>
                </a:solidFill>
              </a:rPr>
              <a:t>(</a:t>
            </a:r>
            <a:r>
              <a:rPr lang="cs-CZ" dirty="0">
                <a:solidFill>
                  <a:schemeClr val="tx2"/>
                </a:solidFill>
              </a:rPr>
              <a:t>právnická fakulta</a:t>
            </a:r>
            <a:r>
              <a:rPr lang="ru-RU" dirty="0">
                <a:solidFill>
                  <a:schemeClr val="tx2"/>
                </a:solidFill>
              </a:rPr>
              <a:t>)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dirty="0">
                <a:solidFill>
                  <a:schemeClr val="tx1"/>
                </a:solidFill>
              </a:rPr>
              <a:t>Медицинский факультет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(lékařská fakulta)</a:t>
            </a:r>
            <a:endParaRPr lang="ru-RU" dirty="0">
              <a:solidFill>
                <a:schemeClr val="tx2"/>
              </a:solidFill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dirty="0">
                <a:solidFill>
                  <a:schemeClr val="tx1"/>
                </a:solidFill>
              </a:rPr>
              <a:t>Природоведческий факультет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(přírodovědecká fakulta)</a:t>
            </a:r>
            <a:endParaRPr lang="ru-RU" dirty="0">
              <a:solidFill>
                <a:schemeClr val="tx2"/>
              </a:solidFill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dirty="0">
                <a:solidFill>
                  <a:schemeClr val="tx1"/>
                </a:solidFill>
              </a:rPr>
              <a:t>Философский факультет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(filozofická fakulta)</a:t>
            </a:r>
            <a:endParaRPr lang="ru-RU" dirty="0">
              <a:solidFill>
                <a:schemeClr val="tx2"/>
              </a:solidFill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dirty="0">
                <a:solidFill>
                  <a:schemeClr val="tx1"/>
                </a:solidFill>
              </a:rPr>
              <a:t>Педагогический факультет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(pedagogická fakulta)</a:t>
            </a:r>
            <a:endParaRPr lang="ru-RU" dirty="0">
              <a:solidFill>
                <a:schemeClr val="tx2"/>
              </a:solidFill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dirty="0">
                <a:solidFill>
                  <a:schemeClr val="tx1"/>
                </a:solidFill>
              </a:rPr>
              <a:t>Экономический факультет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(ekonomicko-správní fakulta)</a:t>
            </a:r>
            <a:endParaRPr lang="ru-RU" dirty="0">
              <a:solidFill>
                <a:schemeClr val="tx2"/>
              </a:solidFill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dirty="0">
                <a:solidFill>
                  <a:schemeClr val="tx1"/>
                </a:solidFill>
              </a:rPr>
              <a:t>Факультет информатики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(fakulta informatiky)</a:t>
            </a:r>
            <a:endParaRPr lang="ru-RU" dirty="0">
              <a:solidFill>
                <a:schemeClr val="tx2"/>
              </a:solidFill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dirty="0">
                <a:solidFill>
                  <a:schemeClr val="tx1"/>
                </a:solidFill>
              </a:rPr>
              <a:t>Факультет социальных наук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(fakulta socialních studií)</a:t>
            </a:r>
            <a:endParaRPr lang="ru-RU" dirty="0">
              <a:solidFill>
                <a:schemeClr val="tx2"/>
              </a:solidFill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dirty="0">
                <a:solidFill>
                  <a:schemeClr val="tx1"/>
                </a:solidFill>
              </a:rPr>
              <a:t>Факультет физкультуры и спорта </a:t>
            </a:r>
            <a:r>
              <a:rPr lang="cs-CZ" dirty="0">
                <a:solidFill>
                  <a:schemeClr val="tx2"/>
                </a:solidFill>
              </a:rPr>
              <a:t>(fakulta sportovních studií)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244" name="Google Shape;244;p38"/>
          <p:cNvSpPr txBox="1">
            <a:spLocks noGrp="1"/>
          </p:cNvSpPr>
          <p:nvPr>
            <p:ph type="title"/>
          </p:nvPr>
        </p:nvSpPr>
        <p:spPr>
          <a:xfrm>
            <a:off x="0" y="216225"/>
            <a:ext cx="91440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Факультеты</a:t>
            </a:r>
            <a:endParaRPr dirty="0"/>
          </a:p>
        </p:txBody>
      </p:sp>
      <p:sp>
        <p:nvSpPr>
          <p:cNvPr id="245" name="Google Shape;245;p38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>
            <a:spLocks noGrp="1"/>
          </p:cNvSpPr>
          <p:nvPr>
            <p:ph type="title"/>
          </p:nvPr>
        </p:nvSpPr>
        <p:spPr>
          <a:xfrm>
            <a:off x="4598900" y="1491800"/>
            <a:ext cx="3593700" cy="12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800" dirty="0"/>
              <a:t>2</a:t>
            </a:r>
            <a:r>
              <a:rPr lang="es" sz="2800" dirty="0"/>
              <a:t>. </a:t>
            </a:r>
            <a:r>
              <a:rPr lang="ru-RU" sz="2800" dirty="0"/>
              <a:t>Философский факультет</a:t>
            </a:r>
            <a:endParaRPr sz="2800" dirty="0"/>
          </a:p>
        </p:txBody>
      </p:sp>
      <p:sp>
        <p:nvSpPr>
          <p:cNvPr id="238" name="Google Shape;238;p37"/>
          <p:cNvSpPr txBox="1">
            <a:spLocks noGrp="1"/>
          </p:cNvSpPr>
          <p:nvPr>
            <p:ph type="subTitle" idx="1"/>
          </p:nvPr>
        </p:nvSpPr>
        <p:spPr>
          <a:xfrm>
            <a:off x="4598900" y="2968192"/>
            <a:ext cx="29208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Кафедра англистики и американистики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1684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2"/>
          <p:cNvSpPr txBox="1">
            <a:spLocks noGrp="1"/>
          </p:cNvSpPr>
          <p:nvPr>
            <p:ph type="title"/>
          </p:nvPr>
        </p:nvSpPr>
        <p:spPr>
          <a:xfrm>
            <a:off x="737850" y="980260"/>
            <a:ext cx="3571500" cy="5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Философский факультет</a:t>
            </a:r>
            <a:endParaRPr dirty="0"/>
          </a:p>
        </p:txBody>
      </p:sp>
      <p:sp>
        <p:nvSpPr>
          <p:cNvPr id="284" name="Google Shape;284;p42"/>
          <p:cNvSpPr txBox="1">
            <a:spLocks noGrp="1"/>
          </p:cNvSpPr>
          <p:nvPr>
            <p:ph type="subTitle" idx="1"/>
          </p:nvPr>
        </p:nvSpPr>
        <p:spPr>
          <a:xfrm>
            <a:off x="737850" y="1729225"/>
            <a:ext cx="3671100" cy="24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sz="1600" dirty="0"/>
              <a:t>Основан в 1921 году</a:t>
            </a:r>
            <a:endParaRPr lang="en-U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ru-RU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sz="1600" dirty="0"/>
              <a:t>Включает в себя 20 кафедр и институтов</a:t>
            </a:r>
            <a:endParaRPr lang="en-U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ru-RU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ru-RU" sz="1600" dirty="0"/>
              <a:t>Место обучения для 9600 человек</a:t>
            </a:r>
            <a:endParaRPr sz="1600" dirty="0"/>
          </a:p>
        </p:txBody>
      </p:sp>
      <p:cxnSp>
        <p:nvCxnSpPr>
          <p:cNvPr id="285" name="Google Shape;285;p42"/>
          <p:cNvCxnSpPr/>
          <p:nvPr/>
        </p:nvCxnSpPr>
        <p:spPr>
          <a:xfrm>
            <a:off x="2203050" y="159747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6" name="Google Shape;286;p42"/>
          <p:cNvPicPr preferRelativeResize="0"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5" y="29769"/>
            <a:ext cx="4067169" cy="508396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2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rPr>
              <a:t>8</a:t>
            </a:fld>
            <a:endParaRPr sz="1200">
              <a:solidFill>
                <a:srgbClr val="CCCCCC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72" y="1169716"/>
            <a:ext cx="3577483" cy="268311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4884651" y="786144"/>
            <a:ext cx="3780884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/>
              <a:t>Центральная библиотека</a:t>
            </a:r>
            <a:endParaRPr sz="3600" b="1" dirty="0">
              <a:solidFill>
                <a:schemeClr val="tx2"/>
              </a:solidFill>
            </a:endParaRPr>
          </a:p>
        </p:txBody>
      </p:sp>
      <p:sp>
        <p:nvSpPr>
          <p:cNvPr id="215" name="Google Shape;215;p34"/>
          <p:cNvSpPr txBox="1">
            <a:spLocks noGrp="1"/>
          </p:cNvSpPr>
          <p:nvPr>
            <p:ph type="subTitle" idx="1"/>
          </p:nvPr>
        </p:nvSpPr>
        <p:spPr>
          <a:xfrm>
            <a:off x="4774019" y="1915939"/>
            <a:ext cx="3870251" cy="15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600" dirty="0"/>
              <a:t>Существует с 1952 года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endParaRPr lang="ru-RU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600" dirty="0"/>
              <a:t>Более 600 тысяч документов и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ru-RU" sz="1600" dirty="0"/>
              <a:t>      100 баз данных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endParaRPr lang="ru-RU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itchFamily="49" charset="0"/>
              <a:buChar char="o"/>
            </a:pPr>
            <a:r>
              <a:rPr lang="ru-RU" sz="1600" dirty="0"/>
              <a:t>Периодически там проводятся различные лекции и консультации</a:t>
            </a:r>
          </a:p>
        </p:txBody>
      </p:sp>
      <p:sp>
        <p:nvSpPr>
          <p:cNvPr id="216" name="Google Shape;216;p3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9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292" y="1781840"/>
            <a:ext cx="68262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302;p44"/>
          <p:cNvSpPr/>
          <p:nvPr/>
        </p:nvSpPr>
        <p:spPr>
          <a:xfrm>
            <a:off x="276072" y="3512839"/>
            <a:ext cx="762000" cy="11685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5034366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 Charm">
  <a:themeElements>
    <a:clrScheme name="Simple Light">
      <a:dk1>
        <a:srgbClr val="434343"/>
      </a:dk1>
      <a:lt1>
        <a:srgbClr val="FFFFFF"/>
      </a:lt1>
      <a:dk2>
        <a:srgbClr val="666666"/>
      </a:dk2>
      <a:lt2>
        <a:srgbClr val="999999"/>
      </a:lt2>
      <a:accent1>
        <a:srgbClr val="D3F78C"/>
      </a:accent1>
      <a:accent2>
        <a:srgbClr val="EAFFC0"/>
      </a:accent2>
      <a:accent3>
        <a:srgbClr val="88C01A"/>
      </a:accent3>
      <a:accent4>
        <a:srgbClr val="60811F"/>
      </a:accent4>
      <a:accent5>
        <a:srgbClr val="93C72C"/>
      </a:accent5>
      <a:accent6>
        <a:srgbClr val="D5E7B2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603</Words>
  <Application>Microsoft Office PowerPoint</Application>
  <PresentationFormat>Předvádění na obrazovce (16:9)</PresentationFormat>
  <Paragraphs>173</Paragraphs>
  <Slides>28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6" baseType="lpstr">
      <vt:lpstr>Ubuntu Medium</vt:lpstr>
      <vt:lpstr>Ubuntu Light</vt:lpstr>
      <vt:lpstr>Courier New</vt:lpstr>
      <vt:lpstr>Bodoni</vt:lpstr>
      <vt:lpstr>Ubuntu</vt:lpstr>
      <vt:lpstr>Arial</vt:lpstr>
      <vt:lpstr>Arvo</vt:lpstr>
      <vt:lpstr>Minimal Charm</vt:lpstr>
      <vt:lpstr>Английский язык и литература</vt:lpstr>
      <vt:lpstr>Содержание</vt:lpstr>
      <vt:lpstr>1. Масариков университет</vt:lpstr>
      <vt:lpstr>Масариков университет</vt:lpstr>
      <vt:lpstr>Томаш Гарриг Масарик</vt:lpstr>
      <vt:lpstr>Факультеты</vt:lpstr>
      <vt:lpstr>2. Философский факультет</vt:lpstr>
      <vt:lpstr>Философский факультет</vt:lpstr>
      <vt:lpstr>Центральная библиотека</vt:lpstr>
      <vt:lpstr>Центральная библиотека</vt:lpstr>
      <vt:lpstr>Кафедра англистики и американистики</vt:lpstr>
      <vt:lpstr>Программы </vt:lpstr>
      <vt:lpstr>Ян Фирбас</vt:lpstr>
      <vt:lpstr>Выпускники</vt:lpstr>
      <vt:lpstr>Кафедра англистики и американистики</vt:lpstr>
      <vt:lpstr>ESCape English Students Club</vt:lpstr>
      <vt:lpstr>Распродажа  книг и выпечки</vt:lpstr>
      <vt:lpstr>The KAArdian</vt:lpstr>
      <vt:lpstr>Gypsywood Players</vt:lpstr>
      <vt:lpstr>Prezentace aplikace PowerPoint</vt:lpstr>
      <vt:lpstr>Gypsywood Singers</vt:lpstr>
      <vt:lpstr>3. Личный опыт</vt:lpstr>
      <vt:lpstr>Дистанционное обучение</vt:lpstr>
      <vt:lpstr>Жизнь - боль</vt:lpstr>
      <vt:lpstr>Всё не так уж и плохо</vt:lpstr>
      <vt:lpstr>Prezentace aplikace PowerPoint</vt:lpstr>
      <vt:lpstr>Спасибо!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Английский язык и литература</dc:title>
  <dc:creator>Jekatěrina Mikešová</dc:creator>
  <cp:lastModifiedBy>Jekatěrina Mikešová</cp:lastModifiedBy>
  <cp:revision>30</cp:revision>
  <dcterms:modified xsi:type="dcterms:W3CDTF">2021-01-12T12:41:20Z</dcterms:modified>
</cp:coreProperties>
</file>