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0"/>
  </p:notesMasterIdLst>
  <p:sldIdLst>
    <p:sldId id="256" r:id="rId2"/>
    <p:sldId id="257" r:id="rId3"/>
    <p:sldId id="261" r:id="rId4"/>
    <p:sldId id="258" r:id="rId5"/>
    <p:sldId id="305" r:id="rId6"/>
    <p:sldId id="262" r:id="rId7"/>
    <p:sldId id="306" r:id="rId8"/>
    <p:sldId id="266" r:id="rId9"/>
    <p:sldId id="316" r:id="rId10"/>
    <p:sldId id="317" r:id="rId11"/>
    <p:sldId id="278" r:id="rId12"/>
    <p:sldId id="324" r:id="rId13"/>
    <p:sldId id="318" r:id="rId14"/>
    <p:sldId id="304" r:id="rId15"/>
    <p:sldId id="319" r:id="rId16"/>
    <p:sldId id="323" r:id="rId17"/>
    <p:sldId id="264" r:id="rId18"/>
    <p:sldId id="309" r:id="rId19"/>
    <p:sldId id="311" r:id="rId20"/>
    <p:sldId id="269" r:id="rId21"/>
    <p:sldId id="313" r:id="rId22"/>
    <p:sldId id="320" r:id="rId23"/>
    <p:sldId id="314" r:id="rId24"/>
    <p:sldId id="321" r:id="rId25"/>
    <p:sldId id="322" r:id="rId26"/>
    <p:sldId id="260" r:id="rId27"/>
    <p:sldId id="285" r:id="rId28"/>
    <p:sldId id="286" r:id="rId29"/>
  </p:sldIdLst>
  <p:sldSz cx="9144000" cy="5143500" type="screen16x9"/>
  <p:notesSz cx="6858000" cy="9144000"/>
  <p:embeddedFontLs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Bodoni" panose="020B0604020202020204" charset="0"/>
      <p:regular r:id="rId35"/>
      <p:bold r:id="rId36"/>
      <p:italic r:id="rId37"/>
      <p:boldItalic r:id="rId38"/>
    </p:embeddedFont>
    <p:embeddedFont>
      <p:font typeface="Ubuntu" panose="020B0604020202020204" charset="0"/>
      <p:regular r:id="rId39"/>
      <p:bold r:id="rId40"/>
      <p:italic r:id="rId41"/>
      <p:boldItalic r:id="rId42"/>
    </p:embeddedFont>
    <p:embeddedFont>
      <p:font typeface="Ubuntu Light" panose="020B0604020202020204" charset="0"/>
      <p:regular r:id="rId43"/>
      <p:bold r:id="rId44"/>
      <p:italic r:id="rId45"/>
      <p:boldItalic r:id="rId46"/>
    </p:embeddedFont>
    <p:embeddedFont>
      <p:font typeface="Ubuntu Medium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B61F2-B25E-4DCB-A65C-CCE704829C74}">
  <a:tblStyle styleId="{0C8B61F2-B25E-4DCB-A65C-CCE704829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7435A7-215B-4D99-A677-577C9A2A27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441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442eb61d9d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442eb61d9d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442eb61d9d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442eb61d9d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42eb61d9d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42eb61d9d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61" r:id="rId8"/>
    <p:sldLayoutId id="2147483662" r:id="rId9"/>
    <p:sldLayoutId id="2147483664" r:id="rId10"/>
    <p:sldLayoutId id="2147483665" r:id="rId11"/>
    <p:sldLayoutId id="2147483666" r:id="rId12"/>
    <p:sldLayoutId id="2147483667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/>
              <a:t>Английский язык и литература</a:t>
            </a:r>
            <a:endParaRPr sz="2800" i="1" dirty="0"/>
          </a:p>
        </p:txBody>
      </p:sp>
      <p:sp>
        <p:nvSpPr>
          <p:cNvPr id="194" name="Google Shape;194;p32"/>
          <p:cNvSpPr txBox="1"/>
          <p:nvPr/>
        </p:nvSpPr>
        <p:spPr>
          <a:xfrm>
            <a:off x="1610650" y="1220000"/>
            <a:ext cx="40044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ФИЛОСОФСКИЙ ФАКУЛЬТЕТ</a:t>
            </a:r>
            <a:endParaRPr sz="1800"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1173210"/>
            <a:ext cx="3577483" cy="267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786144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Центральная библиотека</a:t>
            </a:r>
            <a:endParaRPr sz="36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774019" y="1915939"/>
            <a:ext cx="387025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Существует с 1952 года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Более 600 тысяч документов 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ru-RU" sz="1600" dirty="0"/>
              <a:t>      100 баз данных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Периодически там проводятся различные лекции и консультации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92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276072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9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4"/>
          <p:cNvSpPr/>
          <p:nvPr/>
        </p:nvSpPr>
        <p:spPr>
          <a:xfrm>
            <a:off x="3635075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54"/>
          <p:cNvSpPr/>
          <p:nvPr/>
        </p:nvSpPr>
        <p:spPr>
          <a:xfrm>
            <a:off x="6111750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45" name="Google Shape;745;p54"/>
          <p:cNvSpPr/>
          <p:nvPr/>
        </p:nvSpPr>
        <p:spPr>
          <a:xfrm>
            <a:off x="3635075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4"/>
          <p:cNvSpPr/>
          <p:nvPr/>
        </p:nvSpPr>
        <p:spPr>
          <a:xfrm>
            <a:off x="6111750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4"/>
          <p:cNvSpPr txBox="1"/>
          <p:nvPr/>
        </p:nvSpPr>
        <p:spPr>
          <a:xfrm>
            <a:off x="3821075" y="1081350"/>
            <a:ext cx="2166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Сейчас на ней учится более 600 студентов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54"/>
          <p:cNvSpPr txBox="1"/>
          <p:nvPr/>
        </p:nvSpPr>
        <p:spPr>
          <a:xfrm>
            <a:off x="6285450" y="1046125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Обучение проходит на английском языке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9" name="Google Shape;749;p54"/>
          <p:cNvSpPr txBox="1"/>
          <p:nvPr/>
        </p:nvSpPr>
        <p:spPr>
          <a:xfrm>
            <a:off x="3711275" y="3003300"/>
            <a:ext cx="2276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Возможность учёбы по обмену по программе </a:t>
            </a:r>
            <a:r>
              <a:rPr lang="en-US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Erasmus+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0" name="Google Shape;750;p54"/>
          <p:cNvSpPr txBox="1"/>
          <p:nvPr/>
        </p:nvSpPr>
        <p:spPr>
          <a:xfrm>
            <a:off x="6291600" y="3003300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Внеклассная деятельность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(клубы)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1" name="Google Shape;751;p5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sp>
        <p:nvSpPr>
          <p:cNvPr id="752" name="Google Shape;752;p54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dirty="0"/>
              <a:t>Кафедра</a:t>
            </a:r>
            <a:br>
              <a:rPr lang="ru-RU" sz="2200" dirty="0"/>
            </a:br>
            <a:r>
              <a:rPr lang="ru-RU" sz="2200" dirty="0"/>
              <a:t>англистики и</a:t>
            </a:r>
            <a:br>
              <a:rPr lang="ru-RU" sz="2200" dirty="0"/>
            </a:br>
            <a:r>
              <a:rPr lang="ru-RU" sz="2200" dirty="0"/>
              <a:t>американистики</a:t>
            </a:r>
            <a:endParaRPr sz="1000" b="0" dirty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9610" y="323700"/>
            <a:ext cx="4456371" cy="1069165"/>
          </a:xfrm>
        </p:spPr>
        <p:txBody>
          <a:bodyPr/>
          <a:lstStyle/>
          <a:p>
            <a:r>
              <a:rPr lang="ru-RU" sz="3200" dirty="0"/>
              <a:t>Программы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8586" y="1254642"/>
            <a:ext cx="7697972" cy="3487479"/>
          </a:xfrm>
        </p:spPr>
        <p:txBody>
          <a:bodyPr/>
          <a:lstStyle/>
          <a:p>
            <a:pPr marL="139700" indent="0" algn="l"/>
            <a:r>
              <a:rPr lang="ru-RU" sz="1600" b="1" dirty="0">
                <a:solidFill>
                  <a:schemeClr val="bg2"/>
                </a:solidFill>
              </a:rPr>
              <a:t>         Степень бакалавра</a:t>
            </a:r>
          </a:p>
          <a:p>
            <a:pPr lvl="1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Английский язык и литература</a:t>
            </a:r>
          </a:p>
          <a:p>
            <a:pPr marL="596900" lvl="1" indent="0" algn="l"/>
            <a:endParaRPr lang="ru-RU" sz="1600" dirty="0">
              <a:solidFill>
                <a:schemeClr val="bg2"/>
              </a:solidFill>
            </a:endParaRPr>
          </a:p>
          <a:p>
            <a:pPr marL="596900" lvl="1" indent="0" algn="l"/>
            <a:r>
              <a:rPr lang="ru-RU" sz="1600" b="1" dirty="0">
                <a:solidFill>
                  <a:schemeClr val="bg2"/>
                </a:solidFill>
              </a:rPr>
              <a:t>Степень магистра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Английский язык и литература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Преподавание английского  языка и  литературы в средней школы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Перевод на английский язык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Исследование культуры Северной Америки</a:t>
            </a:r>
          </a:p>
          <a:p>
            <a:pPr marL="882650" lvl="1" indent="-285750" algn="l">
              <a:buFont typeface="Courier New" pitchFamily="49" charset="0"/>
              <a:buChar char="o"/>
            </a:pPr>
            <a:endParaRPr lang="ru-RU" sz="1600" dirty="0">
              <a:solidFill>
                <a:schemeClr val="bg2"/>
              </a:solidFill>
            </a:endParaRPr>
          </a:p>
          <a:p>
            <a:pPr marL="596900" lvl="1" indent="0" algn="l"/>
            <a:r>
              <a:rPr lang="ru-RU" sz="1600" b="1" dirty="0">
                <a:solidFill>
                  <a:schemeClr val="bg2"/>
                </a:solidFill>
              </a:rPr>
              <a:t>Докторская степень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Английская лингвистика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Литература на английском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352293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2" y="1945758"/>
            <a:ext cx="682625" cy="19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" name="Google Shape;218;p34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0" y="925033"/>
            <a:ext cx="2662059" cy="326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608204" y="707027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Ян </a:t>
            </a:r>
            <a:r>
              <a:rPr lang="ru-RU" sz="4000" dirty="0" err="1"/>
              <a:t>Фирбас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508205" y="1915939"/>
            <a:ext cx="3997842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Самый известный учёный кафедры англистики и американистики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Внёс свой вклад в исследование языка через свою теорию функциональной перспективы предложения</a:t>
            </a:r>
            <a:r>
              <a:rPr lang="en-US" sz="1600" dirty="0"/>
              <a:t> (</a:t>
            </a:r>
            <a:r>
              <a:rPr lang="en-US" sz="1600" b="1" dirty="0" err="1"/>
              <a:t>funkční</a:t>
            </a:r>
            <a:r>
              <a:rPr lang="en-US" sz="1600" b="1" dirty="0"/>
              <a:t> </a:t>
            </a:r>
            <a:r>
              <a:rPr lang="en-US" sz="1600" b="1" dirty="0" err="1"/>
              <a:t>větná</a:t>
            </a:r>
            <a:r>
              <a:rPr lang="en-US" sz="1600" b="1" dirty="0"/>
              <a:t> </a:t>
            </a:r>
            <a:r>
              <a:rPr lang="en-US" sz="1600" b="1" dirty="0" err="1"/>
              <a:t>perspektiva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79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486950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23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99730" y="1242966"/>
            <a:ext cx="3055500" cy="7263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Выпускники</a:t>
            </a:r>
            <a:endParaRPr sz="36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18001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Учителя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Переводчики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Журналисты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Дипломаты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Предприниматели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Учёные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0" y="1328026"/>
            <a:ext cx="4261799" cy="26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2;p44"/>
          <p:cNvSpPr/>
          <p:nvPr/>
        </p:nvSpPr>
        <p:spPr>
          <a:xfrm>
            <a:off x="8038129" y="344336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78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4"/>
          <p:cNvSpPr/>
          <p:nvPr/>
        </p:nvSpPr>
        <p:spPr>
          <a:xfrm>
            <a:off x="3635075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54"/>
          <p:cNvSpPr/>
          <p:nvPr/>
        </p:nvSpPr>
        <p:spPr>
          <a:xfrm>
            <a:off x="6111750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45" name="Google Shape;745;p54"/>
          <p:cNvSpPr/>
          <p:nvPr/>
        </p:nvSpPr>
        <p:spPr>
          <a:xfrm>
            <a:off x="3635075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4"/>
          <p:cNvSpPr/>
          <p:nvPr/>
        </p:nvSpPr>
        <p:spPr>
          <a:xfrm>
            <a:off x="6111750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4"/>
          <p:cNvSpPr txBox="1"/>
          <p:nvPr/>
        </p:nvSpPr>
        <p:spPr>
          <a:xfrm>
            <a:off x="3821075" y="1081350"/>
            <a:ext cx="2166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Сейчас на ней учится более 600 студентов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54"/>
          <p:cNvSpPr txBox="1"/>
          <p:nvPr/>
        </p:nvSpPr>
        <p:spPr>
          <a:xfrm>
            <a:off x="6285450" y="1046125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Обучение проходит на английском языке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9" name="Google Shape;749;p54"/>
          <p:cNvSpPr txBox="1"/>
          <p:nvPr/>
        </p:nvSpPr>
        <p:spPr>
          <a:xfrm>
            <a:off x="3711275" y="3003300"/>
            <a:ext cx="2276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Возможность учёбы по обмену по программе </a:t>
            </a:r>
            <a:r>
              <a:rPr lang="en-US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Erasmus+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0" name="Google Shape;750;p54"/>
          <p:cNvSpPr txBox="1"/>
          <p:nvPr/>
        </p:nvSpPr>
        <p:spPr>
          <a:xfrm>
            <a:off x="6291600" y="3003300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Внеклассная деятельность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(клубы)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1" name="Google Shape;751;p5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15</a:t>
            </a:fld>
            <a:endParaRPr/>
          </a:p>
        </p:txBody>
      </p:sp>
      <p:sp>
        <p:nvSpPr>
          <p:cNvPr id="752" name="Google Shape;752;p54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dirty="0"/>
              <a:t>Кафедра</a:t>
            </a:r>
            <a:br>
              <a:rPr lang="ru-RU" sz="2200" dirty="0"/>
            </a:br>
            <a:r>
              <a:rPr lang="ru-RU" sz="2200" dirty="0"/>
              <a:t>англистики и</a:t>
            </a:r>
            <a:br>
              <a:rPr lang="ru-RU" sz="2200" dirty="0"/>
            </a:br>
            <a:r>
              <a:rPr lang="ru-RU" sz="2200" dirty="0"/>
              <a:t>американистики</a:t>
            </a:r>
            <a:endParaRPr sz="1000" b="0" dirty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186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89097" y="941608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/>
              <a:t>ESCape</a:t>
            </a:r>
            <a:br>
              <a:rPr lang="en-US" sz="4400" dirty="0"/>
            </a:br>
            <a:r>
              <a:rPr lang="en-US" sz="2000" dirty="0">
                <a:solidFill>
                  <a:schemeClr val="tx2"/>
                </a:solidFill>
              </a:rPr>
              <a:t>English Students Club</a:t>
            </a:r>
            <a:endParaRPr sz="44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30760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Организация общественных мероприятий</a:t>
            </a:r>
            <a:endParaRPr lang="en-US" sz="1800" dirty="0"/>
          </a:p>
          <a:p>
            <a:pPr marL="742950" lvl="1" indent="-285750">
              <a:buClr>
                <a:schemeClr val="tx1"/>
              </a:buClr>
              <a:buSzPts val="1100"/>
              <a:buFont typeface="Arial" pitchFamily="34" charset="0"/>
              <a:buChar char="•"/>
            </a:pPr>
            <a:r>
              <a:rPr lang="ru-RU" sz="1800" dirty="0"/>
              <a:t>Праздничные вечеринки</a:t>
            </a:r>
          </a:p>
          <a:p>
            <a:pPr marL="742950" lvl="1" indent="-285750">
              <a:buClr>
                <a:schemeClr val="tx1"/>
              </a:buClr>
              <a:buSzPts val="1100"/>
              <a:buFont typeface="Arial" pitchFamily="34" charset="0"/>
              <a:buChar char="•"/>
            </a:pPr>
            <a:r>
              <a:rPr lang="en-US" sz="1800" dirty="0"/>
              <a:t>Book &amp; Bake sale</a:t>
            </a:r>
            <a:endParaRPr lang="ru-RU" sz="1800" dirty="0"/>
          </a:p>
          <a:p>
            <a:pPr marL="742950" lvl="1" indent="-285750">
              <a:buClr>
                <a:schemeClr val="tx1"/>
              </a:buClr>
              <a:buSzPts val="1100"/>
              <a:buFont typeface="Arial" pitchFamily="34" charset="0"/>
              <a:buChar char="•"/>
            </a:pPr>
            <a:r>
              <a:rPr lang="ru-RU" sz="1800" dirty="0"/>
              <a:t>Конкурсы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Выпуск газеты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50" y="722533"/>
            <a:ext cx="3674500" cy="3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25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2539940" y="209701"/>
            <a:ext cx="4126674" cy="1359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/>
              <a:t>Распродажа </a:t>
            </a:r>
            <a:br>
              <a:rPr lang="ru-RU" sz="3200" b="1" dirty="0"/>
            </a:br>
            <a:r>
              <a:rPr lang="ru-RU" sz="3200" b="1" dirty="0"/>
              <a:t>книг и выпечки</a:t>
            </a:r>
            <a:endParaRPr sz="3200" b="1" dirty="0"/>
          </a:p>
        </p:txBody>
      </p:sp>
      <p:sp>
        <p:nvSpPr>
          <p:cNvPr id="262" name="Google Shape;262;p4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>
                <a:solidFill>
                  <a:srgbClr val="B7B7B7"/>
                </a:solidFill>
              </a:rPr>
              <a:t>17</a:t>
            </a:fld>
            <a:endParaRPr>
              <a:solidFill>
                <a:srgbClr val="B7B7B7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4" y="1923162"/>
            <a:ext cx="3556591" cy="266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82" y="1914520"/>
            <a:ext cx="3568113" cy="2676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Google Shape;217;p34"/>
          <p:cNvCxnSpPr/>
          <p:nvPr/>
        </p:nvCxnSpPr>
        <p:spPr>
          <a:xfrm>
            <a:off x="7823604" y="1624641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722531"/>
            <a:ext cx="3577483" cy="357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924367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The </a:t>
            </a:r>
            <a:r>
              <a:rPr lang="en-US" sz="4000" dirty="0" err="1"/>
              <a:t>KAArdian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953702" y="2190640"/>
            <a:ext cx="361507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Ежемесячная газета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Выпуски о последних событиях на кафедре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Интервью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25" y="1959492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8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99727" y="764582"/>
            <a:ext cx="4610226" cy="1333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Gypsywood</a:t>
            </a:r>
            <a:br>
              <a:rPr lang="en-US" sz="4000" dirty="0"/>
            </a:br>
            <a:r>
              <a:rPr lang="en-US" sz="4000" dirty="0"/>
              <a:t>Players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30760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Театральная группа кафедры англистики и американистики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Сформировались в 1965 году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58" y="722533"/>
            <a:ext cx="3577483" cy="3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09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4910926" y="189950"/>
            <a:ext cx="2202256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Содержание</a:t>
            </a:r>
            <a:endParaRPr dirty="0"/>
          </a:p>
        </p:txBody>
      </p:sp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Масариков</a:t>
            </a:r>
            <a:r>
              <a:rPr lang="ru-RU" dirty="0"/>
              <a:t> университет</a:t>
            </a:r>
            <a:endParaRPr dirty="0"/>
          </a:p>
        </p:txBody>
      </p:sp>
      <p:sp>
        <p:nvSpPr>
          <p:cNvPr id="202" name="Google Shape;202;p3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178813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Кафедра англистики и американистики,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с чем её едят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Философский факультет</a:t>
            </a:r>
            <a:endParaRPr dirty="0"/>
          </a:p>
        </p:txBody>
      </p:sp>
      <p:sp>
        <p:nvSpPr>
          <p:cNvPr id="204" name="Google Shape;204;p3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Краткая история формирования университета и его факультетов</a:t>
            </a:r>
            <a:endParaRPr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 ту сторону экрана</a:t>
            </a:r>
            <a:endParaRPr dirty="0"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Личный опыт</a:t>
            </a:r>
            <a:endParaRPr dirty="0"/>
          </a:p>
        </p:txBody>
      </p:sp>
      <p:sp>
        <p:nvSpPr>
          <p:cNvPr id="207" name="Google Shape;207;p33"/>
          <p:cNvSpPr txBox="1">
            <a:spLocks noGrp="1"/>
          </p:cNvSpPr>
          <p:nvPr>
            <p:ph type="title" idx="7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8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9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20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09" name="Google Shape;309;p45"/>
          <p:cNvSpPr txBox="1">
            <a:spLocks noGrp="1"/>
          </p:cNvSpPr>
          <p:nvPr>
            <p:ph type="subTitle" idx="1"/>
          </p:nvPr>
        </p:nvSpPr>
        <p:spPr>
          <a:xfrm>
            <a:off x="1546450" y="3015325"/>
            <a:ext cx="6051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Because key words are great for catching your audience’s attention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333643"/>
            <a:ext cx="8335926" cy="43357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925455"/>
            <a:ext cx="3577483" cy="317163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786144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Gypsywood</a:t>
            </a:r>
            <a:br>
              <a:rPr lang="en-US" sz="4000" dirty="0"/>
            </a:br>
            <a:r>
              <a:rPr lang="en-US" sz="4000" dirty="0"/>
              <a:t>Singers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953702" y="1915939"/>
            <a:ext cx="361507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Хоровая группа кафедры англистики и американистики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Выступают на таких мероприятиях, как Ночь учёных (</a:t>
            </a:r>
            <a:r>
              <a:rPr lang="en-US" sz="1600" dirty="0" err="1"/>
              <a:t>Noc</a:t>
            </a:r>
            <a:r>
              <a:rPr lang="en-US" sz="1600" dirty="0"/>
              <a:t> v</a:t>
            </a:r>
            <a:r>
              <a:rPr lang="cs-CZ" sz="1600" dirty="0"/>
              <a:t>ědců</a:t>
            </a:r>
            <a:r>
              <a:rPr lang="ru-RU" sz="1600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Участвуют в Рождественских песнопениях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21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92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276072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17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598900" y="1491800"/>
            <a:ext cx="35937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/>
              <a:t>3</a:t>
            </a:r>
            <a:r>
              <a:rPr lang="es" sz="2800" dirty="0"/>
              <a:t>. </a:t>
            </a:r>
            <a:r>
              <a:rPr lang="ru-RU" sz="2800" dirty="0"/>
              <a:t>Личный опыт</a:t>
            </a:r>
            <a:endParaRPr sz="2800"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4598900" y="2968192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Обучение во время пандемии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26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597956" y="1009941"/>
            <a:ext cx="3134072" cy="1159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2"/>
                </a:solidFill>
              </a:rPr>
              <a:t>Дистанционное</a:t>
            </a:r>
            <a:br>
              <a:rPr lang="ru-RU" sz="2800" dirty="0">
                <a:solidFill>
                  <a:schemeClr val="dk2"/>
                </a:solidFill>
              </a:rPr>
            </a:br>
            <a:r>
              <a:rPr lang="ru-RU" sz="2800" dirty="0">
                <a:solidFill>
                  <a:schemeClr val="dk2"/>
                </a:solidFill>
              </a:rPr>
              <a:t>обучение</a:t>
            </a:r>
            <a:endParaRPr sz="2800" b="1" dirty="0">
              <a:solidFill>
                <a:schemeClr val="dk2"/>
              </a:solidFill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798084" y="3285385"/>
            <a:ext cx="1147200" cy="39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28" y="1137532"/>
            <a:ext cx="4603895" cy="2934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84" y="2238437"/>
            <a:ext cx="262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Ubuntu Light" charset="0"/>
              </a:rPr>
              <a:t>Zoom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solidFill>
                <a:schemeClr val="tx2"/>
              </a:solidFill>
              <a:latin typeface="Ubuntu Light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Ubuntu Light" charset="0"/>
              </a:rPr>
              <a:t>MS Teams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solidFill>
                <a:schemeClr val="tx2"/>
              </a:solidFill>
              <a:latin typeface="Ubuntu Light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Ubuntu Light" charset="0"/>
              </a:rPr>
              <a:t>Elf</a:t>
            </a:r>
            <a:endParaRPr lang="ru-RU" sz="1600" dirty="0">
              <a:solidFill>
                <a:schemeClr val="tx2"/>
              </a:solidFill>
              <a:latin typeface="Ubuntu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2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89096" y="941608"/>
            <a:ext cx="4674019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Жизнь - боль</a:t>
            </a:r>
            <a:endParaRPr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30760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Мотивации нет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Одинаковые дни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Прощай, зрение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24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16" y="874452"/>
            <a:ext cx="3783334" cy="337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3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1052624"/>
            <a:ext cx="3374558" cy="32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3657601" y="650170"/>
            <a:ext cx="5348176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Всё не так уж и плохо</a:t>
            </a:r>
            <a:endParaRPr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516694" y="2000999"/>
            <a:ext cx="361507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Тёпленькая кроватка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Мгновенная телепортация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Время - деньги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25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22" y="1804357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6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7" y="871870"/>
            <a:ext cx="6273209" cy="27588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61"/>
          <p:cNvSpPr/>
          <p:nvPr/>
        </p:nvSpPr>
        <p:spPr>
          <a:xfrm>
            <a:off x="676300" y="321200"/>
            <a:ext cx="7848900" cy="444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61"/>
          <p:cNvSpPr/>
          <p:nvPr/>
        </p:nvSpPr>
        <p:spPr>
          <a:xfrm>
            <a:off x="676300" y="321200"/>
            <a:ext cx="2029200" cy="444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8" name="Google Shape;918;p61"/>
          <p:cNvCxnSpPr/>
          <p:nvPr/>
        </p:nvCxnSpPr>
        <p:spPr>
          <a:xfrm>
            <a:off x="4233850" y="33741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9" name="Google Shape;919;p61"/>
          <p:cNvSpPr txBox="1">
            <a:spLocks noGrp="1"/>
          </p:cNvSpPr>
          <p:nvPr>
            <p:ph type="sldNum" idx="4294967295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27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20" name="Google Shape;920;p61"/>
          <p:cNvSpPr txBox="1">
            <a:spLocks noGrp="1"/>
          </p:cNvSpPr>
          <p:nvPr>
            <p:ph type="ctrTitle"/>
          </p:nvPr>
        </p:nvSpPr>
        <p:spPr>
          <a:xfrm>
            <a:off x="3094000" y="1515550"/>
            <a:ext cx="2955900" cy="853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/>
              <a:t>Спасибо</a:t>
            </a:r>
            <a:r>
              <a:rPr lang="es" sz="3600" dirty="0"/>
              <a:t>!</a:t>
            </a:r>
            <a:endParaRPr i="1" dirty="0"/>
          </a:p>
        </p:txBody>
      </p:sp>
      <p:grpSp>
        <p:nvGrpSpPr>
          <p:cNvPr id="8" name="Google Shape;5267;p71"/>
          <p:cNvGrpSpPr/>
          <p:nvPr/>
        </p:nvGrpSpPr>
        <p:grpSpPr>
          <a:xfrm>
            <a:off x="4196668" y="2544949"/>
            <a:ext cx="808163" cy="180119"/>
            <a:chOff x="705948" y="3788465"/>
            <a:chExt cx="1343357" cy="299400"/>
          </a:xfrm>
        </p:grpSpPr>
        <p:sp>
          <p:nvSpPr>
            <p:cNvPr id="9" name="Google Shape;5268;p71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69;p71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70;p71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2"/>
          <p:cNvSpPr txBox="1">
            <a:spLocks noGrp="1"/>
          </p:cNvSpPr>
          <p:nvPr>
            <p:ph type="title"/>
          </p:nvPr>
        </p:nvSpPr>
        <p:spPr>
          <a:xfrm>
            <a:off x="2789300" y="596000"/>
            <a:ext cx="34986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Credits</a:t>
            </a:r>
            <a:endParaRPr/>
          </a:p>
        </p:txBody>
      </p:sp>
      <p:sp>
        <p:nvSpPr>
          <p:cNvPr id="926" name="Google Shape;926;p62"/>
          <p:cNvSpPr txBox="1">
            <a:spLocks noGrp="1"/>
          </p:cNvSpPr>
          <p:nvPr>
            <p:ph type="body" idx="1"/>
          </p:nvPr>
        </p:nvSpPr>
        <p:spPr>
          <a:xfrm>
            <a:off x="803100" y="1290375"/>
            <a:ext cx="7537800" cy="31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This is where you give credit to the ones who are part of this project.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Did you like the resources on this template? Get them for </a:t>
            </a:r>
            <a:r>
              <a:rPr lang="es" dirty="0">
                <a:latin typeface="Ubuntu Medium"/>
                <a:ea typeface="Ubuntu Medium"/>
                <a:cs typeface="Ubuntu Medium"/>
                <a:sym typeface="Ubuntu Medium"/>
              </a:rPr>
              <a:t>free </a:t>
            </a:r>
            <a:r>
              <a:rPr lang="es" dirty="0"/>
              <a:t>at our other websites.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highlight>
                  <a:schemeClr val="lt1"/>
                </a:highlight>
              </a:rPr>
              <a:t>Presentation template by </a:t>
            </a:r>
            <a:r>
              <a:rPr lang="es" u="sng" dirty="0">
                <a:highlight>
                  <a:schemeClr val="lt1"/>
                </a:highlight>
                <a:hlinkClick r:id="rId3"/>
              </a:rPr>
              <a:t>Slidesgo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Icons by </a:t>
            </a:r>
            <a:r>
              <a:rPr lang="es" u="sng" dirty="0">
                <a:hlinkClick r:id="rId4"/>
              </a:rPr>
              <a:t>Flaticon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Images &amp; infographics by </a:t>
            </a:r>
            <a:r>
              <a:rPr lang="es" u="sng" dirty="0">
                <a:hlinkClick r:id="rId5"/>
              </a:rPr>
              <a:t>Freepik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Author introduction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katemangostar </a:t>
            </a:r>
            <a:r>
              <a:rPr lang="es" dirty="0"/>
              <a:t> - Freepik.com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Big image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jcomp</a:t>
            </a:r>
            <a:r>
              <a:rPr lang="es" dirty="0"/>
              <a:t> - Freepik.com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Text &amp; Image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rawpixel.com</a:t>
            </a:r>
            <a:r>
              <a:rPr lang="es" dirty="0"/>
              <a:t> - Freepik.com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Text &amp; Image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Freepik</a:t>
            </a:r>
            <a:endParaRPr dirty="0"/>
          </a:p>
        </p:txBody>
      </p:sp>
      <p:sp>
        <p:nvSpPr>
          <p:cNvPr id="927" name="Google Shape;927;p6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28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598900" y="1491800"/>
            <a:ext cx="35937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800" dirty="0"/>
              <a:t>1. </a:t>
            </a:r>
            <a:r>
              <a:rPr lang="ru-RU" sz="2800" dirty="0" err="1"/>
              <a:t>Масариков</a:t>
            </a:r>
            <a:r>
              <a:rPr lang="ru-RU" sz="2800" dirty="0"/>
              <a:t> университет</a:t>
            </a:r>
            <a:endParaRPr sz="2800"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4598900" y="2968192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его (очень) краткая история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/>
              <a:t>Масариков</a:t>
            </a:r>
            <a:r>
              <a:rPr lang="ru-RU" sz="3200" b="1" dirty="0"/>
              <a:t> университет</a:t>
            </a:r>
            <a:endParaRPr sz="3200" b="1" dirty="0"/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586783" y="2266194"/>
            <a:ext cx="4097184" cy="2464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r>
              <a:rPr lang="ru-RU" sz="1600" dirty="0"/>
              <a:t>Крупнейший вуз Моравии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r>
              <a:rPr lang="ru-RU" sz="1600" dirty="0"/>
              <a:t>Второй крупнейший вуз Чехии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r>
              <a:rPr lang="ru-RU" sz="1600" dirty="0"/>
              <a:t>Основан в Брно 28 января 191</a:t>
            </a:r>
            <a:r>
              <a:rPr lang="en-US" sz="1600" dirty="0"/>
              <a:t>9</a:t>
            </a:r>
            <a:r>
              <a:rPr lang="ru-RU" sz="1600" dirty="0"/>
              <a:t> года благодаря </a:t>
            </a:r>
            <a:r>
              <a:rPr lang="ru-RU" sz="1600" dirty="0" err="1"/>
              <a:t>Томашу</a:t>
            </a:r>
            <a:r>
              <a:rPr lang="ru-RU" sz="1600" dirty="0"/>
              <a:t> </a:t>
            </a:r>
            <a:r>
              <a:rPr lang="ru-RU" sz="1600" dirty="0" err="1"/>
              <a:t>Масарику</a:t>
            </a:r>
            <a:endParaRPr sz="1600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cxnSp>
        <p:nvCxnSpPr>
          <p:cNvPr id="217" name="Google Shape;217;p34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8" name="Google Shape;218;p34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t="-1946" r="20706" b="1946"/>
          <a:stretch/>
        </p:blipFill>
        <p:spPr>
          <a:xfrm>
            <a:off x="4781550" y="733425"/>
            <a:ext cx="3466712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02;p44"/>
          <p:cNvSpPr/>
          <p:nvPr/>
        </p:nvSpPr>
        <p:spPr>
          <a:xfrm>
            <a:off x="4571996" y="382810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0352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Томаш</a:t>
            </a:r>
            <a:r>
              <a:rPr lang="ru-RU" dirty="0"/>
              <a:t> </a:t>
            </a:r>
            <a:r>
              <a:rPr lang="ru-RU" dirty="0" err="1"/>
              <a:t>Гарриг</a:t>
            </a:r>
            <a:r>
              <a:rPr lang="ru-RU" dirty="0"/>
              <a:t> </a:t>
            </a:r>
            <a:r>
              <a:rPr lang="ru-RU" dirty="0" err="1"/>
              <a:t>Масарик</a:t>
            </a:r>
            <a:endParaRPr dirty="0"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299" name="Google Shape;299;p44"/>
          <p:cNvSpPr txBox="1">
            <a:spLocks noGrp="1"/>
          </p:cNvSpPr>
          <p:nvPr>
            <p:ph type="subTitle" idx="1"/>
          </p:nvPr>
        </p:nvSpPr>
        <p:spPr>
          <a:xfrm>
            <a:off x="847898" y="1709469"/>
            <a:ext cx="3617771" cy="20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ru-RU" sz="1600" dirty="0"/>
              <a:t>С 1882 профессор философии Карлова университета в Праге</a:t>
            </a:r>
          </a:p>
          <a:p>
            <a:pPr marL="171450" indent="-171450">
              <a:buFont typeface="Courier New" pitchFamily="49" charset="0"/>
              <a:buChar char="o"/>
            </a:pPr>
            <a:endParaRPr lang="ru-RU" sz="1600" dirty="0">
              <a:solidFill>
                <a:schemeClr val="lt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chemeClr val="lt2"/>
                </a:solidFill>
              </a:rPr>
              <a:t>Один из лидеров движения за независимость Чехословакии (создано в 1915 году)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sz="1600" dirty="0">
              <a:solidFill>
                <a:schemeClr val="lt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chemeClr val="lt2"/>
                </a:solidFill>
              </a:rPr>
              <a:t>Первый президент (уже независимой) Чехословакии</a:t>
            </a:r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46" y="127605"/>
            <a:ext cx="3991448" cy="487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4"/>
          <p:cNvSpPr/>
          <p:nvPr/>
        </p:nvSpPr>
        <p:spPr>
          <a:xfrm>
            <a:off x="8382000" y="21266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47850" y="1219200"/>
            <a:ext cx="219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Ubuntu Light" charset="0"/>
              </a:rPr>
              <a:t>07.03.1850 – 14.09.1937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749002" y="4057488"/>
            <a:ext cx="2152653" cy="721600"/>
          </a:xfrm>
          <a:prstGeom prst="wedgeRectCallout">
            <a:avLst>
              <a:gd name="adj1" fmla="val 53394"/>
              <a:gd name="adj2" fmla="val -89919"/>
            </a:avLst>
          </a:prstGeom>
          <a:solidFill>
            <a:schemeClr val="accent1">
              <a:alpha val="83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</a:rPr>
              <a:t>НУЖНА КОНКУРЕНЦИЯ!</a:t>
            </a:r>
          </a:p>
        </p:txBody>
      </p:sp>
    </p:spTree>
    <p:extLst>
      <p:ext uri="{BB962C8B-B14F-4D97-AF65-F5344CB8AC3E}">
        <p14:creationId xmlns:p14="http://schemas.microsoft.com/office/powerpoint/2010/main" val="59898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1631331" y="1382410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lnSpc>
                <a:spcPct val="150000"/>
              </a:lnSpc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Юридический факультет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cs-CZ" dirty="0">
                <a:solidFill>
                  <a:schemeClr val="tx2"/>
                </a:solidFill>
              </a:rPr>
              <a:t>právnická fakulta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Медицинский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(lékařská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Природоведческий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(přírodovědecká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Философский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(filozofická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Педагогический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(pedagogická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Экономический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(ekonomicko-správní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Факультет информатики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(fakulta informatiky)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Факультет социальных наук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(fakulta socialních studií)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Факультет физкультуры и спорта </a:t>
            </a:r>
            <a:r>
              <a:rPr lang="cs-CZ" dirty="0">
                <a:solidFill>
                  <a:schemeClr val="tx2"/>
                </a:solidFill>
              </a:rPr>
              <a:t>(fakulta sportovních studií)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Факультеты</a:t>
            </a:r>
            <a:endParaRPr dirty="0"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598900" y="1491800"/>
            <a:ext cx="35937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/>
              <a:t>2</a:t>
            </a:r>
            <a:r>
              <a:rPr lang="es" sz="2800" dirty="0"/>
              <a:t>. </a:t>
            </a:r>
            <a:r>
              <a:rPr lang="ru-RU" sz="2800" dirty="0"/>
              <a:t>Философский факультет</a:t>
            </a:r>
            <a:endParaRPr sz="2800"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4598900" y="2968192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Кафедра англистики и американистики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68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Философский факультет</a:t>
            </a:r>
            <a:endParaRPr dirty="0"/>
          </a:p>
        </p:txBody>
      </p:sp>
      <p:sp>
        <p:nvSpPr>
          <p:cNvPr id="284" name="Google Shape;284;p42"/>
          <p:cNvSpPr txBox="1">
            <a:spLocks noGrp="1"/>
          </p:cNvSpPr>
          <p:nvPr>
            <p:ph type="subTitle" idx="1"/>
          </p:nvPr>
        </p:nvSpPr>
        <p:spPr>
          <a:xfrm>
            <a:off x="737850" y="1729225"/>
            <a:ext cx="3671100" cy="24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/>
              <a:t>Основан в 1921 году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/>
              <a:t>Включает в себя 20 кафедр и институтов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/>
              <a:t>Место обучения для 9600 человек</a:t>
            </a:r>
            <a:endParaRPr sz="1600" dirty="0"/>
          </a:p>
        </p:txBody>
      </p:sp>
      <p:cxnSp>
        <p:nvCxnSpPr>
          <p:cNvPr id="285" name="Google Shape;285;p42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6" name="Google Shape;286;p42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9769"/>
            <a:ext cx="4067169" cy="50839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8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1169716"/>
            <a:ext cx="3577483" cy="2683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786144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Центральная библиотека</a:t>
            </a:r>
            <a:endParaRPr sz="36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774019" y="1915939"/>
            <a:ext cx="387025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Существует с 1952 года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Более 600 тысяч документов 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ru-RU" sz="1600" dirty="0"/>
              <a:t>      100 баз данных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Периодически там проводятся различные лекции и консультации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92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276072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03436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D3F78C"/>
      </a:accent1>
      <a:accent2>
        <a:srgbClr val="EAFFC0"/>
      </a:accent2>
      <a:accent3>
        <a:srgbClr val="88C01A"/>
      </a:accent3>
      <a:accent4>
        <a:srgbClr val="60811F"/>
      </a:accent4>
      <a:accent5>
        <a:srgbClr val="93C72C"/>
      </a:accent5>
      <a:accent6>
        <a:srgbClr val="D5E7B2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603</Words>
  <Application>Microsoft Office PowerPoint</Application>
  <PresentationFormat>Předvádění na obrazovce (16:9)</PresentationFormat>
  <Paragraphs>173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Ubuntu</vt:lpstr>
      <vt:lpstr>Ubuntu Medium</vt:lpstr>
      <vt:lpstr>Arvo</vt:lpstr>
      <vt:lpstr>Courier New</vt:lpstr>
      <vt:lpstr>Arial</vt:lpstr>
      <vt:lpstr>Bodoni</vt:lpstr>
      <vt:lpstr>Ubuntu Light</vt:lpstr>
      <vt:lpstr>Minimal Charm</vt:lpstr>
      <vt:lpstr>Английский язык и литература</vt:lpstr>
      <vt:lpstr>Содержание</vt:lpstr>
      <vt:lpstr>1. Масариков университет</vt:lpstr>
      <vt:lpstr>Масариков университет</vt:lpstr>
      <vt:lpstr>Томаш Гарриг Масарик</vt:lpstr>
      <vt:lpstr>Факультеты</vt:lpstr>
      <vt:lpstr>2. Философский факультет</vt:lpstr>
      <vt:lpstr>Философский факультет</vt:lpstr>
      <vt:lpstr>Центральная библиотека</vt:lpstr>
      <vt:lpstr>Центральная библиотека</vt:lpstr>
      <vt:lpstr>Кафедра англистики и американистики</vt:lpstr>
      <vt:lpstr>Программы </vt:lpstr>
      <vt:lpstr>Ян Фирбас</vt:lpstr>
      <vt:lpstr>Выпускники</vt:lpstr>
      <vt:lpstr>Кафедра англистики и американистики</vt:lpstr>
      <vt:lpstr>ESCape English Students Club</vt:lpstr>
      <vt:lpstr>Распродажа  книг и выпечки</vt:lpstr>
      <vt:lpstr>The KAArdian</vt:lpstr>
      <vt:lpstr>Gypsywood Players</vt:lpstr>
      <vt:lpstr>Prezentace aplikace PowerPoint</vt:lpstr>
      <vt:lpstr>Gypsywood Singers</vt:lpstr>
      <vt:lpstr>3. Личный опыт</vt:lpstr>
      <vt:lpstr>Дистанционное обучение</vt:lpstr>
      <vt:lpstr>Жизнь - боль</vt:lpstr>
      <vt:lpstr>Всё не так уж и плохо</vt:lpstr>
      <vt:lpstr>Prezentace aplikace PowerPoint</vt:lpstr>
      <vt:lpstr>Спасибо!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Английский язык и литература</dc:title>
  <dc:creator>Jekatěrina Mikešová</dc:creator>
  <cp:lastModifiedBy>Jekatěrina Mikešová</cp:lastModifiedBy>
  <cp:revision>30</cp:revision>
  <dcterms:modified xsi:type="dcterms:W3CDTF">2021-05-13T20:45:39Z</dcterms:modified>
</cp:coreProperties>
</file>